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8229600" cx="14630400"/>
  <p:notesSz cx="8229600" cy="14630400"/>
  <p:embeddedFontLst>
    <p:embeddedFont>
      <p:font typeface="Raleway"/>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Raleway-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 name="Shape 17"/>
        <p:cNvGrpSpPr/>
        <p:nvPr/>
      </p:nvGrpSpPr>
      <p:grpSpPr>
        <a:xfrm>
          <a:off x="0" y="0"/>
          <a:ext cx="0" cy="0"/>
          <a:chOff x="0" y="0"/>
          <a:chExt cx="0" cy="0"/>
        </a:xfrm>
      </p:grpSpPr>
      <p:sp>
        <p:nvSpPr>
          <p:cNvPr id="18" name="Google Shape;1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 name="Google Shape;2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85d7d4836b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85d7d4836b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285d7d4836b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860196cce1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860196cce1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2860196cce1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 name="Google Shape;32;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 name="Google Shape;33;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 name="Google Shape;4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 name="Google Shape;4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4:notes"/>
          <p:cNvSpPr txBox="1"/>
          <p:nvPr>
            <p:ph idx="1" type="body"/>
          </p:nvPr>
        </p:nvSpPr>
        <p:spPr>
          <a:xfrm>
            <a:off x="822960" y="6949440"/>
            <a:ext cx="6583800" cy="658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 name="Google Shape;51;p4:notes"/>
          <p:cNvSpPr/>
          <p:nvPr>
            <p:ph idx="2" type="sldImg"/>
          </p:nvPr>
        </p:nvSpPr>
        <p:spPr>
          <a:xfrm>
            <a:off x="-762000" y="1096963"/>
            <a:ext cx="9753600" cy="54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5:notes"/>
          <p:cNvSpPr txBox="1"/>
          <p:nvPr>
            <p:ph idx="1" type="body"/>
          </p:nvPr>
        </p:nvSpPr>
        <p:spPr>
          <a:xfrm>
            <a:off x="822960" y="6949440"/>
            <a:ext cx="6583800" cy="658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 name="Google Shape;60;p5:notes"/>
          <p:cNvSpPr/>
          <p:nvPr>
            <p:ph idx="2" type="sldImg"/>
          </p:nvPr>
        </p:nvSpPr>
        <p:spPr>
          <a:xfrm>
            <a:off x="-762000" y="1096963"/>
            <a:ext cx="9753600" cy="54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6:notes"/>
          <p:cNvSpPr txBox="1"/>
          <p:nvPr>
            <p:ph idx="1" type="body"/>
          </p:nvPr>
        </p:nvSpPr>
        <p:spPr>
          <a:xfrm>
            <a:off x="822960" y="6949440"/>
            <a:ext cx="6583800" cy="658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6:notes"/>
          <p:cNvSpPr/>
          <p:nvPr>
            <p:ph idx="2" type="sldImg"/>
          </p:nvPr>
        </p:nvSpPr>
        <p:spPr>
          <a:xfrm>
            <a:off x="-762000" y="1096963"/>
            <a:ext cx="9753600" cy="54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7:notes"/>
          <p:cNvSpPr txBox="1"/>
          <p:nvPr>
            <p:ph idx="1" type="body"/>
          </p:nvPr>
        </p:nvSpPr>
        <p:spPr>
          <a:xfrm>
            <a:off x="822960" y="6949440"/>
            <a:ext cx="6583800" cy="658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p7:notes"/>
          <p:cNvSpPr/>
          <p:nvPr>
            <p:ph idx="2" type="sldImg"/>
          </p:nvPr>
        </p:nvSpPr>
        <p:spPr>
          <a:xfrm>
            <a:off x="-762000" y="1096963"/>
            <a:ext cx="9753600" cy="54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10"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3"/>
          <p:cNvSpPr txBox="1"/>
          <p:nvPr>
            <p:ph type="title"/>
          </p:nvPr>
        </p:nvSpPr>
        <p:spPr>
          <a:xfrm>
            <a:off x="1005840" y="438150"/>
            <a:ext cx="12618600" cy="1590900"/>
          </a:xfrm>
          <a:prstGeom prst="rect">
            <a:avLst/>
          </a:prstGeom>
          <a:noFill/>
          <a:ln>
            <a:noFill/>
          </a:ln>
        </p:spPr>
        <p:txBody>
          <a:bodyPr anchorCtr="0" anchor="ctr" bIns="54850" lIns="109700" spcFirstLastPara="1" rIns="109700" wrap="square" tIns="54850">
            <a:normAutofit/>
          </a:bodyPr>
          <a:lstStyle>
            <a:lvl1pPr lvl="0" marR="0" rtl="0" algn="l">
              <a:lnSpc>
                <a:spcPct val="90000"/>
              </a:lnSpc>
              <a:spcBef>
                <a:spcPts val="0"/>
              </a:spcBef>
              <a:spcAft>
                <a:spcPts val="0"/>
              </a:spcAft>
              <a:buClr>
                <a:schemeClr val="dk1"/>
              </a:buClr>
              <a:buSzPts val="2200"/>
              <a:buFont typeface="Arial"/>
              <a:buChar char="●"/>
              <a:defRPr b="0" i="0" sz="1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13" name="Google Shape;13;p3"/>
          <p:cNvSpPr txBox="1"/>
          <p:nvPr>
            <p:ph idx="1" type="body"/>
          </p:nvPr>
        </p:nvSpPr>
        <p:spPr>
          <a:xfrm>
            <a:off x="1005840" y="2190750"/>
            <a:ext cx="12618600" cy="5221500"/>
          </a:xfrm>
          <a:prstGeom prst="rect">
            <a:avLst/>
          </a:prstGeom>
          <a:noFill/>
          <a:ln>
            <a:noFill/>
          </a:ln>
        </p:spPr>
        <p:txBody>
          <a:bodyPr anchorCtr="0" anchor="t" bIns="54850" lIns="109700" spcFirstLastPara="1" rIns="109700" wrap="square" tIns="54850">
            <a:normAutofit/>
          </a:bodyPr>
          <a:lstStyle>
            <a:lvl1pPr indent="-368300" lvl="0" marL="457200" marR="0" rtl="0" algn="l">
              <a:lnSpc>
                <a:spcPct val="90000"/>
              </a:lnSpc>
              <a:spcBef>
                <a:spcPts val="1200"/>
              </a:spcBef>
              <a:spcAft>
                <a:spcPts val="0"/>
              </a:spcAft>
              <a:buClr>
                <a:schemeClr val="dk1"/>
              </a:buClr>
              <a:buSzPts val="2200"/>
              <a:buFont typeface="Arial"/>
              <a:buChar char="●"/>
              <a:defRPr b="0" i="0" sz="1700" u="none" cap="none" strike="noStrike">
                <a:solidFill>
                  <a:srgbClr val="000000"/>
                </a:solidFill>
                <a:latin typeface="Arial"/>
                <a:ea typeface="Arial"/>
                <a:cs typeface="Arial"/>
                <a:sym typeface="Arial"/>
              </a:defRPr>
            </a:lvl1pPr>
            <a:lvl2pPr indent="-368300" lvl="1" marL="914400" marR="0" rtl="0" algn="l">
              <a:lnSpc>
                <a:spcPct val="90000"/>
              </a:lnSpc>
              <a:spcBef>
                <a:spcPts val="600"/>
              </a:spcBef>
              <a:spcAft>
                <a:spcPts val="0"/>
              </a:spcAft>
              <a:buClr>
                <a:schemeClr val="dk1"/>
              </a:buClr>
              <a:buSzPts val="2200"/>
              <a:buFont typeface="Arial"/>
              <a:buChar char="○"/>
              <a:defRPr b="0" i="0" sz="1700" u="none" cap="none" strike="noStrike">
                <a:solidFill>
                  <a:srgbClr val="000000"/>
                </a:solidFill>
                <a:latin typeface="Arial"/>
                <a:ea typeface="Arial"/>
                <a:cs typeface="Arial"/>
                <a:sym typeface="Arial"/>
              </a:defRPr>
            </a:lvl2pPr>
            <a:lvl3pPr indent="-368300" lvl="2" marL="1371600" marR="0" rtl="0" algn="l">
              <a:lnSpc>
                <a:spcPct val="90000"/>
              </a:lnSpc>
              <a:spcBef>
                <a:spcPts val="600"/>
              </a:spcBef>
              <a:spcAft>
                <a:spcPts val="0"/>
              </a:spcAft>
              <a:buClr>
                <a:schemeClr val="dk1"/>
              </a:buClr>
              <a:buSzPts val="2200"/>
              <a:buFont typeface="Arial"/>
              <a:buChar char="■"/>
              <a:defRPr b="0" i="0" sz="1700" u="none" cap="none" strike="noStrike">
                <a:solidFill>
                  <a:srgbClr val="000000"/>
                </a:solidFill>
                <a:latin typeface="Arial"/>
                <a:ea typeface="Arial"/>
                <a:cs typeface="Arial"/>
                <a:sym typeface="Arial"/>
              </a:defRPr>
            </a:lvl3pPr>
            <a:lvl4pPr indent="-368300" lvl="3" marL="1828800" marR="0" rtl="0" algn="l">
              <a:lnSpc>
                <a:spcPct val="90000"/>
              </a:lnSpc>
              <a:spcBef>
                <a:spcPts val="600"/>
              </a:spcBef>
              <a:spcAft>
                <a:spcPts val="0"/>
              </a:spcAft>
              <a:buClr>
                <a:schemeClr val="dk1"/>
              </a:buClr>
              <a:buSzPts val="2200"/>
              <a:buFont typeface="Arial"/>
              <a:buChar char="●"/>
              <a:defRPr b="0" i="0" sz="1700" u="none" cap="none" strike="noStrike">
                <a:solidFill>
                  <a:srgbClr val="000000"/>
                </a:solidFill>
                <a:latin typeface="Arial"/>
                <a:ea typeface="Arial"/>
                <a:cs typeface="Arial"/>
                <a:sym typeface="Arial"/>
              </a:defRPr>
            </a:lvl4pPr>
            <a:lvl5pPr indent="-368300" lvl="4" marL="2286000" marR="0" rtl="0" algn="l">
              <a:lnSpc>
                <a:spcPct val="90000"/>
              </a:lnSpc>
              <a:spcBef>
                <a:spcPts val="600"/>
              </a:spcBef>
              <a:spcAft>
                <a:spcPts val="0"/>
              </a:spcAft>
              <a:buClr>
                <a:schemeClr val="dk1"/>
              </a:buClr>
              <a:buSzPts val="2200"/>
              <a:buFont typeface="Arial"/>
              <a:buChar char="○"/>
              <a:defRPr b="0" i="0" sz="1700" u="none" cap="none" strike="noStrike">
                <a:solidFill>
                  <a:srgbClr val="000000"/>
                </a:solidFill>
                <a:latin typeface="Arial"/>
                <a:ea typeface="Arial"/>
                <a:cs typeface="Arial"/>
                <a:sym typeface="Arial"/>
              </a:defRPr>
            </a:lvl5pPr>
            <a:lvl6pPr indent="-368300" lvl="5" marL="2743200" marR="0" rtl="0" algn="l">
              <a:lnSpc>
                <a:spcPct val="90000"/>
              </a:lnSpc>
              <a:spcBef>
                <a:spcPts val="600"/>
              </a:spcBef>
              <a:spcAft>
                <a:spcPts val="0"/>
              </a:spcAft>
              <a:buClr>
                <a:schemeClr val="dk1"/>
              </a:buClr>
              <a:buSzPts val="2200"/>
              <a:buFont typeface="Arial"/>
              <a:buChar char="■"/>
              <a:defRPr b="0" i="0" sz="1700" u="none" cap="none" strike="noStrike">
                <a:solidFill>
                  <a:srgbClr val="000000"/>
                </a:solidFill>
                <a:latin typeface="Arial"/>
                <a:ea typeface="Arial"/>
                <a:cs typeface="Arial"/>
                <a:sym typeface="Arial"/>
              </a:defRPr>
            </a:lvl6pPr>
            <a:lvl7pPr indent="-368300" lvl="6" marL="3200400" marR="0" rtl="0" algn="l">
              <a:lnSpc>
                <a:spcPct val="90000"/>
              </a:lnSpc>
              <a:spcBef>
                <a:spcPts val="600"/>
              </a:spcBef>
              <a:spcAft>
                <a:spcPts val="0"/>
              </a:spcAft>
              <a:buClr>
                <a:schemeClr val="dk1"/>
              </a:buClr>
              <a:buSzPts val="2200"/>
              <a:buFont typeface="Arial"/>
              <a:buChar char="●"/>
              <a:defRPr b="0" i="0" sz="1700" u="none" cap="none" strike="noStrike">
                <a:solidFill>
                  <a:srgbClr val="000000"/>
                </a:solidFill>
                <a:latin typeface="Arial"/>
                <a:ea typeface="Arial"/>
                <a:cs typeface="Arial"/>
                <a:sym typeface="Arial"/>
              </a:defRPr>
            </a:lvl7pPr>
            <a:lvl8pPr indent="-368300" lvl="7" marL="3657600" marR="0" rtl="0" algn="l">
              <a:lnSpc>
                <a:spcPct val="90000"/>
              </a:lnSpc>
              <a:spcBef>
                <a:spcPts val="600"/>
              </a:spcBef>
              <a:spcAft>
                <a:spcPts val="0"/>
              </a:spcAft>
              <a:buClr>
                <a:schemeClr val="dk1"/>
              </a:buClr>
              <a:buSzPts val="2200"/>
              <a:buFont typeface="Arial"/>
              <a:buChar char="○"/>
              <a:defRPr b="0" i="0" sz="1700" u="none" cap="none" strike="noStrike">
                <a:solidFill>
                  <a:srgbClr val="000000"/>
                </a:solidFill>
                <a:latin typeface="Arial"/>
                <a:ea typeface="Arial"/>
                <a:cs typeface="Arial"/>
                <a:sym typeface="Arial"/>
              </a:defRPr>
            </a:lvl8pPr>
            <a:lvl9pPr indent="-368300" lvl="8" marL="4114800" marR="0" rtl="0" algn="l">
              <a:lnSpc>
                <a:spcPct val="90000"/>
              </a:lnSpc>
              <a:spcBef>
                <a:spcPts val="600"/>
              </a:spcBef>
              <a:spcAft>
                <a:spcPts val="0"/>
              </a:spcAft>
              <a:buClr>
                <a:schemeClr val="dk1"/>
              </a:buClr>
              <a:buSzPts val="2200"/>
              <a:buFont typeface="Arial"/>
              <a:buChar char="■"/>
              <a:defRPr b="0" i="0" sz="1700" u="none" cap="none" strike="noStrike">
                <a:solidFill>
                  <a:srgbClr val="000000"/>
                </a:solidFill>
                <a:latin typeface="Arial"/>
                <a:ea typeface="Arial"/>
                <a:cs typeface="Arial"/>
                <a:sym typeface="Arial"/>
              </a:defRPr>
            </a:lvl9pPr>
          </a:lstStyle>
          <a:p/>
        </p:txBody>
      </p:sp>
      <p:sp>
        <p:nvSpPr>
          <p:cNvPr id="14" name="Google Shape;14;p3"/>
          <p:cNvSpPr txBox="1"/>
          <p:nvPr>
            <p:ph idx="10" type="dt"/>
          </p:nvPr>
        </p:nvSpPr>
        <p:spPr>
          <a:xfrm>
            <a:off x="1005840" y="7627620"/>
            <a:ext cx="3291900" cy="438000"/>
          </a:xfrm>
          <a:prstGeom prst="rect">
            <a:avLst/>
          </a:prstGeom>
          <a:noFill/>
          <a:ln>
            <a:noFill/>
          </a:ln>
        </p:spPr>
        <p:txBody>
          <a:bodyPr anchorCtr="0" anchor="ctr" bIns="54850" lIns="109700" spcFirstLastPara="1" rIns="109700" wrap="square" tIns="54850">
            <a:noAutofit/>
          </a:bodyPr>
          <a:lstStyle>
            <a:lvl1pPr lvl="0"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15" name="Google Shape;15;p3"/>
          <p:cNvSpPr txBox="1"/>
          <p:nvPr>
            <p:ph idx="11" type="ftr"/>
          </p:nvPr>
        </p:nvSpPr>
        <p:spPr>
          <a:xfrm>
            <a:off x="4846320" y="7627620"/>
            <a:ext cx="4937700" cy="438000"/>
          </a:xfrm>
          <a:prstGeom prst="rect">
            <a:avLst/>
          </a:prstGeom>
          <a:noFill/>
          <a:ln>
            <a:noFill/>
          </a:ln>
        </p:spPr>
        <p:txBody>
          <a:bodyPr anchorCtr="0" anchor="ctr" bIns="54850" lIns="109700" spcFirstLastPara="1" rIns="109700" wrap="square" tIns="54850">
            <a:noAutofit/>
          </a:bodyPr>
          <a:lstStyle>
            <a:lvl1pPr lvl="0" marR="0" rtl="0" algn="ctr">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16" name="Google Shape;16;p3"/>
          <p:cNvSpPr txBox="1"/>
          <p:nvPr>
            <p:ph idx="12" type="sldNum"/>
          </p:nvPr>
        </p:nvSpPr>
        <p:spPr>
          <a:xfrm>
            <a:off x="10332720" y="7627620"/>
            <a:ext cx="3291900" cy="438000"/>
          </a:xfrm>
          <a:prstGeom prst="rect">
            <a:avLst/>
          </a:prstGeom>
          <a:noFill/>
          <a:ln>
            <a:noFill/>
          </a:ln>
        </p:spPr>
        <p:txBody>
          <a:bodyPr anchorCtr="0" anchor="ctr" bIns="54850" lIns="109700" spcFirstLastPara="1" rIns="109700" wrap="square" tIns="54850">
            <a:noAutofit/>
          </a:bodyPr>
          <a:lstStyle>
            <a:lvl1pPr indent="0" lvl="0" marL="0" marR="0" rtl="0" algn="r">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jpg"/><Relationship Id="rId4" Type="http://schemas.openxmlformats.org/officeDocument/2006/relationships/image" Target="../media/image12.png"/><Relationship Id="rId5" Type="http://schemas.openxmlformats.org/officeDocument/2006/relationships/image" Target="../media/image2.jpg"/><Relationship Id="rId6" Type="http://schemas.openxmlformats.org/officeDocument/2006/relationships/image" Target="../media/image10.png"/><Relationship Id="rId7" Type="http://schemas.openxmlformats.org/officeDocument/2006/relationships/image" Target="../media/image5.png"/><Relationship Id="rId8"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16.png"/><Relationship Id="rId5" Type="http://schemas.openxmlformats.org/officeDocument/2006/relationships/image" Target="../media/image11.png"/><Relationship Id="rId6"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computer.org/csdl/proceedings-article/icrtccm/2017/4799a315/12OmNwKoZc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 name="Shape 21"/>
        <p:cNvGrpSpPr/>
        <p:nvPr/>
      </p:nvGrpSpPr>
      <p:grpSpPr>
        <a:xfrm>
          <a:off x="0" y="0"/>
          <a:ext cx="0" cy="0"/>
          <a:chOff x="0" y="0"/>
          <a:chExt cx="0" cy="0"/>
        </a:xfrm>
      </p:grpSpPr>
      <p:sp>
        <p:nvSpPr>
          <p:cNvPr id="22" name="Google Shape;22;p4"/>
          <p:cNvSpPr/>
          <p:nvPr/>
        </p:nvSpPr>
        <p:spPr>
          <a:xfrm>
            <a:off x="6157824" y="716931"/>
            <a:ext cx="7477500" cy="1666500"/>
          </a:xfrm>
          <a:prstGeom prst="rect">
            <a:avLst/>
          </a:prstGeom>
          <a:noFill/>
          <a:ln>
            <a:noFill/>
          </a:ln>
        </p:spPr>
        <p:txBody>
          <a:bodyPr anchorCtr="0" anchor="t" bIns="45700" lIns="91425" spcFirstLastPara="1" rIns="91425" wrap="square" tIns="45700">
            <a:noAutofit/>
          </a:bodyPr>
          <a:lstStyle/>
          <a:p>
            <a:pPr indent="0" lvl="0" marL="0" marR="0" rtl="0" algn="ctr">
              <a:lnSpc>
                <a:spcPct val="124995"/>
              </a:lnSpc>
              <a:spcBef>
                <a:spcPts val="0"/>
              </a:spcBef>
              <a:spcAft>
                <a:spcPts val="0"/>
              </a:spcAft>
              <a:buClr>
                <a:srgbClr val="1B1B27"/>
              </a:buClr>
              <a:buSzPts val="5249"/>
              <a:buFont typeface="Raleway"/>
              <a:buNone/>
            </a:pPr>
            <a:r>
              <a:rPr b="1" i="0" lang="en-US" sz="4400" u="none" cap="none" strike="noStrike">
                <a:solidFill>
                  <a:srgbClr val="1B1B27"/>
                </a:solidFill>
                <a:latin typeface="Times New Roman"/>
                <a:ea typeface="Times New Roman"/>
                <a:cs typeface="Times New Roman"/>
                <a:sym typeface="Times New Roman"/>
              </a:rPr>
              <a:t>TWITTER ANALYSIS MOBILE APPLICATION</a:t>
            </a:r>
            <a:endParaRPr b="1" i="0" sz="4400" u="none" cap="none" strike="noStrike">
              <a:solidFill>
                <a:schemeClr val="dk1"/>
              </a:solidFill>
              <a:latin typeface="Times New Roman"/>
              <a:ea typeface="Times New Roman"/>
              <a:cs typeface="Times New Roman"/>
              <a:sym typeface="Times New Roman"/>
            </a:endParaRPr>
          </a:p>
        </p:txBody>
      </p:sp>
      <p:sp>
        <p:nvSpPr>
          <p:cNvPr id="23" name="Google Shape;23;p4"/>
          <p:cNvSpPr/>
          <p:nvPr/>
        </p:nvSpPr>
        <p:spPr>
          <a:xfrm>
            <a:off x="6307143" y="2776756"/>
            <a:ext cx="7477601" cy="355402"/>
          </a:xfrm>
          <a:prstGeom prst="rect">
            <a:avLst/>
          </a:prstGeom>
          <a:noFill/>
          <a:ln>
            <a:noFill/>
          </a:ln>
        </p:spPr>
        <p:txBody>
          <a:bodyPr anchorCtr="0" anchor="t" bIns="45700" lIns="91425" spcFirstLastPara="1" rIns="91425" wrap="square" tIns="45700">
            <a:noAutofit/>
          </a:bodyPr>
          <a:lstStyle/>
          <a:p>
            <a:pPr indent="0" lvl="0" marL="0" marR="0" rtl="0" algn="ctr">
              <a:lnSpc>
                <a:spcPct val="159942"/>
              </a:lnSpc>
              <a:spcBef>
                <a:spcPts val="0"/>
              </a:spcBef>
              <a:spcAft>
                <a:spcPts val="0"/>
              </a:spcAft>
              <a:buClr>
                <a:srgbClr val="3C3939"/>
              </a:buClr>
              <a:buSzPts val="1750"/>
              <a:buFont typeface="Roboto"/>
              <a:buNone/>
            </a:pPr>
            <a:r>
              <a:rPr b="1" i="0" lang="en-US" sz="2400" u="none" cap="none" strike="noStrike">
                <a:solidFill>
                  <a:srgbClr val="3C3939"/>
                </a:solidFill>
                <a:latin typeface="Times New Roman"/>
                <a:ea typeface="Times New Roman"/>
                <a:cs typeface="Times New Roman"/>
                <a:sym typeface="Times New Roman"/>
              </a:rPr>
              <a:t>Team Members</a:t>
            </a:r>
            <a:endParaRPr b="1" i="0" sz="2400" u="none" cap="none" strike="noStrike">
              <a:solidFill>
                <a:schemeClr val="dk1"/>
              </a:solidFill>
              <a:latin typeface="Times New Roman"/>
              <a:ea typeface="Times New Roman"/>
              <a:cs typeface="Times New Roman"/>
              <a:sym typeface="Times New Roman"/>
            </a:endParaRPr>
          </a:p>
        </p:txBody>
      </p:sp>
      <p:sp>
        <p:nvSpPr>
          <p:cNvPr id="24" name="Google Shape;24;p4"/>
          <p:cNvSpPr/>
          <p:nvPr/>
        </p:nvSpPr>
        <p:spPr>
          <a:xfrm>
            <a:off x="6319599" y="3726299"/>
            <a:ext cx="7477601" cy="355402"/>
          </a:xfrm>
          <a:prstGeom prst="rect">
            <a:avLst/>
          </a:prstGeom>
          <a:noFill/>
          <a:ln>
            <a:noFill/>
          </a:ln>
        </p:spPr>
        <p:txBody>
          <a:bodyPr anchorCtr="0" anchor="t" bIns="45700" lIns="91425" spcFirstLastPara="1" rIns="91425" wrap="square" tIns="45700">
            <a:noAutofit/>
          </a:bodyPr>
          <a:lstStyle/>
          <a:p>
            <a:pPr indent="0" lvl="0" marL="0" marR="0" rtl="0" algn="ctr">
              <a:lnSpc>
                <a:spcPct val="159942"/>
              </a:lnSpc>
              <a:spcBef>
                <a:spcPts val="0"/>
              </a:spcBef>
              <a:spcAft>
                <a:spcPts val="0"/>
              </a:spcAft>
              <a:buClr>
                <a:srgbClr val="3C3939"/>
              </a:buClr>
              <a:buSzPts val="1750"/>
              <a:buFont typeface="Roboto"/>
              <a:buNone/>
            </a:pPr>
            <a:r>
              <a:rPr b="0" i="0" lang="en-US" sz="2000" u="none" cap="none" strike="noStrike">
                <a:solidFill>
                  <a:srgbClr val="3C3939"/>
                </a:solidFill>
                <a:latin typeface="Times New Roman"/>
                <a:ea typeface="Times New Roman"/>
                <a:cs typeface="Times New Roman"/>
                <a:sym typeface="Times New Roman"/>
              </a:rPr>
              <a:t>20BD1A050E      Beetoju Mallesh</a:t>
            </a:r>
            <a:endParaRPr b="0" i="0" sz="2000" u="none" cap="none" strike="noStrike">
              <a:solidFill>
                <a:schemeClr val="dk1"/>
              </a:solidFill>
              <a:latin typeface="Times New Roman"/>
              <a:ea typeface="Times New Roman"/>
              <a:cs typeface="Times New Roman"/>
              <a:sym typeface="Times New Roman"/>
            </a:endParaRPr>
          </a:p>
        </p:txBody>
      </p:sp>
      <p:sp>
        <p:nvSpPr>
          <p:cNvPr id="25" name="Google Shape;25;p4"/>
          <p:cNvSpPr/>
          <p:nvPr/>
        </p:nvSpPr>
        <p:spPr>
          <a:xfrm>
            <a:off x="6319599" y="4331601"/>
            <a:ext cx="7477500" cy="355500"/>
          </a:xfrm>
          <a:prstGeom prst="rect">
            <a:avLst/>
          </a:prstGeom>
          <a:noFill/>
          <a:ln>
            <a:noFill/>
          </a:ln>
        </p:spPr>
        <p:txBody>
          <a:bodyPr anchorCtr="0" anchor="t" bIns="45700" lIns="91425" spcFirstLastPara="1" rIns="91425" wrap="square" tIns="45700">
            <a:noAutofit/>
          </a:bodyPr>
          <a:lstStyle/>
          <a:p>
            <a:pPr indent="0" lvl="0" marL="0" marR="0" rtl="0" algn="ctr">
              <a:lnSpc>
                <a:spcPct val="159942"/>
              </a:lnSpc>
              <a:spcBef>
                <a:spcPts val="0"/>
              </a:spcBef>
              <a:spcAft>
                <a:spcPts val="0"/>
              </a:spcAft>
              <a:buClr>
                <a:srgbClr val="3C3939"/>
              </a:buClr>
              <a:buSzPts val="1750"/>
              <a:buFont typeface="Roboto"/>
              <a:buNone/>
            </a:pPr>
            <a:r>
              <a:rPr b="0" i="0" lang="en-US" sz="2000" u="none" cap="none" strike="noStrike">
                <a:solidFill>
                  <a:srgbClr val="3C3939"/>
                </a:solidFill>
                <a:latin typeface="Times New Roman"/>
                <a:ea typeface="Times New Roman"/>
                <a:cs typeface="Times New Roman"/>
                <a:sym typeface="Times New Roman"/>
              </a:rPr>
              <a:t>       20BD1A050P      Ginuga Vikas Reddy</a:t>
            </a:r>
            <a:endParaRPr b="0" i="0" sz="2000" u="none" cap="none" strike="noStrike">
              <a:solidFill>
                <a:schemeClr val="dk1"/>
              </a:solidFill>
              <a:latin typeface="Times New Roman"/>
              <a:ea typeface="Times New Roman"/>
              <a:cs typeface="Times New Roman"/>
              <a:sym typeface="Times New Roman"/>
            </a:endParaRPr>
          </a:p>
        </p:txBody>
      </p:sp>
      <p:sp>
        <p:nvSpPr>
          <p:cNvPr id="26" name="Google Shape;26;p4"/>
          <p:cNvSpPr/>
          <p:nvPr/>
        </p:nvSpPr>
        <p:spPr>
          <a:xfrm>
            <a:off x="6319599" y="4936927"/>
            <a:ext cx="7477601" cy="355402"/>
          </a:xfrm>
          <a:prstGeom prst="rect">
            <a:avLst/>
          </a:prstGeom>
          <a:noFill/>
          <a:ln>
            <a:noFill/>
          </a:ln>
        </p:spPr>
        <p:txBody>
          <a:bodyPr anchorCtr="0" anchor="t" bIns="45700" lIns="91425" spcFirstLastPara="1" rIns="91425" wrap="square" tIns="45700">
            <a:noAutofit/>
          </a:bodyPr>
          <a:lstStyle/>
          <a:p>
            <a:pPr indent="0" lvl="0" marL="0" marR="0" rtl="0" algn="ctr">
              <a:lnSpc>
                <a:spcPct val="159942"/>
              </a:lnSpc>
              <a:spcBef>
                <a:spcPts val="0"/>
              </a:spcBef>
              <a:spcAft>
                <a:spcPts val="0"/>
              </a:spcAft>
              <a:buClr>
                <a:srgbClr val="3C3939"/>
              </a:buClr>
              <a:buSzPts val="1750"/>
              <a:buFont typeface="Roboto"/>
              <a:buNone/>
            </a:pPr>
            <a:r>
              <a:rPr b="0" i="0" lang="en-US" sz="2000" u="none" cap="none" strike="noStrike">
                <a:solidFill>
                  <a:srgbClr val="3C3939"/>
                </a:solidFill>
                <a:latin typeface="Times New Roman"/>
                <a:ea typeface="Times New Roman"/>
                <a:cs typeface="Times New Roman"/>
                <a:sym typeface="Times New Roman"/>
              </a:rPr>
              <a:t>           20BD1A0516      Meradakonda Arun Sai</a:t>
            </a:r>
            <a:endParaRPr b="0" i="0" sz="2000" u="none" cap="none" strike="noStrike">
              <a:solidFill>
                <a:schemeClr val="dk1"/>
              </a:solidFill>
              <a:latin typeface="Times New Roman"/>
              <a:ea typeface="Times New Roman"/>
              <a:cs typeface="Times New Roman"/>
              <a:sym typeface="Times New Roman"/>
            </a:endParaRPr>
          </a:p>
        </p:txBody>
      </p:sp>
      <p:sp>
        <p:nvSpPr>
          <p:cNvPr id="27" name="Google Shape;27;p4"/>
          <p:cNvSpPr/>
          <p:nvPr/>
        </p:nvSpPr>
        <p:spPr>
          <a:xfrm>
            <a:off x="6319600" y="5504416"/>
            <a:ext cx="7234476" cy="572534"/>
          </a:xfrm>
          <a:prstGeom prst="rect">
            <a:avLst/>
          </a:prstGeom>
          <a:noFill/>
          <a:ln>
            <a:noFill/>
          </a:ln>
        </p:spPr>
        <p:txBody>
          <a:bodyPr anchorCtr="0" anchor="t" bIns="45700" lIns="91425" spcFirstLastPara="1" rIns="91425" wrap="square" tIns="45700">
            <a:noAutofit/>
          </a:bodyPr>
          <a:lstStyle/>
          <a:p>
            <a:pPr indent="0" lvl="0" marL="0" marR="0" rtl="0" algn="ctr">
              <a:lnSpc>
                <a:spcPct val="159942"/>
              </a:lnSpc>
              <a:spcBef>
                <a:spcPts val="0"/>
              </a:spcBef>
              <a:spcAft>
                <a:spcPts val="0"/>
              </a:spcAft>
              <a:buClr>
                <a:srgbClr val="3C3939"/>
              </a:buClr>
              <a:buSzPts val="1750"/>
              <a:buFont typeface="Roboto"/>
              <a:buNone/>
            </a:pPr>
            <a:r>
              <a:rPr b="0" i="0" lang="en-US" sz="2000" u="none" cap="none" strike="noStrike">
                <a:solidFill>
                  <a:srgbClr val="3C3939"/>
                </a:solidFill>
                <a:latin typeface="Times New Roman"/>
                <a:ea typeface="Times New Roman"/>
                <a:cs typeface="Times New Roman"/>
                <a:sym typeface="Times New Roman"/>
              </a:rPr>
              <a:t>20BD1A051A     Muriki Akash</a:t>
            </a:r>
            <a:endParaRPr b="0" i="0" sz="2000" u="none" cap="none" strike="noStrike">
              <a:solidFill>
                <a:schemeClr val="dk1"/>
              </a:solidFill>
              <a:latin typeface="Times New Roman"/>
              <a:ea typeface="Times New Roman"/>
              <a:cs typeface="Times New Roman"/>
              <a:sym typeface="Times New Roman"/>
            </a:endParaRPr>
          </a:p>
        </p:txBody>
      </p:sp>
      <p:pic>
        <p:nvPicPr>
          <p:cNvPr descr="Blog | Twitter Analysis In MATLAB | MATLAB Helper ®" id="28" name="Google Shape;28;p4"/>
          <p:cNvPicPr preferRelativeResize="0"/>
          <p:nvPr/>
        </p:nvPicPr>
        <p:blipFill rotWithShape="1">
          <a:blip r:embed="rId3">
            <a:alphaModFix/>
          </a:blip>
          <a:srcRect b="0" l="0" r="0" t="0"/>
          <a:stretch/>
        </p:blipFill>
        <p:spPr>
          <a:xfrm>
            <a:off x="414099" y="677382"/>
            <a:ext cx="5905500" cy="3318768"/>
          </a:xfrm>
          <a:prstGeom prst="rect">
            <a:avLst/>
          </a:prstGeom>
          <a:noFill/>
          <a:ln>
            <a:noFill/>
          </a:ln>
        </p:spPr>
      </p:pic>
      <p:pic>
        <p:nvPicPr>
          <p:cNvPr descr="How to do a market analysis for a business plan" id="29" name="Google Shape;29;p4"/>
          <p:cNvPicPr preferRelativeResize="0"/>
          <p:nvPr/>
        </p:nvPicPr>
        <p:blipFill rotWithShape="1">
          <a:blip r:embed="rId4">
            <a:alphaModFix/>
          </a:blip>
          <a:srcRect b="0" l="0" r="0" t="0"/>
          <a:stretch/>
        </p:blipFill>
        <p:spPr>
          <a:xfrm>
            <a:off x="414099" y="4196538"/>
            <a:ext cx="5905500" cy="31003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3"/>
          <p:cNvSpPr txBox="1"/>
          <p:nvPr/>
        </p:nvSpPr>
        <p:spPr>
          <a:xfrm>
            <a:off x="2559000" y="606575"/>
            <a:ext cx="9512400" cy="1026084"/>
          </a:xfrm>
          <a:prstGeom prst="rect">
            <a:avLst/>
          </a:prstGeom>
          <a:noFill/>
          <a:ln>
            <a:noFill/>
          </a:ln>
        </p:spPr>
        <p:txBody>
          <a:bodyPr anchorCtr="0" anchor="t" bIns="91425" lIns="91425" spcFirstLastPara="1" rIns="91425" wrap="square" tIns="91425">
            <a:spAutoFit/>
          </a:bodyPr>
          <a:lstStyle/>
          <a:p>
            <a:pPr indent="0" lvl="0" marL="0" marR="0" rtl="0" algn="ctr">
              <a:lnSpc>
                <a:spcPct val="125011"/>
              </a:lnSpc>
              <a:spcBef>
                <a:spcPts val="0"/>
              </a:spcBef>
              <a:spcAft>
                <a:spcPts val="0"/>
              </a:spcAft>
              <a:buClr>
                <a:srgbClr val="000000"/>
              </a:buClr>
              <a:buSzPts val="4400"/>
              <a:buFont typeface="Arial"/>
              <a:buNone/>
            </a:pPr>
            <a:r>
              <a:rPr b="1" i="0" lang="en-US" sz="4400" u="none" cap="none" strike="noStrike">
                <a:solidFill>
                  <a:srgbClr val="1B1B27"/>
                </a:solidFill>
                <a:latin typeface="Times New Roman"/>
                <a:ea typeface="Times New Roman"/>
                <a:cs typeface="Times New Roman"/>
                <a:sym typeface="Times New Roman"/>
              </a:rPr>
              <a:t>HARDWARE REQUIREMENTS</a:t>
            </a:r>
            <a:endParaRPr b="1" i="0" sz="4400" u="none" cap="none" strike="noStrike">
              <a:solidFill>
                <a:srgbClr val="000000"/>
              </a:solidFill>
              <a:latin typeface="Times New Roman"/>
              <a:ea typeface="Times New Roman"/>
              <a:cs typeface="Times New Roman"/>
              <a:sym typeface="Times New Roman"/>
            </a:endParaRPr>
          </a:p>
        </p:txBody>
      </p:sp>
      <p:sp>
        <p:nvSpPr>
          <p:cNvPr id="105" name="Google Shape;105;p13"/>
          <p:cNvSpPr txBox="1"/>
          <p:nvPr/>
        </p:nvSpPr>
        <p:spPr>
          <a:xfrm>
            <a:off x="1260196" y="1951398"/>
            <a:ext cx="7834800" cy="54378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0"/>
              </a:spcBef>
              <a:spcAft>
                <a:spcPts val="0"/>
              </a:spcAft>
              <a:buClr>
                <a:srgbClr val="000000"/>
              </a:buClr>
              <a:buSzPts val="3000"/>
              <a:buFont typeface="Arial"/>
              <a:buChar char="•"/>
            </a:pPr>
            <a:r>
              <a:rPr b="0" i="0" lang="en-US" sz="3000" u="none" cap="none" strike="noStrike">
                <a:solidFill>
                  <a:srgbClr val="000000"/>
                </a:solidFill>
                <a:latin typeface="Times New Roman"/>
                <a:ea typeface="Times New Roman"/>
                <a:cs typeface="Times New Roman"/>
                <a:sym typeface="Times New Roman"/>
              </a:rPr>
              <a:t>System: i3 processor</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3000"/>
              <a:buFont typeface="Arial"/>
              <a:buChar char="•"/>
            </a:pPr>
            <a:r>
              <a:rPr b="0" i="0" lang="en-US" sz="3000" u="none" cap="none" strike="noStrike">
                <a:solidFill>
                  <a:srgbClr val="000000"/>
                </a:solidFill>
                <a:latin typeface="Times New Roman"/>
                <a:ea typeface="Times New Roman"/>
                <a:cs typeface="Times New Roman"/>
                <a:sym typeface="Times New Roman"/>
              </a:rPr>
              <a:t>Hard disk: 500GB</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3000"/>
              <a:buFont typeface="Arial"/>
              <a:buChar char="•"/>
            </a:pPr>
            <a:r>
              <a:rPr b="0" i="0" lang="en-US" sz="3000" u="none" cap="none" strike="noStrike">
                <a:solidFill>
                  <a:srgbClr val="000000"/>
                </a:solidFill>
                <a:latin typeface="Times New Roman"/>
                <a:ea typeface="Times New Roman"/>
                <a:cs typeface="Times New Roman"/>
                <a:sym typeface="Times New Roman"/>
              </a:rPr>
              <a:t>RAM: 4GB </a:t>
            </a:r>
            <a:endParaRPr b="0" i="0" sz="3000" u="none" cap="none" strike="noStrike">
              <a:solidFill>
                <a:srgbClr val="000000"/>
              </a:solidFill>
              <a:latin typeface="Arial"/>
              <a:ea typeface="Arial"/>
              <a:cs typeface="Arial"/>
              <a:sym typeface="Arial"/>
            </a:endParaRPr>
          </a:p>
          <a:p>
            <a:pPr indent="-190500" lvl="0" marL="3429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descr="What are the minimum hardware requirements for RFEM and RSTAB? | Dlubal  Software" id="106" name="Google Shape;106;p13"/>
          <p:cNvPicPr preferRelativeResize="0"/>
          <p:nvPr/>
        </p:nvPicPr>
        <p:blipFill rotWithShape="1">
          <a:blip r:embed="rId3">
            <a:alphaModFix/>
          </a:blip>
          <a:srcRect b="0" l="0" r="0" t="0"/>
          <a:stretch/>
        </p:blipFill>
        <p:spPr>
          <a:xfrm>
            <a:off x="7889875" y="2630228"/>
            <a:ext cx="4025900" cy="3019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4"/>
          <p:cNvSpPr txBox="1"/>
          <p:nvPr/>
        </p:nvSpPr>
        <p:spPr>
          <a:xfrm>
            <a:off x="2559000" y="606575"/>
            <a:ext cx="9512400" cy="1026084"/>
          </a:xfrm>
          <a:prstGeom prst="rect">
            <a:avLst/>
          </a:prstGeom>
          <a:noFill/>
          <a:ln>
            <a:noFill/>
          </a:ln>
        </p:spPr>
        <p:txBody>
          <a:bodyPr anchorCtr="0" anchor="t" bIns="91425" lIns="91425" spcFirstLastPara="1" rIns="91425" wrap="square" tIns="91425">
            <a:spAutoFit/>
          </a:bodyPr>
          <a:lstStyle/>
          <a:p>
            <a:pPr indent="0" lvl="0" marL="0" marR="0" rtl="0" algn="ctr">
              <a:lnSpc>
                <a:spcPct val="125011"/>
              </a:lnSpc>
              <a:spcBef>
                <a:spcPts val="0"/>
              </a:spcBef>
              <a:spcAft>
                <a:spcPts val="0"/>
              </a:spcAft>
              <a:buClr>
                <a:srgbClr val="000000"/>
              </a:buClr>
              <a:buSzPts val="4400"/>
              <a:buFont typeface="Arial"/>
              <a:buNone/>
            </a:pPr>
            <a:r>
              <a:rPr b="1" i="0" lang="en-US" sz="4400" u="none" cap="none" strike="noStrike">
                <a:solidFill>
                  <a:srgbClr val="1B1B27"/>
                </a:solidFill>
                <a:latin typeface="Times New Roman"/>
                <a:ea typeface="Times New Roman"/>
                <a:cs typeface="Times New Roman"/>
                <a:sym typeface="Times New Roman"/>
              </a:rPr>
              <a:t>SOFTWARE REQUIREMENTS</a:t>
            </a:r>
            <a:endParaRPr b="1" i="0" sz="4400" u="none" cap="none" strike="noStrike">
              <a:solidFill>
                <a:srgbClr val="000000"/>
              </a:solidFill>
              <a:latin typeface="Times New Roman"/>
              <a:ea typeface="Times New Roman"/>
              <a:cs typeface="Times New Roman"/>
              <a:sym typeface="Times New Roman"/>
            </a:endParaRPr>
          </a:p>
        </p:txBody>
      </p:sp>
      <p:sp>
        <p:nvSpPr>
          <p:cNvPr id="113" name="Google Shape;113;p14"/>
          <p:cNvSpPr txBox="1"/>
          <p:nvPr/>
        </p:nvSpPr>
        <p:spPr>
          <a:xfrm>
            <a:off x="1260196" y="1951398"/>
            <a:ext cx="7834800" cy="5437800"/>
          </a:xfrm>
          <a:prstGeom prst="rect">
            <a:avLst/>
          </a:prstGeom>
          <a:noFill/>
          <a:ln>
            <a:noFill/>
          </a:ln>
        </p:spPr>
        <p:txBody>
          <a:bodyPr anchorCtr="0" anchor="t" bIns="91425" lIns="91425" spcFirstLastPara="1" rIns="91425" wrap="square" tIns="91425">
            <a:noAutofit/>
          </a:bodyPr>
          <a:lstStyle/>
          <a:p>
            <a:pPr indent="-571500" lvl="0" marL="571500" marR="0" rtl="0" algn="l">
              <a:lnSpc>
                <a:spcPct val="100000"/>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Flutter</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Pycharm 2023.1.4</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Python 3.9.0</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Numpy 1.24.3</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Scipy 1.11.1</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Transformers 4.31.0</a:t>
            </a:r>
            <a:endParaRPr/>
          </a:p>
          <a:p>
            <a:pPr indent="-571500" lvl="0" marL="571500" marR="0" rtl="0" algn="l">
              <a:lnSpc>
                <a:spcPct val="100000"/>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 ngrok</a:t>
            </a:r>
            <a:endParaRPr b="0" i="0" sz="1400" u="none" cap="none" strike="noStrike">
              <a:solidFill>
                <a:srgbClr val="000000"/>
              </a:solidFill>
              <a:latin typeface="Arial"/>
              <a:ea typeface="Arial"/>
              <a:cs typeface="Arial"/>
              <a:sym typeface="Arial"/>
            </a:endParaRPr>
          </a:p>
          <a:p>
            <a:pPr indent="-342900" lvl="0" marL="571500" marR="0" rtl="0" algn="l">
              <a:lnSpc>
                <a:spcPct val="100000"/>
              </a:lnSpc>
              <a:spcBef>
                <a:spcPts val="0"/>
              </a:spcBef>
              <a:spcAft>
                <a:spcPts val="0"/>
              </a:spcAft>
              <a:buClr>
                <a:srgbClr val="000000"/>
              </a:buClr>
              <a:buSzPts val="3600"/>
              <a:buFont typeface="Arial"/>
              <a:buNone/>
            </a:pPr>
            <a:r>
              <a:t/>
            </a:r>
            <a:endParaRPr b="0" i="0" sz="3600" u="sng" cap="none" strike="noStrike">
              <a:solidFill>
                <a:srgbClr val="000000"/>
              </a:solidFill>
              <a:latin typeface="Times New Roman"/>
              <a:ea typeface="Times New Roman"/>
              <a:cs typeface="Times New Roman"/>
              <a:sym typeface="Times New Roman"/>
            </a:endParaRPr>
          </a:p>
          <a:p>
            <a:pPr indent="-342900" lvl="0" marL="571500" marR="0" rtl="0" algn="l">
              <a:lnSpc>
                <a:spcPct val="100000"/>
              </a:lnSpc>
              <a:spcBef>
                <a:spcPts val="0"/>
              </a:spcBef>
              <a:spcAft>
                <a:spcPts val="0"/>
              </a:spcAft>
              <a:buClr>
                <a:srgbClr val="000000"/>
              </a:buClr>
              <a:buSzPts val="3600"/>
              <a:buFont typeface="Arial"/>
              <a:buNone/>
            </a:pPr>
            <a:r>
              <a:t/>
            </a:r>
            <a:endParaRPr b="0" i="0" sz="3600" u="sng" cap="none" strike="noStrike">
              <a:solidFill>
                <a:srgbClr val="000000"/>
              </a:solidFill>
              <a:latin typeface="Times New Roman"/>
              <a:ea typeface="Times New Roman"/>
              <a:cs typeface="Times New Roman"/>
              <a:sym typeface="Times New Roman"/>
            </a:endParaRPr>
          </a:p>
          <a:p>
            <a:pPr indent="-342900" lvl="0" marL="57150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Times New Roman"/>
              <a:ea typeface="Times New Roman"/>
              <a:cs typeface="Times New Roman"/>
              <a:sym typeface="Times New Roman"/>
            </a:endParaRPr>
          </a:p>
          <a:p>
            <a:pPr indent="-342900" lvl="0" marL="57150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Times New Roman"/>
              <a:ea typeface="Times New Roman"/>
              <a:cs typeface="Times New Roman"/>
              <a:sym typeface="Times New Roman"/>
            </a:endParaRPr>
          </a:p>
          <a:p>
            <a:pPr indent="-342900" lvl="0" marL="57150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Times New Roman"/>
              <a:ea typeface="Times New Roman"/>
              <a:cs typeface="Times New Roman"/>
              <a:sym typeface="Times New Roman"/>
            </a:endParaRPr>
          </a:p>
          <a:p>
            <a:pPr indent="-190500" lvl="0" marL="3429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114" name="Google Shape;114;p14"/>
          <p:cNvPicPr preferRelativeResize="0"/>
          <p:nvPr/>
        </p:nvPicPr>
        <p:blipFill rotWithShape="1">
          <a:blip r:embed="rId3">
            <a:alphaModFix/>
          </a:blip>
          <a:srcRect b="0" l="0" r="0" t="0"/>
          <a:stretch/>
        </p:blipFill>
        <p:spPr>
          <a:xfrm>
            <a:off x="7743900" y="1951398"/>
            <a:ext cx="2514525" cy="1426464"/>
          </a:xfrm>
          <a:prstGeom prst="rect">
            <a:avLst/>
          </a:prstGeom>
          <a:noFill/>
          <a:ln>
            <a:noFill/>
          </a:ln>
        </p:spPr>
      </p:pic>
      <p:pic>
        <p:nvPicPr>
          <p:cNvPr id="115" name="Google Shape;115;p14"/>
          <p:cNvPicPr preferRelativeResize="0"/>
          <p:nvPr/>
        </p:nvPicPr>
        <p:blipFill rotWithShape="1">
          <a:blip r:embed="rId4">
            <a:alphaModFix/>
          </a:blip>
          <a:srcRect b="0" l="0" r="0" t="0"/>
          <a:stretch/>
        </p:blipFill>
        <p:spPr>
          <a:xfrm>
            <a:off x="11166525" y="1721714"/>
            <a:ext cx="2054306" cy="1885831"/>
          </a:xfrm>
          <a:prstGeom prst="rect">
            <a:avLst/>
          </a:prstGeom>
          <a:noFill/>
          <a:ln>
            <a:noFill/>
          </a:ln>
        </p:spPr>
      </p:pic>
      <p:pic>
        <p:nvPicPr>
          <p:cNvPr id="116" name="Google Shape;116;p14"/>
          <p:cNvPicPr preferRelativeResize="0"/>
          <p:nvPr/>
        </p:nvPicPr>
        <p:blipFill rotWithShape="1">
          <a:blip r:embed="rId5">
            <a:alphaModFix/>
          </a:blip>
          <a:srcRect b="0" l="0" r="0" t="0"/>
          <a:stretch/>
        </p:blipFill>
        <p:spPr>
          <a:xfrm>
            <a:off x="11261775" y="4325095"/>
            <a:ext cx="2597100" cy="1408955"/>
          </a:xfrm>
          <a:prstGeom prst="rect">
            <a:avLst/>
          </a:prstGeom>
          <a:noFill/>
          <a:ln>
            <a:noFill/>
          </a:ln>
        </p:spPr>
      </p:pic>
      <p:pic>
        <p:nvPicPr>
          <p:cNvPr id="117" name="Google Shape;117;p14"/>
          <p:cNvPicPr preferRelativeResize="0"/>
          <p:nvPr/>
        </p:nvPicPr>
        <p:blipFill rotWithShape="1">
          <a:blip r:embed="rId6">
            <a:alphaModFix/>
          </a:blip>
          <a:srcRect b="0" l="0" r="0" t="0"/>
          <a:stretch/>
        </p:blipFill>
        <p:spPr>
          <a:xfrm>
            <a:off x="7743900" y="6443158"/>
            <a:ext cx="3416418" cy="1140840"/>
          </a:xfrm>
          <a:prstGeom prst="rect">
            <a:avLst/>
          </a:prstGeom>
          <a:noFill/>
          <a:ln>
            <a:noFill/>
          </a:ln>
        </p:spPr>
      </p:pic>
      <p:pic>
        <p:nvPicPr>
          <p:cNvPr id="118" name="Google Shape;118;p14"/>
          <p:cNvPicPr preferRelativeResize="0"/>
          <p:nvPr/>
        </p:nvPicPr>
        <p:blipFill rotWithShape="1">
          <a:blip r:embed="rId7">
            <a:alphaModFix/>
          </a:blip>
          <a:srcRect b="0" l="0" r="0" t="0"/>
          <a:stretch/>
        </p:blipFill>
        <p:spPr>
          <a:xfrm>
            <a:off x="7743900" y="4325095"/>
            <a:ext cx="2771323" cy="1170830"/>
          </a:xfrm>
          <a:prstGeom prst="rect">
            <a:avLst/>
          </a:prstGeom>
          <a:noFill/>
          <a:ln>
            <a:noFill/>
          </a:ln>
        </p:spPr>
      </p:pic>
      <p:pic>
        <p:nvPicPr>
          <p:cNvPr id="119" name="Google Shape;119;p14"/>
          <p:cNvPicPr preferRelativeResize="0"/>
          <p:nvPr/>
        </p:nvPicPr>
        <p:blipFill rotWithShape="1">
          <a:blip r:embed="rId8">
            <a:alphaModFix/>
          </a:blip>
          <a:srcRect b="0" l="0" r="0" t="0"/>
          <a:stretch/>
        </p:blipFill>
        <p:spPr>
          <a:xfrm>
            <a:off x="11351822" y="6541593"/>
            <a:ext cx="2669569" cy="11408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5"/>
          <p:cNvSpPr/>
          <p:nvPr/>
        </p:nvSpPr>
        <p:spPr>
          <a:xfrm>
            <a:off x="6025650" y="1610250"/>
            <a:ext cx="2579100" cy="63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US" sz="2400" u="none" cap="none" strike="noStrike">
                <a:solidFill>
                  <a:srgbClr val="000000"/>
                </a:solidFill>
                <a:latin typeface="Arial"/>
                <a:ea typeface="Arial"/>
                <a:cs typeface="Arial"/>
                <a:sym typeface="Arial"/>
              </a:rPr>
              <a:t>Tweet</a:t>
            </a:r>
            <a:endParaRPr b="0" i="0" sz="2400" u="none" cap="none" strike="noStrike">
              <a:solidFill>
                <a:srgbClr val="000000"/>
              </a:solidFill>
              <a:latin typeface="Arial"/>
              <a:ea typeface="Arial"/>
              <a:cs typeface="Arial"/>
              <a:sym typeface="Arial"/>
            </a:endParaRPr>
          </a:p>
        </p:txBody>
      </p:sp>
      <p:sp>
        <p:nvSpPr>
          <p:cNvPr id="126" name="Google Shape;126;p15"/>
          <p:cNvSpPr/>
          <p:nvPr/>
        </p:nvSpPr>
        <p:spPr>
          <a:xfrm>
            <a:off x="5874507" y="2985740"/>
            <a:ext cx="2937600" cy="63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US" sz="2400" u="none" cap="none" strike="noStrike">
                <a:solidFill>
                  <a:srgbClr val="000000"/>
                </a:solidFill>
                <a:latin typeface="Arial"/>
                <a:ea typeface="Arial"/>
                <a:cs typeface="Arial"/>
                <a:sym typeface="Arial"/>
              </a:rPr>
              <a:t>Flutter Application</a:t>
            </a:r>
            <a:endParaRPr b="0" i="0" sz="2400" u="none" cap="none" strike="noStrike">
              <a:solidFill>
                <a:srgbClr val="000000"/>
              </a:solidFill>
              <a:latin typeface="Arial"/>
              <a:ea typeface="Arial"/>
              <a:cs typeface="Arial"/>
              <a:sym typeface="Arial"/>
            </a:endParaRPr>
          </a:p>
        </p:txBody>
      </p:sp>
      <p:sp>
        <p:nvSpPr>
          <p:cNvPr id="127" name="Google Shape;127;p15"/>
          <p:cNvSpPr/>
          <p:nvPr/>
        </p:nvSpPr>
        <p:spPr>
          <a:xfrm>
            <a:off x="4251750" y="4265468"/>
            <a:ext cx="6757200" cy="63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US" sz="2400" u="none" cap="none" strike="noStrike">
                <a:solidFill>
                  <a:srgbClr val="000000"/>
                </a:solidFill>
                <a:latin typeface="Arial"/>
                <a:ea typeface="Arial"/>
                <a:cs typeface="Arial"/>
                <a:sym typeface="Arial"/>
              </a:rPr>
              <a:t>Pre - Trained Sentiment Analysis NLP Model</a:t>
            </a:r>
            <a:endParaRPr b="0" i="0" sz="2400" u="none" cap="none" strike="noStrike">
              <a:solidFill>
                <a:srgbClr val="000000"/>
              </a:solidFill>
              <a:latin typeface="Arial"/>
              <a:ea typeface="Arial"/>
              <a:cs typeface="Arial"/>
              <a:sym typeface="Arial"/>
            </a:endParaRPr>
          </a:p>
        </p:txBody>
      </p:sp>
      <p:sp>
        <p:nvSpPr>
          <p:cNvPr id="128" name="Google Shape;128;p15"/>
          <p:cNvSpPr/>
          <p:nvPr/>
        </p:nvSpPr>
        <p:spPr>
          <a:xfrm>
            <a:off x="6233007" y="5613697"/>
            <a:ext cx="2579100" cy="63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US" sz="2400" u="none" cap="none" strike="noStrike">
                <a:solidFill>
                  <a:srgbClr val="000000"/>
                </a:solidFill>
                <a:latin typeface="Arial"/>
                <a:ea typeface="Arial"/>
                <a:cs typeface="Arial"/>
                <a:sym typeface="Arial"/>
              </a:rPr>
              <a:t>Result Evaluation</a:t>
            </a:r>
            <a:endParaRPr b="0" i="0" sz="2400" u="none" cap="none" strike="noStrike">
              <a:solidFill>
                <a:srgbClr val="000000"/>
              </a:solidFill>
              <a:latin typeface="Arial"/>
              <a:ea typeface="Arial"/>
              <a:cs typeface="Arial"/>
              <a:sym typeface="Arial"/>
            </a:endParaRPr>
          </a:p>
        </p:txBody>
      </p:sp>
      <p:sp>
        <p:nvSpPr>
          <p:cNvPr id="129" name="Google Shape;129;p15"/>
          <p:cNvSpPr/>
          <p:nvPr/>
        </p:nvSpPr>
        <p:spPr>
          <a:xfrm>
            <a:off x="2003121" y="6977347"/>
            <a:ext cx="2579100" cy="63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US" sz="2400" u="none" cap="none" strike="noStrike">
                <a:solidFill>
                  <a:srgbClr val="000000"/>
                </a:solidFill>
                <a:latin typeface="Arial"/>
                <a:ea typeface="Arial"/>
                <a:cs typeface="Arial"/>
                <a:sym typeface="Arial"/>
              </a:rPr>
              <a:t>Negative</a:t>
            </a:r>
            <a:endParaRPr b="0" i="0" sz="2400" u="none" cap="none" strike="noStrike">
              <a:solidFill>
                <a:srgbClr val="000000"/>
              </a:solidFill>
              <a:latin typeface="Arial"/>
              <a:ea typeface="Arial"/>
              <a:cs typeface="Arial"/>
              <a:sym typeface="Arial"/>
            </a:endParaRPr>
          </a:p>
        </p:txBody>
      </p:sp>
      <p:sp>
        <p:nvSpPr>
          <p:cNvPr id="130" name="Google Shape;130;p15"/>
          <p:cNvSpPr/>
          <p:nvPr/>
        </p:nvSpPr>
        <p:spPr>
          <a:xfrm>
            <a:off x="6092670" y="7075861"/>
            <a:ext cx="2579100" cy="63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US" sz="2400" u="none" cap="none" strike="noStrike">
                <a:solidFill>
                  <a:srgbClr val="000000"/>
                </a:solidFill>
                <a:latin typeface="Arial"/>
                <a:ea typeface="Arial"/>
                <a:cs typeface="Arial"/>
                <a:sym typeface="Arial"/>
              </a:rPr>
              <a:t>Neutral</a:t>
            </a:r>
            <a:endParaRPr b="0" i="0" sz="2400" u="none" cap="none" strike="noStrike">
              <a:solidFill>
                <a:srgbClr val="000000"/>
              </a:solidFill>
              <a:latin typeface="Arial"/>
              <a:ea typeface="Arial"/>
              <a:cs typeface="Arial"/>
              <a:sym typeface="Arial"/>
            </a:endParaRPr>
          </a:p>
        </p:txBody>
      </p:sp>
      <p:sp>
        <p:nvSpPr>
          <p:cNvPr id="131" name="Google Shape;131;p15"/>
          <p:cNvSpPr/>
          <p:nvPr/>
        </p:nvSpPr>
        <p:spPr>
          <a:xfrm>
            <a:off x="10052824" y="6977347"/>
            <a:ext cx="2579100" cy="63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Positive</a:t>
            </a:r>
            <a:endParaRPr b="0" i="0" sz="2400" u="none" cap="none" strike="noStrike">
              <a:solidFill>
                <a:srgbClr val="000000"/>
              </a:solidFill>
              <a:latin typeface="Arial"/>
              <a:ea typeface="Arial"/>
              <a:cs typeface="Arial"/>
              <a:sym typeface="Arial"/>
            </a:endParaRPr>
          </a:p>
        </p:txBody>
      </p:sp>
      <p:sp>
        <p:nvSpPr>
          <p:cNvPr id="132" name="Google Shape;132;p15"/>
          <p:cNvSpPr/>
          <p:nvPr/>
        </p:nvSpPr>
        <p:spPr>
          <a:xfrm>
            <a:off x="7083602" y="2270935"/>
            <a:ext cx="410700" cy="634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5"/>
          <p:cNvSpPr/>
          <p:nvPr/>
        </p:nvSpPr>
        <p:spPr>
          <a:xfrm>
            <a:off x="7137957" y="3628247"/>
            <a:ext cx="410700" cy="589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5"/>
          <p:cNvSpPr/>
          <p:nvPr/>
        </p:nvSpPr>
        <p:spPr>
          <a:xfrm>
            <a:off x="7160499" y="4956464"/>
            <a:ext cx="410700" cy="634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5" name="Google Shape;135;p15"/>
          <p:cNvCxnSpPr/>
          <p:nvPr/>
        </p:nvCxnSpPr>
        <p:spPr>
          <a:xfrm>
            <a:off x="3210152" y="6597477"/>
            <a:ext cx="8157600" cy="0"/>
          </a:xfrm>
          <a:prstGeom prst="straightConnector1">
            <a:avLst/>
          </a:prstGeom>
          <a:noFill/>
          <a:ln cap="flat" cmpd="sng" w="9525">
            <a:solidFill>
              <a:schemeClr val="dk2"/>
            </a:solidFill>
            <a:prstDash val="solid"/>
            <a:round/>
            <a:headEnd len="sm" w="sm" type="none"/>
            <a:tailEnd len="sm" w="sm" type="none"/>
          </a:ln>
        </p:spPr>
      </p:cxnSp>
      <p:sp>
        <p:nvSpPr>
          <p:cNvPr id="136" name="Google Shape;136;p15"/>
          <p:cNvSpPr/>
          <p:nvPr/>
        </p:nvSpPr>
        <p:spPr>
          <a:xfrm>
            <a:off x="7246170" y="6282177"/>
            <a:ext cx="272100" cy="315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5"/>
          <p:cNvSpPr/>
          <p:nvPr/>
        </p:nvSpPr>
        <p:spPr>
          <a:xfrm>
            <a:off x="3156621" y="6576461"/>
            <a:ext cx="272100" cy="315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5"/>
          <p:cNvSpPr/>
          <p:nvPr/>
        </p:nvSpPr>
        <p:spPr>
          <a:xfrm>
            <a:off x="7246170" y="6645198"/>
            <a:ext cx="272100" cy="315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5"/>
          <p:cNvSpPr/>
          <p:nvPr/>
        </p:nvSpPr>
        <p:spPr>
          <a:xfrm>
            <a:off x="11206324" y="6612692"/>
            <a:ext cx="272100" cy="315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5"/>
          <p:cNvSpPr txBox="1"/>
          <p:nvPr/>
        </p:nvSpPr>
        <p:spPr>
          <a:xfrm>
            <a:off x="2559000" y="182278"/>
            <a:ext cx="9512400" cy="1031400"/>
          </a:xfrm>
          <a:prstGeom prst="rect">
            <a:avLst/>
          </a:prstGeom>
          <a:noFill/>
          <a:ln>
            <a:noFill/>
          </a:ln>
        </p:spPr>
        <p:txBody>
          <a:bodyPr anchorCtr="0" anchor="t" bIns="91425" lIns="91425" spcFirstLastPara="1" rIns="91425" wrap="square" tIns="91425">
            <a:spAutoFit/>
          </a:bodyPr>
          <a:lstStyle/>
          <a:p>
            <a:pPr indent="0" lvl="0" marL="0" marR="0" rtl="0" algn="ctr">
              <a:lnSpc>
                <a:spcPct val="125011"/>
              </a:lnSpc>
              <a:spcBef>
                <a:spcPts val="0"/>
              </a:spcBef>
              <a:spcAft>
                <a:spcPts val="0"/>
              </a:spcAft>
              <a:buNone/>
            </a:pPr>
            <a:r>
              <a:rPr b="1" i="0" lang="en-US" sz="4400" u="none" cap="none" strike="noStrike">
                <a:solidFill>
                  <a:srgbClr val="1B1B27"/>
                </a:solidFill>
                <a:latin typeface="Times New Roman"/>
                <a:ea typeface="Times New Roman"/>
                <a:cs typeface="Times New Roman"/>
                <a:sym typeface="Times New Roman"/>
              </a:rPr>
              <a:t>DESIGN</a:t>
            </a:r>
            <a:endParaRPr b="1" i="0" sz="4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nvSpPr>
        <p:spPr>
          <a:xfrm>
            <a:off x="2559000" y="401734"/>
            <a:ext cx="9512400" cy="861900"/>
          </a:xfrm>
          <a:prstGeom prst="rect">
            <a:avLst/>
          </a:prstGeom>
          <a:noFill/>
          <a:ln>
            <a:noFill/>
          </a:ln>
        </p:spPr>
        <p:txBody>
          <a:bodyPr anchorCtr="0" anchor="t" bIns="91425" lIns="91425" spcFirstLastPara="1" rIns="91425" wrap="square" tIns="91425">
            <a:spAutoFit/>
          </a:bodyPr>
          <a:lstStyle/>
          <a:p>
            <a:pPr indent="0" lvl="0" marL="0" marR="0" rtl="0" algn="ctr">
              <a:lnSpc>
                <a:spcPct val="125011"/>
              </a:lnSpc>
              <a:spcBef>
                <a:spcPts val="0"/>
              </a:spcBef>
              <a:spcAft>
                <a:spcPts val="0"/>
              </a:spcAft>
              <a:buClr>
                <a:srgbClr val="000000"/>
              </a:buClr>
              <a:buSzPts val="4400"/>
              <a:buFont typeface="Arial"/>
              <a:buNone/>
            </a:pPr>
            <a:r>
              <a:rPr b="1" i="0" lang="en-US" sz="4400" u="none" cap="none" strike="noStrike">
                <a:solidFill>
                  <a:srgbClr val="1B1B27"/>
                </a:solidFill>
                <a:latin typeface="Times New Roman"/>
                <a:ea typeface="Times New Roman"/>
                <a:cs typeface="Times New Roman"/>
                <a:sym typeface="Times New Roman"/>
              </a:rPr>
              <a:t>UML USE</a:t>
            </a:r>
            <a:r>
              <a:rPr b="1" lang="en-US" sz="4400">
                <a:solidFill>
                  <a:srgbClr val="1B1B27"/>
                </a:solidFill>
                <a:latin typeface="Times New Roman"/>
                <a:ea typeface="Times New Roman"/>
                <a:cs typeface="Times New Roman"/>
                <a:sym typeface="Times New Roman"/>
              </a:rPr>
              <a:t>CASE </a:t>
            </a:r>
            <a:r>
              <a:rPr b="1" i="0" lang="en-US" sz="4400" u="none" cap="none" strike="noStrike">
                <a:solidFill>
                  <a:srgbClr val="1B1B27"/>
                </a:solidFill>
                <a:latin typeface="Times New Roman"/>
                <a:ea typeface="Times New Roman"/>
                <a:cs typeface="Times New Roman"/>
                <a:sym typeface="Times New Roman"/>
              </a:rPr>
              <a:t>D</a:t>
            </a:r>
            <a:r>
              <a:rPr b="1" lang="en-US" sz="4400">
                <a:solidFill>
                  <a:srgbClr val="1B1B27"/>
                </a:solidFill>
                <a:latin typeface="Times New Roman"/>
                <a:ea typeface="Times New Roman"/>
                <a:cs typeface="Times New Roman"/>
                <a:sym typeface="Times New Roman"/>
              </a:rPr>
              <a:t>IAGRAM</a:t>
            </a:r>
            <a:endParaRPr b="1" i="0" sz="4400" u="none" cap="none" strike="noStrike">
              <a:solidFill>
                <a:srgbClr val="000000"/>
              </a:solidFill>
              <a:latin typeface="Times New Roman"/>
              <a:ea typeface="Times New Roman"/>
              <a:cs typeface="Times New Roman"/>
              <a:sym typeface="Times New Roman"/>
            </a:endParaRPr>
          </a:p>
        </p:txBody>
      </p:sp>
      <p:sp>
        <p:nvSpPr>
          <p:cNvPr id="147" name="Google Shape;147;p16"/>
          <p:cNvSpPr/>
          <p:nvPr/>
        </p:nvSpPr>
        <p:spPr>
          <a:xfrm>
            <a:off x="1908250" y="2119400"/>
            <a:ext cx="976500" cy="86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8" name="Google Shape;148;p16"/>
          <p:cNvCxnSpPr>
            <a:stCxn id="147" idx="4"/>
          </p:cNvCxnSpPr>
          <p:nvPr/>
        </p:nvCxnSpPr>
        <p:spPr>
          <a:xfrm>
            <a:off x="2396500" y="2981300"/>
            <a:ext cx="23100" cy="1858200"/>
          </a:xfrm>
          <a:prstGeom prst="straightConnector1">
            <a:avLst/>
          </a:prstGeom>
          <a:noFill/>
          <a:ln cap="flat" cmpd="sng" w="9525">
            <a:solidFill>
              <a:schemeClr val="dk2"/>
            </a:solidFill>
            <a:prstDash val="solid"/>
            <a:round/>
            <a:headEnd len="sm" w="sm" type="none"/>
            <a:tailEnd len="sm" w="sm" type="none"/>
          </a:ln>
        </p:spPr>
      </p:cxnSp>
      <p:cxnSp>
        <p:nvCxnSpPr>
          <p:cNvPr id="149" name="Google Shape;149;p16"/>
          <p:cNvCxnSpPr/>
          <p:nvPr/>
        </p:nvCxnSpPr>
        <p:spPr>
          <a:xfrm flipH="1">
            <a:off x="2001100" y="4839500"/>
            <a:ext cx="418500" cy="581400"/>
          </a:xfrm>
          <a:prstGeom prst="straightConnector1">
            <a:avLst/>
          </a:prstGeom>
          <a:noFill/>
          <a:ln cap="flat" cmpd="sng" w="9525">
            <a:solidFill>
              <a:schemeClr val="dk2"/>
            </a:solidFill>
            <a:prstDash val="solid"/>
            <a:round/>
            <a:headEnd len="sm" w="sm" type="none"/>
            <a:tailEnd len="sm" w="sm" type="none"/>
          </a:ln>
        </p:spPr>
      </p:cxnSp>
      <p:cxnSp>
        <p:nvCxnSpPr>
          <p:cNvPr id="150" name="Google Shape;150;p16"/>
          <p:cNvCxnSpPr/>
          <p:nvPr/>
        </p:nvCxnSpPr>
        <p:spPr>
          <a:xfrm>
            <a:off x="2396500" y="4827950"/>
            <a:ext cx="581100" cy="604500"/>
          </a:xfrm>
          <a:prstGeom prst="straightConnector1">
            <a:avLst/>
          </a:prstGeom>
          <a:noFill/>
          <a:ln cap="flat" cmpd="sng" w="9525">
            <a:solidFill>
              <a:schemeClr val="dk2"/>
            </a:solidFill>
            <a:prstDash val="solid"/>
            <a:round/>
            <a:headEnd len="sm" w="sm" type="none"/>
            <a:tailEnd len="sm" w="sm" type="none"/>
          </a:ln>
        </p:spPr>
      </p:cxnSp>
      <p:cxnSp>
        <p:nvCxnSpPr>
          <p:cNvPr id="151" name="Google Shape;151;p16"/>
          <p:cNvCxnSpPr/>
          <p:nvPr/>
        </p:nvCxnSpPr>
        <p:spPr>
          <a:xfrm flipH="1" rot="10800000">
            <a:off x="1718060" y="3571192"/>
            <a:ext cx="1278600" cy="23100"/>
          </a:xfrm>
          <a:prstGeom prst="straightConnector1">
            <a:avLst/>
          </a:prstGeom>
          <a:noFill/>
          <a:ln cap="flat" cmpd="sng" w="9525">
            <a:solidFill>
              <a:schemeClr val="dk2"/>
            </a:solidFill>
            <a:prstDash val="solid"/>
            <a:round/>
            <a:headEnd len="sm" w="sm" type="none"/>
            <a:tailEnd len="sm" w="sm" type="none"/>
          </a:ln>
        </p:spPr>
      </p:cxnSp>
      <p:sp>
        <p:nvSpPr>
          <p:cNvPr id="152" name="Google Shape;152;p16"/>
          <p:cNvSpPr/>
          <p:nvPr/>
        </p:nvSpPr>
        <p:spPr>
          <a:xfrm>
            <a:off x="7999050" y="2150888"/>
            <a:ext cx="3068700" cy="86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6"/>
          <p:cNvSpPr txBox="1"/>
          <p:nvPr/>
        </p:nvSpPr>
        <p:spPr>
          <a:xfrm>
            <a:off x="8417525" y="2375125"/>
            <a:ext cx="2161800" cy="302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Application</a:t>
            </a:r>
            <a:endParaRPr b="0" i="0" sz="2000" u="none" cap="none" strike="noStrike">
              <a:solidFill>
                <a:srgbClr val="000000"/>
              </a:solidFill>
              <a:latin typeface="Arial"/>
              <a:ea typeface="Arial"/>
              <a:cs typeface="Arial"/>
              <a:sym typeface="Arial"/>
            </a:endParaRPr>
          </a:p>
        </p:txBody>
      </p:sp>
      <p:sp>
        <p:nvSpPr>
          <p:cNvPr id="154" name="Google Shape;154;p16"/>
          <p:cNvSpPr/>
          <p:nvPr/>
        </p:nvSpPr>
        <p:spPr>
          <a:xfrm>
            <a:off x="8129375" y="3620150"/>
            <a:ext cx="3068700" cy="86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6"/>
          <p:cNvSpPr txBox="1"/>
          <p:nvPr/>
        </p:nvSpPr>
        <p:spPr>
          <a:xfrm>
            <a:off x="8394450" y="3731179"/>
            <a:ext cx="2277900" cy="302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Enter Text (Tweet)</a:t>
            </a:r>
            <a:endParaRPr b="0" i="0" sz="2000" u="none" cap="none" strike="noStrike">
              <a:solidFill>
                <a:srgbClr val="000000"/>
              </a:solidFill>
              <a:latin typeface="Arial"/>
              <a:ea typeface="Arial"/>
              <a:cs typeface="Arial"/>
              <a:sym typeface="Arial"/>
            </a:endParaRPr>
          </a:p>
        </p:txBody>
      </p:sp>
      <p:sp>
        <p:nvSpPr>
          <p:cNvPr id="156" name="Google Shape;156;p16"/>
          <p:cNvSpPr/>
          <p:nvPr/>
        </p:nvSpPr>
        <p:spPr>
          <a:xfrm>
            <a:off x="8164350" y="5167400"/>
            <a:ext cx="3068700" cy="86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6"/>
          <p:cNvSpPr txBox="1"/>
          <p:nvPr/>
        </p:nvSpPr>
        <p:spPr>
          <a:xfrm>
            <a:off x="8510550" y="5347591"/>
            <a:ext cx="2161800" cy="302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Click on Predict</a:t>
            </a:r>
            <a:endParaRPr b="0" i="0" sz="2000" u="none" cap="none" strike="noStrike">
              <a:solidFill>
                <a:srgbClr val="000000"/>
              </a:solidFill>
              <a:latin typeface="Arial"/>
              <a:ea typeface="Arial"/>
              <a:cs typeface="Arial"/>
              <a:sym typeface="Arial"/>
            </a:endParaRPr>
          </a:p>
        </p:txBody>
      </p:sp>
      <p:sp>
        <p:nvSpPr>
          <p:cNvPr id="158" name="Google Shape;158;p16"/>
          <p:cNvSpPr/>
          <p:nvPr/>
        </p:nvSpPr>
        <p:spPr>
          <a:xfrm>
            <a:off x="8018447" y="6838566"/>
            <a:ext cx="3068700" cy="86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6"/>
          <p:cNvSpPr txBox="1"/>
          <p:nvPr/>
        </p:nvSpPr>
        <p:spPr>
          <a:xfrm>
            <a:off x="8452500" y="7013113"/>
            <a:ext cx="2161800" cy="302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Get Summary</a:t>
            </a:r>
            <a:endParaRPr b="0" i="0" sz="2000" u="none" cap="none" strike="noStrike">
              <a:solidFill>
                <a:srgbClr val="000000"/>
              </a:solidFill>
              <a:latin typeface="Arial"/>
              <a:ea typeface="Arial"/>
              <a:cs typeface="Arial"/>
              <a:sym typeface="Arial"/>
            </a:endParaRPr>
          </a:p>
        </p:txBody>
      </p:sp>
      <p:sp>
        <p:nvSpPr>
          <p:cNvPr id="160" name="Google Shape;160;p16"/>
          <p:cNvSpPr txBox="1"/>
          <p:nvPr/>
        </p:nvSpPr>
        <p:spPr>
          <a:xfrm>
            <a:off x="1501450" y="5924950"/>
            <a:ext cx="1859700" cy="58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User</a:t>
            </a:r>
            <a:endParaRPr b="0" i="0" sz="2000" u="none" cap="none" strike="noStrike">
              <a:solidFill>
                <a:srgbClr val="000000"/>
              </a:solidFill>
              <a:latin typeface="Arial"/>
              <a:ea typeface="Arial"/>
              <a:cs typeface="Arial"/>
              <a:sym typeface="Arial"/>
            </a:endParaRPr>
          </a:p>
        </p:txBody>
      </p:sp>
      <p:sp>
        <p:nvSpPr>
          <p:cNvPr id="161" name="Google Shape;161;p16"/>
          <p:cNvSpPr/>
          <p:nvPr/>
        </p:nvSpPr>
        <p:spPr>
          <a:xfrm>
            <a:off x="3245000" y="2430788"/>
            <a:ext cx="4393800" cy="302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6"/>
          <p:cNvSpPr/>
          <p:nvPr/>
        </p:nvSpPr>
        <p:spPr>
          <a:xfrm>
            <a:off x="9417150" y="3119025"/>
            <a:ext cx="23100" cy="23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6"/>
          <p:cNvSpPr/>
          <p:nvPr/>
        </p:nvSpPr>
        <p:spPr>
          <a:xfrm>
            <a:off x="9300900" y="3118925"/>
            <a:ext cx="255600" cy="395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6"/>
          <p:cNvSpPr/>
          <p:nvPr/>
        </p:nvSpPr>
        <p:spPr>
          <a:xfrm>
            <a:off x="9405600" y="4627175"/>
            <a:ext cx="255600" cy="395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6"/>
          <p:cNvSpPr/>
          <p:nvPr/>
        </p:nvSpPr>
        <p:spPr>
          <a:xfrm>
            <a:off x="9405600" y="6314375"/>
            <a:ext cx="255600" cy="395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6"/>
          <p:cNvSpPr txBox="1"/>
          <p:nvPr/>
        </p:nvSpPr>
        <p:spPr>
          <a:xfrm>
            <a:off x="12326226" y="6379018"/>
            <a:ext cx="1557600" cy="395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Negative</a:t>
            </a:r>
            <a:endParaRPr b="0" i="0" sz="1800" u="none" cap="none" strike="noStrike">
              <a:solidFill>
                <a:srgbClr val="000000"/>
              </a:solidFill>
              <a:latin typeface="Arial"/>
              <a:ea typeface="Arial"/>
              <a:cs typeface="Arial"/>
              <a:sym typeface="Arial"/>
            </a:endParaRPr>
          </a:p>
        </p:txBody>
      </p:sp>
      <p:sp>
        <p:nvSpPr>
          <p:cNvPr id="167" name="Google Shape;167;p16"/>
          <p:cNvSpPr txBox="1"/>
          <p:nvPr/>
        </p:nvSpPr>
        <p:spPr>
          <a:xfrm>
            <a:off x="12347606" y="7700466"/>
            <a:ext cx="1557600" cy="395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Positive</a:t>
            </a:r>
            <a:endParaRPr b="0" i="0" sz="1800" u="none" cap="none" strike="noStrike">
              <a:solidFill>
                <a:srgbClr val="000000"/>
              </a:solidFill>
              <a:latin typeface="Arial"/>
              <a:ea typeface="Arial"/>
              <a:cs typeface="Arial"/>
              <a:sym typeface="Arial"/>
            </a:endParaRPr>
          </a:p>
        </p:txBody>
      </p:sp>
      <p:sp>
        <p:nvSpPr>
          <p:cNvPr id="168" name="Google Shape;168;p16"/>
          <p:cNvSpPr txBox="1"/>
          <p:nvPr/>
        </p:nvSpPr>
        <p:spPr>
          <a:xfrm>
            <a:off x="12359100" y="6984898"/>
            <a:ext cx="1557600" cy="395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Neutral</a:t>
            </a:r>
            <a:endParaRPr b="0" i="0" sz="1800" u="none" cap="none" strike="noStrike">
              <a:solidFill>
                <a:srgbClr val="000000"/>
              </a:solidFill>
              <a:latin typeface="Arial"/>
              <a:ea typeface="Arial"/>
              <a:cs typeface="Arial"/>
              <a:sym typeface="Arial"/>
            </a:endParaRPr>
          </a:p>
        </p:txBody>
      </p:sp>
      <p:cxnSp>
        <p:nvCxnSpPr>
          <p:cNvPr id="169" name="Google Shape;169;p16"/>
          <p:cNvCxnSpPr/>
          <p:nvPr/>
        </p:nvCxnSpPr>
        <p:spPr>
          <a:xfrm>
            <a:off x="11087996" y="7241854"/>
            <a:ext cx="615777" cy="0"/>
          </a:xfrm>
          <a:prstGeom prst="straightConnector1">
            <a:avLst/>
          </a:prstGeom>
          <a:noFill/>
          <a:ln cap="flat" cmpd="sng" w="9525">
            <a:solidFill>
              <a:schemeClr val="dk2"/>
            </a:solidFill>
            <a:prstDash val="solid"/>
            <a:round/>
            <a:headEnd len="sm" w="sm" type="none"/>
            <a:tailEnd len="sm" w="sm" type="none"/>
          </a:ln>
        </p:spPr>
      </p:cxnSp>
      <p:cxnSp>
        <p:nvCxnSpPr>
          <p:cNvPr id="170" name="Google Shape;170;p16"/>
          <p:cNvCxnSpPr/>
          <p:nvPr/>
        </p:nvCxnSpPr>
        <p:spPr>
          <a:xfrm>
            <a:off x="11742474" y="6511925"/>
            <a:ext cx="23400" cy="1441500"/>
          </a:xfrm>
          <a:prstGeom prst="straightConnector1">
            <a:avLst/>
          </a:prstGeom>
          <a:noFill/>
          <a:ln cap="flat" cmpd="sng" w="9525">
            <a:solidFill>
              <a:schemeClr val="dk2"/>
            </a:solidFill>
            <a:prstDash val="solid"/>
            <a:round/>
            <a:headEnd len="sm" w="sm" type="none"/>
            <a:tailEnd len="sm" w="sm" type="none"/>
          </a:ln>
        </p:spPr>
      </p:cxnSp>
      <p:cxnSp>
        <p:nvCxnSpPr>
          <p:cNvPr id="171" name="Google Shape;171;p16"/>
          <p:cNvCxnSpPr/>
          <p:nvPr/>
        </p:nvCxnSpPr>
        <p:spPr>
          <a:xfrm>
            <a:off x="11742474" y="6533386"/>
            <a:ext cx="570900" cy="11100"/>
          </a:xfrm>
          <a:prstGeom prst="straightConnector1">
            <a:avLst/>
          </a:prstGeom>
          <a:noFill/>
          <a:ln cap="flat" cmpd="sng" w="9525">
            <a:solidFill>
              <a:schemeClr val="dk2"/>
            </a:solidFill>
            <a:prstDash val="solid"/>
            <a:round/>
            <a:headEnd len="sm" w="sm" type="none"/>
            <a:tailEnd len="sm" w="sm" type="none"/>
          </a:ln>
        </p:spPr>
      </p:cxnSp>
      <p:cxnSp>
        <p:nvCxnSpPr>
          <p:cNvPr id="172" name="Google Shape;172;p16"/>
          <p:cNvCxnSpPr/>
          <p:nvPr/>
        </p:nvCxnSpPr>
        <p:spPr>
          <a:xfrm flipH="1" rot="10800000">
            <a:off x="11754174" y="7170748"/>
            <a:ext cx="594000" cy="11700"/>
          </a:xfrm>
          <a:prstGeom prst="straightConnector1">
            <a:avLst/>
          </a:prstGeom>
          <a:noFill/>
          <a:ln cap="flat" cmpd="sng" w="9525">
            <a:solidFill>
              <a:schemeClr val="dk2"/>
            </a:solidFill>
            <a:prstDash val="solid"/>
            <a:round/>
            <a:headEnd len="sm" w="sm" type="none"/>
            <a:tailEnd len="sm" w="sm" type="none"/>
          </a:ln>
        </p:spPr>
      </p:cxnSp>
      <p:cxnSp>
        <p:nvCxnSpPr>
          <p:cNvPr id="173" name="Google Shape;173;p16"/>
          <p:cNvCxnSpPr/>
          <p:nvPr/>
        </p:nvCxnSpPr>
        <p:spPr>
          <a:xfrm>
            <a:off x="11738005" y="7917986"/>
            <a:ext cx="570900" cy="12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17"/>
          <p:cNvPicPr preferRelativeResize="0"/>
          <p:nvPr/>
        </p:nvPicPr>
        <p:blipFill>
          <a:blip r:embed="rId3">
            <a:alphaModFix/>
          </a:blip>
          <a:stretch>
            <a:fillRect/>
          </a:stretch>
        </p:blipFill>
        <p:spPr>
          <a:xfrm>
            <a:off x="2282425" y="1230600"/>
            <a:ext cx="9537126" cy="6904801"/>
          </a:xfrm>
          <a:prstGeom prst="rect">
            <a:avLst/>
          </a:prstGeom>
          <a:noFill/>
          <a:ln>
            <a:noFill/>
          </a:ln>
          <a:effectLst>
            <a:outerShdw blurRad="57150" rotWithShape="0" algn="bl" dir="5400000" dist="19050">
              <a:srgbClr val="000000">
                <a:alpha val="67000"/>
              </a:srgbClr>
            </a:outerShdw>
          </a:effectLst>
        </p:spPr>
      </p:pic>
      <p:sp>
        <p:nvSpPr>
          <p:cNvPr id="180" name="Google Shape;180;p17"/>
          <p:cNvSpPr txBox="1"/>
          <p:nvPr/>
        </p:nvSpPr>
        <p:spPr>
          <a:xfrm>
            <a:off x="2166988" y="499925"/>
            <a:ext cx="9768000" cy="861900"/>
          </a:xfrm>
          <a:prstGeom prst="rect">
            <a:avLst/>
          </a:prstGeom>
          <a:noFill/>
          <a:ln>
            <a:noFill/>
          </a:ln>
        </p:spPr>
        <p:txBody>
          <a:bodyPr anchorCtr="0" anchor="t" bIns="91425" lIns="91425" spcFirstLastPara="1" rIns="91425" wrap="square" tIns="91425">
            <a:spAutoFit/>
          </a:bodyPr>
          <a:lstStyle/>
          <a:p>
            <a:pPr indent="0" lvl="0" marL="0" rtl="0" algn="ctr">
              <a:lnSpc>
                <a:spcPct val="125011"/>
              </a:lnSpc>
              <a:spcBef>
                <a:spcPts val="0"/>
              </a:spcBef>
              <a:spcAft>
                <a:spcPts val="0"/>
              </a:spcAft>
              <a:buNone/>
            </a:pPr>
            <a:r>
              <a:rPr b="1" lang="en-US" sz="4400">
                <a:solidFill>
                  <a:srgbClr val="1B1B27"/>
                </a:solidFill>
                <a:latin typeface="Times New Roman"/>
                <a:ea typeface="Times New Roman"/>
                <a:cs typeface="Times New Roman"/>
                <a:sym typeface="Times New Roman"/>
              </a:rPr>
              <a:t>SEQUENCE DIAGRAM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18"/>
          <p:cNvPicPr preferRelativeResize="0"/>
          <p:nvPr/>
        </p:nvPicPr>
        <p:blipFill>
          <a:blip r:embed="rId3">
            <a:alphaModFix/>
          </a:blip>
          <a:stretch>
            <a:fillRect/>
          </a:stretch>
        </p:blipFill>
        <p:spPr>
          <a:xfrm>
            <a:off x="161925" y="2095850"/>
            <a:ext cx="14306550" cy="4403225"/>
          </a:xfrm>
          <a:prstGeom prst="rect">
            <a:avLst/>
          </a:prstGeom>
          <a:noFill/>
          <a:ln>
            <a:noFill/>
          </a:ln>
        </p:spPr>
      </p:pic>
      <p:sp>
        <p:nvSpPr>
          <p:cNvPr id="187" name="Google Shape;187;p18"/>
          <p:cNvSpPr txBox="1"/>
          <p:nvPr/>
        </p:nvSpPr>
        <p:spPr>
          <a:xfrm>
            <a:off x="1835250" y="826825"/>
            <a:ext cx="10959900" cy="861900"/>
          </a:xfrm>
          <a:prstGeom prst="rect">
            <a:avLst/>
          </a:prstGeom>
          <a:noFill/>
          <a:ln>
            <a:noFill/>
          </a:ln>
        </p:spPr>
        <p:txBody>
          <a:bodyPr anchorCtr="0" anchor="t" bIns="91425" lIns="91425" spcFirstLastPara="1" rIns="91425" wrap="square" tIns="91425">
            <a:spAutoFit/>
          </a:bodyPr>
          <a:lstStyle/>
          <a:p>
            <a:pPr indent="0" lvl="0" marL="0" rtl="0" algn="ctr">
              <a:lnSpc>
                <a:spcPct val="125011"/>
              </a:lnSpc>
              <a:spcBef>
                <a:spcPts val="0"/>
              </a:spcBef>
              <a:spcAft>
                <a:spcPts val="0"/>
              </a:spcAft>
              <a:buNone/>
            </a:pPr>
            <a:r>
              <a:rPr b="1" lang="en-US" sz="4400">
                <a:solidFill>
                  <a:srgbClr val="1B1B27"/>
                </a:solidFill>
                <a:latin typeface="Times New Roman"/>
                <a:ea typeface="Times New Roman"/>
                <a:cs typeface="Times New Roman"/>
                <a:sym typeface="Times New Roman"/>
              </a:rPr>
              <a:t>CLASS</a:t>
            </a:r>
            <a:r>
              <a:rPr b="1" lang="en-US" sz="4400">
                <a:solidFill>
                  <a:srgbClr val="1B1B27"/>
                </a:solidFill>
                <a:latin typeface="Times New Roman"/>
                <a:ea typeface="Times New Roman"/>
                <a:cs typeface="Times New Roman"/>
                <a:sym typeface="Times New Roman"/>
              </a:rPr>
              <a:t> DIAGRAM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nvSpPr>
        <p:spPr>
          <a:xfrm>
            <a:off x="2212370" y="367751"/>
            <a:ext cx="9512400" cy="861900"/>
          </a:xfrm>
          <a:prstGeom prst="rect">
            <a:avLst/>
          </a:prstGeom>
          <a:noFill/>
          <a:ln>
            <a:noFill/>
          </a:ln>
        </p:spPr>
        <p:txBody>
          <a:bodyPr anchorCtr="0" anchor="t" bIns="91425" lIns="91425" spcFirstLastPara="1" rIns="91425" wrap="square" tIns="91425">
            <a:spAutoFit/>
          </a:bodyPr>
          <a:lstStyle/>
          <a:p>
            <a:pPr indent="0" lvl="0" marL="0" marR="0" rtl="0" algn="ctr">
              <a:lnSpc>
                <a:spcPct val="125011"/>
              </a:lnSpc>
              <a:spcBef>
                <a:spcPts val="0"/>
              </a:spcBef>
              <a:spcAft>
                <a:spcPts val="0"/>
              </a:spcAft>
              <a:buClr>
                <a:srgbClr val="000000"/>
              </a:buClr>
              <a:buSzPts val="4400"/>
              <a:buFont typeface="Arial"/>
              <a:buNone/>
            </a:pPr>
            <a:r>
              <a:rPr b="1" i="0" lang="en-US" sz="4400" u="none" cap="none" strike="noStrike">
                <a:solidFill>
                  <a:srgbClr val="1B1B27"/>
                </a:solidFill>
                <a:latin typeface="Times New Roman"/>
                <a:ea typeface="Times New Roman"/>
                <a:cs typeface="Times New Roman"/>
                <a:sym typeface="Times New Roman"/>
              </a:rPr>
              <a:t>S</a:t>
            </a:r>
            <a:r>
              <a:rPr b="1" lang="en-US" sz="4400">
                <a:solidFill>
                  <a:srgbClr val="1B1B27"/>
                </a:solidFill>
                <a:latin typeface="Times New Roman"/>
                <a:ea typeface="Times New Roman"/>
                <a:cs typeface="Times New Roman"/>
                <a:sym typeface="Times New Roman"/>
              </a:rPr>
              <a:t>CREENSHOTS</a:t>
            </a:r>
            <a:endParaRPr b="1" i="0" sz="4400" u="none" cap="none" strike="noStrike">
              <a:solidFill>
                <a:srgbClr val="000000"/>
              </a:solidFill>
              <a:latin typeface="Times New Roman"/>
              <a:ea typeface="Times New Roman"/>
              <a:cs typeface="Times New Roman"/>
              <a:sym typeface="Times New Roman"/>
            </a:endParaRPr>
          </a:p>
        </p:txBody>
      </p:sp>
      <p:pic>
        <p:nvPicPr>
          <p:cNvPr id="194" name="Google Shape;194;p19"/>
          <p:cNvPicPr preferRelativeResize="0"/>
          <p:nvPr/>
        </p:nvPicPr>
        <p:blipFill rotWithShape="1">
          <a:blip r:embed="rId3">
            <a:alphaModFix/>
          </a:blip>
          <a:srcRect b="0" l="0" r="0" t="0"/>
          <a:stretch/>
        </p:blipFill>
        <p:spPr>
          <a:xfrm>
            <a:off x="273000" y="1416032"/>
            <a:ext cx="3109933" cy="666116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195" name="Google Shape;195;p19"/>
          <p:cNvPicPr preferRelativeResize="0"/>
          <p:nvPr/>
        </p:nvPicPr>
        <p:blipFill rotWithShape="1">
          <a:blip r:embed="rId4">
            <a:alphaModFix/>
          </a:blip>
          <a:srcRect b="0" l="0" r="0" t="0"/>
          <a:stretch/>
        </p:blipFill>
        <p:spPr>
          <a:xfrm>
            <a:off x="3945300" y="1416031"/>
            <a:ext cx="3113868" cy="6661167"/>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196" name="Google Shape;196;p19"/>
          <p:cNvPicPr preferRelativeResize="0"/>
          <p:nvPr/>
        </p:nvPicPr>
        <p:blipFill rotWithShape="1">
          <a:blip r:embed="rId5">
            <a:alphaModFix/>
          </a:blip>
          <a:srcRect b="0" l="0" r="0" t="0"/>
          <a:stretch/>
        </p:blipFill>
        <p:spPr>
          <a:xfrm>
            <a:off x="7621535" y="1416031"/>
            <a:ext cx="3113868" cy="6661167"/>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197" name="Google Shape;197;p19"/>
          <p:cNvPicPr preferRelativeResize="0"/>
          <p:nvPr/>
        </p:nvPicPr>
        <p:blipFill rotWithShape="1">
          <a:blip r:embed="rId6">
            <a:alphaModFix/>
          </a:blip>
          <a:srcRect b="0" l="0" r="0" t="0"/>
          <a:stretch/>
        </p:blipFill>
        <p:spPr>
          <a:xfrm>
            <a:off x="11297770" y="1416031"/>
            <a:ext cx="3059630" cy="6661167"/>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p:nvPr/>
        </p:nvSpPr>
        <p:spPr>
          <a:xfrm>
            <a:off x="0" y="0"/>
            <a:ext cx="14630400" cy="8229600"/>
          </a:xfrm>
          <a:prstGeom prst="rect">
            <a:avLst/>
          </a:prstGeom>
          <a:solidFill>
            <a:srgbClr val="ECEC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0"/>
          <p:cNvSpPr/>
          <p:nvPr/>
        </p:nvSpPr>
        <p:spPr>
          <a:xfrm>
            <a:off x="0" y="0"/>
            <a:ext cx="14630400" cy="8229600"/>
          </a:xfrm>
          <a:prstGeom prst="rect">
            <a:avLst/>
          </a:prstGeom>
          <a:solidFill>
            <a:srgbClr val="FFFFFF">
              <a:alpha val="73725"/>
            </a:srgbClr>
          </a:solidFill>
          <a:ln cap="flat" cmpd="sng" w="9525">
            <a:solidFill>
              <a:srgbClr val="FFFFFF">
                <a:alpha val="62745"/>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0"/>
          <p:cNvSpPr/>
          <p:nvPr/>
        </p:nvSpPr>
        <p:spPr>
          <a:xfrm>
            <a:off x="684000" y="736400"/>
            <a:ext cx="13722300" cy="694500"/>
          </a:xfrm>
          <a:prstGeom prst="rect">
            <a:avLst/>
          </a:prstGeom>
          <a:noFill/>
          <a:ln>
            <a:noFill/>
          </a:ln>
        </p:spPr>
        <p:txBody>
          <a:bodyPr anchorCtr="0" anchor="t" bIns="45700" lIns="91425" spcFirstLastPara="1" rIns="91425" wrap="square" tIns="45700">
            <a:noAutofit/>
          </a:bodyPr>
          <a:lstStyle/>
          <a:p>
            <a:pPr indent="0" lvl="0" marL="0" marR="0" rtl="0" algn="ctr">
              <a:lnSpc>
                <a:spcPct val="125011"/>
              </a:lnSpc>
              <a:spcBef>
                <a:spcPts val="0"/>
              </a:spcBef>
              <a:spcAft>
                <a:spcPts val="0"/>
              </a:spcAft>
              <a:buClr>
                <a:srgbClr val="1B1B27"/>
              </a:buClr>
              <a:buSzPts val="4374"/>
              <a:buFont typeface="Raleway"/>
              <a:buNone/>
            </a:pPr>
            <a:r>
              <a:rPr b="1" i="0" lang="en-US" sz="4400" u="none" cap="none" strike="noStrike">
                <a:solidFill>
                  <a:srgbClr val="1B1B27"/>
                </a:solidFill>
                <a:latin typeface="Times New Roman"/>
                <a:ea typeface="Times New Roman"/>
                <a:cs typeface="Times New Roman"/>
                <a:sym typeface="Times New Roman"/>
              </a:rPr>
              <a:t>B</a:t>
            </a:r>
            <a:r>
              <a:rPr b="1" lang="en-US" sz="4400">
                <a:solidFill>
                  <a:srgbClr val="1B1B27"/>
                </a:solidFill>
                <a:latin typeface="Times New Roman"/>
                <a:ea typeface="Times New Roman"/>
                <a:cs typeface="Times New Roman"/>
                <a:sym typeface="Times New Roman"/>
              </a:rPr>
              <a:t>ENEFITS</a:t>
            </a:r>
            <a:r>
              <a:rPr b="1" i="0" lang="en-US" sz="4400" u="none" cap="none" strike="noStrike">
                <a:solidFill>
                  <a:srgbClr val="1B1B27"/>
                </a:solidFill>
                <a:latin typeface="Times New Roman"/>
                <a:ea typeface="Times New Roman"/>
                <a:cs typeface="Times New Roman"/>
                <a:sym typeface="Times New Roman"/>
              </a:rPr>
              <a:t> </a:t>
            </a:r>
            <a:r>
              <a:rPr b="1" lang="en-US" sz="4400">
                <a:solidFill>
                  <a:srgbClr val="1B1B27"/>
                </a:solidFill>
                <a:latin typeface="Times New Roman"/>
                <a:ea typeface="Times New Roman"/>
                <a:cs typeface="Times New Roman"/>
                <a:sym typeface="Times New Roman"/>
              </a:rPr>
              <a:t>OF</a:t>
            </a:r>
            <a:r>
              <a:rPr b="1" i="0" lang="en-US" sz="4400" u="none" cap="none" strike="noStrike">
                <a:solidFill>
                  <a:srgbClr val="1B1B27"/>
                </a:solidFill>
                <a:latin typeface="Times New Roman"/>
                <a:ea typeface="Times New Roman"/>
                <a:cs typeface="Times New Roman"/>
                <a:sym typeface="Times New Roman"/>
              </a:rPr>
              <a:t> U</a:t>
            </a:r>
            <a:r>
              <a:rPr b="1" lang="en-US" sz="4400">
                <a:solidFill>
                  <a:srgbClr val="1B1B27"/>
                </a:solidFill>
                <a:latin typeface="Times New Roman"/>
                <a:ea typeface="Times New Roman"/>
                <a:cs typeface="Times New Roman"/>
                <a:sym typeface="Times New Roman"/>
              </a:rPr>
              <a:t>SING</a:t>
            </a:r>
            <a:r>
              <a:rPr b="1" i="0" lang="en-US" sz="4400" u="none" cap="none" strike="noStrike">
                <a:solidFill>
                  <a:srgbClr val="1B1B27"/>
                </a:solidFill>
                <a:latin typeface="Times New Roman"/>
                <a:ea typeface="Times New Roman"/>
                <a:cs typeface="Times New Roman"/>
                <a:sym typeface="Times New Roman"/>
              </a:rPr>
              <a:t> </a:t>
            </a:r>
            <a:r>
              <a:rPr b="1" lang="en-US" sz="4400">
                <a:solidFill>
                  <a:srgbClr val="1B1B27"/>
                </a:solidFill>
                <a:latin typeface="Times New Roman"/>
                <a:ea typeface="Times New Roman"/>
                <a:cs typeface="Times New Roman"/>
                <a:sym typeface="Times New Roman"/>
              </a:rPr>
              <a:t>THE</a:t>
            </a:r>
            <a:r>
              <a:rPr b="1" i="0" lang="en-US" sz="4400" u="none" cap="none" strike="noStrike">
                <a:solidFill>
                  <a:srgbClr val="1B1B27"/>
                </a:solidFill>
                <a:latin typeface="Times New Roman"/>
                <a:ea typeface="Times New Roman"/>
                <a:cs typeface="Times New Roman"/>
                <a:sym typeface="Times New Roman"/>
              </a:rPr>
              <a:t> A</a:t>
            </a:r>
            <a:r>
              <a:rPr b="1" lang="en-US" sz="4400">
                <a:solidFill>
                  <a:srgbClr val="1B1B27"/>
                </a:solidFill>
                <a:latin typeface="Times New Roman"/>
                <a:ea typeface="Times New Roman"/>
                <a:cs typeface="Times New Roman"/>
                <a:sym typeface="Times New Roman"/>
              </a:rPr>
              <a:t>PPLICATION</a:t>
            </a:r>
            <a:endParaRPr b="1" i="0" sz="4400" u="none" cap="none" strike="noStrike">
              <a:solidFill>
                <a:schemeClr val="dk1"/>
              </a:solidFill>
              <a:latin typeface="Times New Roman"/>
              <a:ea typeface="Times New Roman"/>
              <a:cs typeface="Times New Roman"/>
              <a:sym typeface="Times New Roman"/>
            </a:endParaRPr>
          </a:p>
        </p:txBody>
      </p:sp>
      <p:sp>
        <p:nvSpPr>
          <p:cNvPr id="206" name="Google Shape;206;p20"/>
          <p:cNvSpPr/>
          <p:nvPr/>
        </p:nvSpPr>
        <p:spPr>
          <a:xfrm>
            <a:off x="2037933" y="4660589"/>
            <a:ext cx="10554414" cy="44410"/>
          </a:xfrm>
          <a:prstGeom prst="rect">
            <a:avLst/>
          </a:prstGeom>
          <a:solidFill>
            <a:srgbClr val="C3C3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0"/>
          <p:cNvSpPr/>
          <p:nvPr/>
        </p:nvSpPr>
        <p:spPr>
          <a:xfrm>
            <a:off x="4598851" y="4732310"/>
            <a:ext cx="44410" cy="777597"/>
          </a:xfrm>
          <a:prstGeom prst="rect">
            <a:avLst/>
          </a:prstGeom>
          <a:solidFill>
            <a:srgbClr val="C3C3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0"/>
          <p:cNvSpPr/>
          <p:nvPr/>
        </p:nvSpPr>
        <p:spPr>
          <a:xfrm>
            <a:off x="4371140" y="4374715"/>
            <a:ext cx="499943" cy="499943"/>
          </a:xfrm>
          <a:prstGeom prst="roundRect">
            <a:avLst>
              <a:gd fmla="val 10974" name="adj"/>
            </a:avLst>
          </a:prstGeom>
          <a:solidFill>
            <a:srgbClr val="E1E1EA"/>
          </a:solidFill>
          <a:ln cap="flat" cmpd="sng" w="9525">
            <a:solidFill>
              <a:srgbClr val="C3C3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0"/>
          <p:cNvSpPr/>
          <p:nvPr/>
        </p:nvSpPr>
        <p:spPr>
          <a:xfrm>
            <a:off x="4548664" y="4302323"/>
            <a:ext cx="144780" cy="416481"/>
          </a:xfrm>
          <a:prstGeom prst="rect">
            <a:avLst/>
          </a:prstGeom>
          <a:noFill/>
          <a:ln>
            <a:noFill/>
          </a:ln>
        </p:spPr>
        <p:txBody>
          <a:bodyPr anchorCtr="0" anchor="t" bIns="45700" lIns="91425" spcFirstLastPara="1" rIns="91425" wrap="square" tIns="45700">
            <a:noAutofit/>
          </a:bodyPr>
          <a:lstStyle/>
          <a:p>
            <a:pPr indent="0" lvl="0" marL="0" marR="0" rtl="0" algn="ctr">
              <a:lnSpc>
                <a:spcPct val="125038"/>
              </a:lnSpc>
              <a:spcBef>
                <a:spcPts val="0"/>
              </a:spcBef>
              <a:spcAft>
                <a:spcPts val="0"/>
              </a:spcAft>
              <a:buClr>
                <a:srgbClr val="3C3939"/>
              </a:buClr>
              <a:buSzPts val="2624"/>
              <a:buFont typeface="Raleway"/>
              <a:buNone/>
            </a:pPr>
            <a:r>
              <a:rPr b="0" i="0" lang="en-US" sz="2624" u="none" cap="none" strike="noStrike">
                <a:solidFill>
                  <a:srgbClr val="3C3939"/>
                </a:solidFill>
                <a:latin typeface="Raleway"/>
                <a:ea typeface="Raleway"/>
                <a:cs typeface="Raleway"/>
                <a:sym typeface="Raleway"/>
              </a:rPr>
              <a:t>1</a:t>
            </a:r>
            <a:endParaRPr b="0" i="0" sz="2624" u="none" cap="none" strike="noStrike">
              <a:solidFill>
                <a:schemeClr val="dk1"/>
              </a:solidFill>
              <a:latin typeface="Calibri"/>
              <a:ea typeface="Calibri"/>
              <a:cs typeface="Calibri"/>
              <a:sym typeface="Calibri"/>
            </a:endParaRPr>
          </a:p>
        </p:txBody>
      </p:sp>
      <p:sp>
        <p:nvSpPr>
          <p:cNvPr id="210" name="Google Shape;210;p20"/>
          <p:cNvSpPr/>
          <p:nvPr/>
        </p:nvSpPr>
        <p:spPr>
          <a:xfrm>
            <a:off x="2777014" y="5510451"/>
            <a:ext cx="3688080" cy="347186"/>
          </a:xfrm>
          <a:prstGeom prst="rect">
            <a:avLst/>
          </a:prstGeom>
          <a:noFill/>
          <a:ln>
            <a:noFill/>
          </a:ln>
        </p:spPr>
        <p:txBody>
          <a:bodyPr anchorCtr="0" anchor="t" bIns="45700" lIns="91425" spcFirstLastPara="1" rIns="91425" wrap="square" tIns="45700">
            <a:noAutofit/>
          </a:bodyPr>
          <a:lstStyle/>
          <a:p>
            <a:pPr indent="0" lvl="0" marL="0" marR="0" rtl="0" algn="ctr">
              <a:lnSpc>
                <a:spcPct val="125011"/>
              </a:lnSpc>
              <a:spcBef>
                <a:spcPts val="0"/>
              </a:spcBef>
              <a:spcAft>
                <a:spcPts val="0"/>
              </a:spcAft>
              <a:buClr>
                <a:srgbClr val="3C3939"/>
              </a:buClr>
              <a:buSzPts val="2187"/>
              <a:buFont typeface="Raleway"/>
              <a:buNone/>
            </a:pPr>
            <a:r>
              <a:rPr b="1" i="0" lang="en-US" sz="2400" u="none" cap="none" strike="noStrike">
                <a:solidFill>
                  <a:srgbClr val="3C3939"/>
                </a:solidFill>
                <a:latin typeface="Times New Roman"/>
                <a:ea typeface="Times New Roman"/>
                <a:cs typeface="Times New Roman"/>
                <a:sym typeface="Times New Roman"/>
              </a:rPr>
              <a:t>Improved Marketing Strategy</a:t>
            </a:r>
            <a:endParaRPr b="1" i="0" sz="2400" u="none" cap="none" strike="noStrike">
              <a:solidFill>
                <a:schemeClr val="dk1"/>
              </a:solidFill>
              <a:latin typeface="Times New Roman"/>
              <a:ea typeface="Times New Roman"/>
              <a:cs typeface="Times New Roman"/>
              <a:sym typeface="Times New Roman"/>
            </a:endParaRPr>
          </a:p>
        </p:txBody>
      </p:sp>
      <p:sp>
        <p:nvSpPr>
          <p:cNvPr id="211" name="Google Shape;211;p20"/>
          <p:cNvSpPr/>
          <p:nvPr/>
        </p:nvSpPr>
        <p:spPr>
          <a:xfrm>
            <a:off x="2260163" y="6426995"/>
            <a:ext cx="4721700" cy="1413263"/>
          </a:xfrm>
          <a:prstGeom prst="rect">
            <a:avLst/>
          </a:prstGeom>
          <a:noFill/>
          <a:ln>
            <a:noFill/>
          </a:ln>
        </p:spPr>
        <p:txBody>
          <a:bodyPr anchorCtr="0" anchor="t" bIns="45700" lIns="91425" spcFirstLastPara="1" rIns="91425" wrap="square" tIns="45700">
            <a:noAutofit/>
          </a:bodyPr>
          <a:lstStyle/>
          <a:p>
            <a:pPr indent="0" lvl="0" marL="0" marR="0" rtl="0" algn="ctr">
              <a:lnSpc>
                <a:spcPct val="159942"/>
              </a:lnSpc>
              <a:spcBef>
                <a:spcPts val="0"/>
              </a:spcBef>
              <a:spcAft>
                <a:spcPts val="0"/>
              </a:spcAft>
              <a:buClr>
                <a:srgbClr val="3C3939"/>
              </a:buClr>
              <a:buSzPts val="1750"/>
              <a:buFont typeface="Roboto"/>
              <a:buNone/>
            </a:pPr>
            <a:r>
              <a:rPr b="0" i="0" lang="en-US" sz="2000" u="none" cap="none" strike="noStrike">
                <a:solidFill>
                  <a:srgbClr val="3C3939"/>
                </a:solidFill>
                <a:latin typeface="Times New Roman"/>
                <a:ea typeface="Times New Roman"/>
                <a:cs typeface="Times New Roman"/>
                <a:sym typeface="Times New Roman"/>
              </a:rPr>
              <a:t>Our app helps you better understand your target audience, track your campaigns, and measure your success.</a:t>
            </a:r>
            <a:endParaRPr b="0" i="0" sz="2000" u="none" cap="none" strike="noStrike">
              <a:solidFill>
                <a:schemeClr val="dk1"/>
              </a:solidFill>
              <a:latin typeface="Times New Roman"/>
              <a:ea typeface="Times New Roman"/>
              <a:cs typeface="Times New Roman"/>
              <a:sym typeface="Times New Roman"/>
            </a:endParaRPr>
          </a:p>
        </p:txBody>
      </p:sp>
      <p:sp>
        <p:nvSpPr>
          <p:cNvPr id="212" name="Google Shape;212;p20"/>
          <p:cNvSpPr/>
          <p:nvPr/>
        </p:nvSpPr>
        <p:spPr>
          <a:xfrm>
            <a:off x="7293052" y="4010472"/>
            <a:ext cx="44400" cy="500100"/>
          </a:xfrm>
          <a:prstGeom prst="rect">
            <a:avLst/>
          </a:prstGeom>
          <a:solidFill>
            <a:srgbClr val="C3C3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0"/>
          <p:cNvSpPr/>
          <p:nvPr/>
        </p:nvSpPr>
        <p:spPr>
          <a:xfrm>
            <a:off x="7069192" y="4399419"/>
            <a:ext cx="499943" cy="499943"/>
          </a:xfrm>
          <a:prstGeom prst="roundRect">
            <a:avLst>
              <a:gd fmla="val 32922" name="adj"/>
            </a:avLst>
          </a:prstGeom>
          <a:solidFill>
            <a:srgbClr val="E1E1EA"/>
          </a:solidFill>
          <a:ln cap="flat" cmpd="sng" w="9525">
            <a:solidFill>
              <a:srgbClr val="C3C3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0"/>
          <p:cNvSpPr/>
          <p:nvPr/>
        </p:nvSpPr>
        <p:spPr>
          <a:xfrm>
            <a:off x="7227570" y="4302323"/>
            <a:ext cx="175260" cy="416481"/>
          </a:xfrm>
          <a:prstGeom prst="rect">
            <a:avLst/>
          </a:prstGeom>
          <a:noFill/>
          <a:ln>
            <a:noFill/>
          </a:ln>
        </p:spPr>
        <p:txBody>
          <a:bodyPr anchorCtr="0" anchor="t" bIns="45700" lIns="91425" spcFirstLastPara="1" rIns="91425" wrap="square" tIns="45700">
            <a:noAutofit/>
          </a:bodyPr>
          <a:lstStyle/>
          <a:p>
            <a:pPr indent="0" lvl="0" marL="0" marR="0" rtl="0" algn="ctr">
              <a:lnSpc>
                <a:spcPct val="125038"/>
              </a:lnSpc>
              <a:spcBef>
                <a:spcPts val="0"/>
              </a:spcBef>
              <a:spcAft>
                <a:spcPts val="0"/>
              </a:spcAft>
              <a:buClr>
                <a:srgbClr val="3C3939"/>
              </a:buClr>
              <a:buSzPts val="2624"/>
              <a:buFont typeface="Raleway"/>
              <a:buNone/>
            </a:pPr>
            <a:r>
              <a:rPr b="0" i="0" lang="en-US" sz="2624" u="none" cap="none" strike="noStrike">
                <a:solidFill>
                  <a:srgbClr val="3C3939"/>
                </a:solidFill>
                <a:latin typeface="Raleway"/>
                <a:ea typeface="Raleway"/>
                <a:cs typeface="Raleway"/>
                <a:sym typeface="Raleway"/>
              </a:rPr>
              <a:t>2</a:t>
            </a:r>
            <a:endParaRPr b="0" i="0" sz="2624" u="none" cap="none" strike="noStrike">
              <a:solidFill>
                <a:schemeClr val="dk1"/>
              </a:solidFill>
              <a:latin typeface="Calibri"/>
              <a:ea typeface="Calibri"/>
              <a:cs typeface="Calibri"/>
              <a:sym typeface="Calibri"/>
            </a:endParaRPr>
          </a:p>
        </p:txBody>
      </p:sp>
      <p:sp>
        <p:nvSpPr>
          <p:cNvPr id="215" name="Google Shape;215;p20"/>
          <p:cNvSpPr/>
          <p:nvPr/>
        </p:nvSpPr>
        <p:spPr>
          <a:xfrm>
            <a:off x="4968240" y="1958527"/>
            <a:ext cx="4693800" cy="874819"/>
          </a:xfrm>
          <a:prstGeom prst="rect">
            <a:avLst/>
          </a:prstGeom>
          <a:noFill/>
          <a:ln>
            <a:noFill/>
          </a:ln>
        </p:spPr>
        <p:txBody>
          <a:bodyPr anchorCtr="0" anchor="t" bIns="45700" lIns="91425" spcFirstLastPara="1" rIns="91425" wrap="square" tIns="45700">
            <a:noAutofit/>
          </a:bodyPr>
          <a:lstStyle/>
          <a:p>
            <a:pPr indent="0" lvl="0" marL="0" marR="0" rtl="0" algn="ctr">
              <a:lnSpc>
                <a:spcPct val="125011"/>
              </a:lnSpc>
              <a:spcBef>
                <a:spcPts val="0"/>
              </a:spcBef>
              <a:spcAft>
                <a:spcPts val="0"/>
              </a:spcAft>
              <a:buClr>
                <a:srgbClr val="3C3939"/>
              </a:buClr>
              <a:buSzPts val="2187"/>
              <a:buFont typeface="Raleway"/>
              <a:buNone/>
            </a:pPr>
            <a:r>
              <a:rPr b="1" i="0" lang="en-US" sz="2400" u="none" cap="none" strike="noStrike">
                <a:solidFill>
                  <a:srgbClr val="3C3939"/>
                </a:solidFill>
                <a:latin typeface="Times New Roman"/>
                <a:ea typeface="Times New Roman"/>
                <a:cs typeface="Times New Roman"/>
                <a:sym typeface="Times New Roman"/>
              </a:rPr>
              <a:t>Benchmarking</a:t>
            </a:r>
            <a:r>
              <a:rPr b="1" i="0" lang="en-US" sz="2187" u="none" cap="none" strike="noStrike">
                <a:solidFill>
                  <a:srgbClr val="3C3939"/>
                </a:solidFill>
                <a:latin typeface="Times New Roman"/>
                <a:ea typeface="Times New Roman"/>
                <a:cs typeface="Times New Roman"/>
                <a:sym typeface="Times New Roman"/>
              </a:rPr>
              <a:t> &amp; Competitor Analysis</a:t>
            </a:r>
            <a:endParaRPr b="1" i="0" sz="2187" u="none" cap="none" strike="noStrike">
              <a:solidFill>
                <a:schemeClr val="dk1"/>
              </a:solidFill>
              <a:latin typeface="Times New Roman"/>
              <a:ea typeface="Times New Roman"/>
              <a:cs typeface="Times New Roman"/>
              <a:sym typeface="Times New Roman"/>
            </a:endParaRPr>
          </a:p>
        </p:txBody>
      </p:sp>
      <p:sp>
        <p:nvSpPr>
          <p:cNvPr id="216" name="Google Shape;216;p20"/>
          <p:cNvSpPr/>
          <p:nvPr/>
        </p:nvSpPr>
        <p:spPr>
          <a:xfrm>
            <a:off x="4840779" y="2926197"/>
            <a:ext cx="5077127" cy="106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C3939"/>
              </a:buClr>
              <a:buSzPts val="1750"/>
              <a:buFont typeface="Roboto"/>
              <a:buNone/>
            </a:pPr>
            <a:r>
              <a:rPr b="0" i="0" lang="en-US" sz="2000" u="none" cap="none" strike="noStrike">
                <a:solidFill>
                  <a:srgbClr val="3C3939"/>
                </a:solidFill>
                <a:latin typeface="Times New Roman"/>
                <a:ea typeface="Times New Roman"/>
                <a:cs typeface="Times New Roman"/>
                <a:sym typeface="Times New Roman"/>
              </a:rPr>
              <a:t>Compare your Twitter performance with industry benchmarks, and watch your performance improve over time.</a:t>
            </a:r>
            <a:endParaRPr b="0" i="0" sz="2000" u="none" cap="none" strike="noStrike">
              <a:solidFill>
                <a:schemeClr val="dk1"/>
              </a:solidFill>
              <a:latin typeface="Times New Roman"/>
              <a:ea typeface="Times New Roman"/>
              <a:cs typeface="Times New Roman"/>
              <a:sym typeface="Times New Roman"/>
            </a:endParaRPr>
          </a:p>
        </p:txBody>
      </p:sp>
      <p:sp>
        <p:nvSpPr>
          <p:cNvPr id="217" name="Google Shape;217;p20"/>
          <p:cNvSpPr/>
          <p:nvPr/>
        </p:nvSpPr>
        <p:spPr>
          <a:xfrm>
            <a:off x="9987140" y="4709511"/>
            <a:ext cx="44410" cy="777597"/>
          </a:xfrm>
          <a:prstGeom prst="rect">
            <a:avLst/>
          </a:prstGeom>
          <a:solidFill>
            <a:srgbClr val="C3C3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0"/>
          <p:cNvSpPr/>
          <p:nvPr/>
        </p:nvSpPr>
        <p:spPr>
          <a:xfrm>
            <a:off x="9759374" y="4330613"/>
            <a:ext cx="499943" cy="499943"/>
          </a:xfrm>
          <a:prstGeom prst="roundRect">
            <a:avLst>
              <a:gd fmla="val 10974" name="adj"/>
            </a:avLst>
          </a:prstGeom>
          <a:solidFill>
            <a:srgbClr val="E1E1EA"/>
          </a:solidFill>
          <a:ln cap="flat" cmpd="sng" w="9525">
            <a:solidFill>
              <a:srgbClr val="C3C3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0"/>
          <p:cNvSpPr/>
          <p:nvPr/>
        </p:nvSpPr>
        <p:spPr>
          <a:xfrm>
            <a:off x="9917906" y="4302323"/>
            <a:ext cx="182880" cy="416481"/>
          </a:xfrm>
          <a:prstGeom prst="rect">
            <a:avLst/>
          </a:prstGeom>
          <a:noFill/>
          <a:ln>
            <a:noFill/>
          </a:ln>
        </p:spPr>
        <p:txBody>
          <a:bodyPr anchorCtr="0" anchor="t" bIns="45700" lIns="91425" spcFirstLastPara="1" rIns="91425" wrap="square" tIns="45700">
            <a:noAutofit/>
          </a:bodyPr>
          <a:lstStyle/>
          <a:p>
            <a:pPr indent="0" lvl="0" marL="0" marR="0" rtl="0" algn="ctr">
              <a:lnSpc>
                <a:spcPct val="125038"/>
              </a:lnSpc>
              <a:spcBef>
                <a:spcPts val="0"/>
              </a:spcBef>
              <a:spcAft>
                <a:spcPts val="0"/>
              </a:spcAft>
              <a:buClr>
                <a:srgbClr val="3C3939"/>
              </a:buClr>
              <a:buSzPts val="2624"/>
              <a:buFont typeface="Raleway"/>
              <a:buNone/>
            </a:pPr>
            <a:r>
              <a:rPr b="0" i="0" lang="en-US" sz="2624" u="none" cap="none" strike="noStrike">
                <a:solidFill>
                  <a:srgbClr val="3C3939"/>
                </a:solidFill>
                <a:latin typeface="Raleway"/>
                <a:ea typeface="Raleway"/>
                <a:cs typeface="Raleway"/>
                <a:sym typeface="Raleway"/>
              </a:rPr>
              <a:t>3</a:t>
            </a:r>
            <a:endParaRPr b="0" i="0" sz="2624" u="none" cap="none" strike="noStrike">
              <a:solidFill>
                <a:schemeClr val="dk1"/>
              </a:solidFill>
              <a:latin typeface="Calibri"/>
              <a:ea typeface="Calibri"/>
              <a:cs typeface="Calibri"/>
              <a:sym typeface="Calibri"/>
            </a:endParaRPr>
          </a:p>
        </p:txBody>
      </p:sp>
      <p:sp>
        <p:nvSpPr>
          <p:cNvPr id="220" name="Google Shape;220;p20"/>
          <p:cNvSpPr/>
          <p:nvPr/>
        </p:nvSpPr>
        <p:spPr>
          <a:xfrm>
            <a:off x="7626249" y="5510450"/>
            <a:ext cx="4721781" cy="1066205"/>
          </a:xfrm>
          <a:prstGeom prst="rect">
            <a:avLst/>
          </a:prstGeom>
          <a:noFill/>
          <a:ln>
            <a:noFill/>
          </a:ln>
        </p:spPr>
        <p:txBody>
          <a:bodyPr anchorCtr="0" anchor="t" bIns="45700" lIns="91425" spcFirstLastPara="1" rIns="91425" wrap="square" tIns="45700">
            <a:noAutofit/>
          </a:bodyPr>
          <a:lstStyle/>
          <a:p>
            <a:pPr indent="0" lvl="0" marL="0" marR="0" rtl="0" algn="ctr">
              <a:lnSpc>
                <a:spcPct val="125011"/>
              </a:lnSpc>
              <a:spcBef>
                <a:spcPts val="0"/>
              </a:spcBef>
              <a:spcAft>
                <a:spcPts val="0"/>
              </a:spcAft>
              <a:buClr>
                <a:srgbClr val="3C3939"/>
              </a:buClr>
              <a:buSzPts val="2187"/>
              <a:buFont typeface="Raleway"/>
              <a:buNone/>
            </a:pPr>
            <a:r>
              <a:rPr b="1" i="0" lang="en-US" sz="2400" u="none" cap="none" strike="noStrike">
                <a:solidFill>
                  <a:srgbClr val="3C3939"/>
                </a:solidFill>
                <a:latin typeface="Times New Roman"/>
                <a:ea typeface="Times New Roman"/>
                <a:cs typeface="Times New Roman"/>
                <a:sym typeface="Times New Roman"/>
              </a:rPr>
              <a:t>Efficient &amp; Effective Social Media Marketing</a:t>
            </a:r>
            <a:endParaRPr b="1" i="0" sz="2400" u="none" cap="none" strike="noStrike">
              <a:solidFill>
                <a:schemeClr val="dk1"/>
              </a:solidFill>
              <a:latin typeface="Times New Roman"/>
              <a:ea typeface="Times New Roman"/>
              <a:cs typeface="Times New Roman"/>
              <a:sym typeface="Times New Roman"/>
            </a:endParaRPr>
          </a:p>
        </p:txBody>
      </p:sp>
      <p:sp>
        <p:nvSpPr>
          <p:cNvPr id="221" name="Google Shape;221;p20"/>
          <p:cNvSpPr/>
          <p:nvPr/>
        </p:nvSpPr>
        <p:spPr>
          <a:xfrm>
            <a:off x="7648456" y="6426995"/>
            <a:ext cx="4721781" cy="1066205"/>
          </a:xfrm>
          <a:prstGeom prst="rect">
            <a:avLst/>
          </a:prstGeom>
          <a:noFill/>
          <a:ln>
            <a:noFill/>
          </a:ln>
        </p:spPr>
        <p:txBody>
          <a:bodyPr anchorCtr="0" anchor="t" bIns="45700" lIns="91425" spcFirstLastPara="1" rIns="91425" wrap="square" tIns="45700">
            <a:noAutofit/>
          </a:bodyPr>
          <a:lstStyle/>
          <a:p>
            <a:pPr indent="0" lvl="0" marL="0" marR="0" rtl="0" algn="ctr">
              <a:lnSpc>
                <a:spcPct val="159942"/>
              </a:lnSpc>
              <a:spcBef>
                <a:spcPts val="0"/>
              </a:spcBef>
              <a:spcAft>
                <a:spcPts val="0"/>
              </a:spcAft>
              <a:buClr>
                <a:srgbClr val="3C3939"/>
              </a:buClr>
              <a:buSzPts val="1750"/>
              <a:buFont typeface="Roboto"/>
              <a:buNone/>
            </a:pPr>
            <a:r>
              <a:rPr b="0" i="0" lang="en-US" sz="2000" u="none" cap="none" strike="noStrike">
                <a:solidFill>
                  <a:srgbClr val="3C3939"/>
                </a:solidFill>
                <a:latin typeface="Times New Roman"/>
                <a:ea typeface="Times New Roman"/>
                <a:cs typeface="Times New Roman"/>
                <a:sym typeface="Times New Roman"/>
              </a:rPr>
              <a:t>Our app saves time, costs, and effort by automating mundane tasks and offering intuitive and easy-to-use interfaces.</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nvSpPr>
        <p:spPr>
          <a:xfrm>
            <a:off x="1317350" y="1415350"/>
            <a:ext cx="12576900" cy="6409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The future scope of Twitter sentiment analysis, is quite promising and can encompass several exciting developments and applications. Here are some key areas where the future of Twitter sentiment analysis is likely to evolve:</a:t>
            </a:r>
            <a:endParaRPr b="0" i="0" sz="2400" u="none" cap="none" strike="noStrike">
              <a:solidFill>
                <a:schemeClr val="dk1"/>
              </a:solidFill>
              <a:latin typeface="Arial"/>
              <a:ea typeface="Arial"/>
              <a:cs typeface="Arial"/>
              <a:sym typeface="Arial"/>
            </a:endParaRPr>
          </a:p>
          <a:p>
            <a:pPr indent="-381000" lvl="0" marL="457200" marR="0" rtl="0" algn="l">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Enhanced Accuracy with Advanced AI/ML Techniques:</a:t>
            </a:r>
            <a:endParaRPr b="0" i="0" sz="2400" u="none" cap="none" strike="noStrike">
              <a:solidFill>
                <a:schemeClr val="dk1"/>
              </a:solidFill>
              <a:latin typeface="Arial"/>
              <a:ea typeface="Arial"/>
              <a:cs typeface="Arial"/>
              <a:sym typeface="Arial"/>
            </a:endParaRPr>
          </a:p>
          <a:p>
            <a:pPr indent="-381000" lvl="0" marL="4572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Multilingual Sentiment Analysis:</a:t>
            </a:r>
            <a:endParaRPr b="0" i="0" sz="2400" u="none" cap="none" strike="noStrike">
              <a:solidFill>
                <a:schemeClr val="dk1"/>
              </a:solidFill>
              <a:latin typeface="Arial"/>
              <a:ea typeface="Arial"/>
              <a:cs typeface="Arial"/>
              <a:sym typeface="Arial"/>
            </a:endParaRPr>
          </a:p>
          <a:p>
            <a:pPr indent="-381000" lvl="0" marL="4572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Real-time Sentiment Tracking:</a:t>
            </a:r>
            <a:endParaRPr b="0" i="0" sz="2400" u="none" cap="none" strike="noStrike">
              <a:solidFill>
                <a:schemeClr val="dk1"/>
              </a:solidFill>
              <a:latin typeface="Arial"/>
              <a:ea typeface="Arial"/>
              <a:cs typeface="Arial"/>
              <a:sym typeface="Arial"/>
            </a:endParaRPr>
          </a:p>
          <a:p>
            <a:pPr indent="-381000" lvl="0" marL="4572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Industry-specific Sentiment Analysis:</a:t>
            </a:r>
            <a:endParaRPr b="0" i="0" sz="2400" u="none" cap="none" strike="noStrike">
              <a:solidFill>
                <a:schemeClr val="dk1"/>
              </a:solidFill>
              <a:latin typeface="Arial"/>
              <a:ea typeface="Arial"/>
              <a:cs typeface="Arial"/>
              <a:sym typeface="Arial"/>
            </a:endParaRPr>
          </a:p>
          <a:p>
            <a:pPr indent="-381000" lvl="0" marL="4572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Sentiment Analysis in Disaster Management:</a:t>
            </a:r>
            <a:endParaRPr b="0" i="0" sz="2400" u="none" cap="none" strike="noStrike">
              <a:solidFill>
                <a:schemeClr val="dk1"/>
              </a:solidFill>
              <a:latin typeface="Arial"/>
              <a:ea typeface="Arial"/>
              <a:cs typeface="Arial"/>
              <a:sym typeface="Arial"/>
            </a:endParaRPr>
          </a:p>
          <a:p>
            <a:pPr indent="-381000" lvl="0" marL="4572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Visualization and Insights:</a:t>
            </a:r>
            <a:endParaRPr b="0" i="0" sz="2400" u="none" cap="none" strike="noStrike">
              <a:solidFill>
                <a:schemeClr val="dk1"/>
              </a:solidFill>
              <a:latin typeface="Arial"/>
              <a:ea typeface="Arial"/>
              <a:cs typeface="Arial"/>
              <a:sym typeface="Arial"/>
            </a:endParaRPr>
          </a:p>
          <a:p>
            <a:pPr indent="-381000" lvl="0" marL="4572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Sentiment-based Personalization</a:t>
            </a:r>
            <a:endParaRPr b="0" i="0" sz="2400" u="none" cap="none" strike="noStrike">
              <a:solidFill>
                <a:schemeClr val="dk1"/>
              </a:solidFill>
              <a:latin typeface="Arial"/>
              <a:ea typeface="Arial"/>
              <a:cs typeface="Arial"/>
              <a:sym typeface="Arial"/>
            </a:endParaRPr>
          </a:p>
          <a:p>
            <a:pPr indent="-381000" lvl="0" marL="4572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Education and Research:</a:t>
            </a:r>
            <a:endParaRPr b="0" i="0" sz="2400" u="none" cap="none" strike="noStrike">
              <a:solidFill>
                <a:schemeClr val="dk1"/>
              </a:solidFill>
              <a:latin typeface="Arial"/>
              <a:ea typeface="Arial"/>
              <a:cs typeface="Arial"/>
              <a:sym typeface="Arial"/>
            </a:endParaRPr>
          </a:p>
          <a:p>
            <a:pPr indent="-381000" lvl="0" marL="4572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Social Impact and Policy-making:</a:t>
            </a:r>
            <a:endParaRPr b="0" i="0" sz="2400" u="none" cap="none" strike="noStrike">
              <a:solidFill>
                <a:schemeClr val="dk1"/>
              </a:solidFill>
              <a:latin typeface="Arial"/>
              <a:ea typeface="Arial"/>
              <a:cs typeface="Arial"/>
              <a:sym typeface="Arial"/>
            </a:endParaRPr>
          </a:p>
          <a:p>
            <a:pPr indent="-381000" lvl="0" marL="4572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Sentiment Analysis in Healthcare:</a:t>
            </a:r>
            <a:endParaRPr b="0" i="0" sz="2400" u="none" cap="none" strike="noStrike">
              <a:solidFill>
                <a:schemeClr val="dk1"/>
              </a:solidFill>
              <a:latin typeface="Arial"/>
              <a:ea typeface="Arial"/>
              <a:cs typeface="Arial"/>
              <a:sym typeface="Arial"/>
            </a:endParaRPr>
          </a:p>
          <a:p>
            <a:pPr indent="-381000" lvl="0" marL="4572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Integration with Chatbots and Customer Support:</a:t>
            </a:r>
            <a:endParaRPr b="0" i="0" sz="2400" u="none" cap="none" strike="noStrike">
              <a:solidFill>
                <a:schemeClr val="dk1"/>
              </a:solidFill>
              <a:latin typeface="Arial"/>
              <a:ea typeface="Arial"/>
              <a:cs typeface="Arial"/>
              <a:sym typeface="Arial"/>
            </a:endParaRPr>
          </a:p>
        </p:txBody>
      </p:sp>
      <p:sp>
        <p:nvSpPr>
          <p:cNvPr id="228" name="Google Shape;228;p21"/>
          <p:cNvSpPr txBox="1"/>
          <p:nvPr/>
        </p:nvSpPr>
        <p:spPr>
          <a:xfrm>
            <a:off x="2559000" y="401734"/>
            <a:ext cx="9512400" cy="861900"/>
          </a:xfrm>
          <a:prstGeom prst="rect">
            <a:avLst/>
          </a:prstGeom>
          <a:noFill/>
          <a:ln>
            <a:noFill/>
          </a:ln>
        </p:spPr>
        <p:txBody>
          <a:bodyPr anchorCtr="0" anchor="t" bIns="91425" lIns="91425" spcFirstLastPara="1" rIns="91425" wrap="square" tIns="91425">
            <a:spAutoFit/>
          </a:bodyPr>
          <a:lstStyle/>
          <a:p>
            <a:pPr indent="0" lvl="0" marL="0" marR="0" rtl="0" algn="ctr">
              <a:lnSpc>
                <a:spcPct val="125011"/>
              </a:lnSpc>
              <a:spcBef>
                <a:spcPts val="0"/>
              </a:spcBef>
              <a:spcAft>
                <a:spcPts val="0"/>
              </a:spcAft>
              <a:buClr>
                <a:srgbClr val="000000"/>
              </a:buClr>
              <a:buSzPts val="4400"/>
              <a:buFont typeface="Arial"/>
              <a:buNone/>
            </a:pPr>
            <a:r>
              <a:rPr b="1" i="0" lang="en-US" sz="4400" u="none" cap="none" strike="noStrike">
                <a:solidFill>
                  <a:srgbClr val="1B1B27"/>
                </a:solidFill>
                <a:latin typeface="Times New Roman"/>
                <a:ea typeface="Times New Roman"/>
                <a:cs typeface="Times New Roman"/>
                <a:sym typeface="Times New Roman"/>
              </a:rPr>
              <a:t>F</a:t>
            </a:r>
            <a:r>
              <a:rPr b="1" lang="en-US" sz="4400">
                <a:solidFill>
                  <a:srgbClr val="1B1B27"/>
                </a:solidFill>
                <a:latin typeface="Times New Roman"/>
                <a:ea typeface="Times New Roman"/>
                <a:cs typeface="Times New Roman"/>
                <a:sym typeface="Times New Roman"/>
              </a:rPr>
              <a:t>UTURE</a:t>
            </a:r>
            <a:r>
              <a:rPr b="1" i="0" lang="en-US" sz="4400" u="none" cap="none" strike="noStrike">
                <a:solidFill>
                  <a:srgbClr val="1B1B27"/>
                </a:solidFill>
                <a:latin typeface="Times New Roman"/>
                <a:ea typeface="Times New Roman"/>
                <a:cs typeface="Times New Roman"/>
                <a:sym typeface="Times New Roman"/>
              </a:rPr>
              <a:t> S</a:t>
            </a:r>
            <a:r>
              <a:rPr b="1" lang="en-US" sz="4400">
                <a:solidFill>
                  <a:srgbClr val="1B1B27"/>
                </a:solidFill>
                <a:latin typeface="Times New Roman"/>
                <a:ea typeface="Times New Roman"/>
                <a:cs typeface="Times New Roman"/>
                <a:sym typeface="Times New Roman"/>
              </a:rPr>
              <a:t>COPE</a:t>
            </a:r>
            <a:endParaRPr b="1" i="0" sz="4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2"/>
          <p:cNvSpPr txBox="1"/>
          <p:nvPr/>
        </p:nvSpPr>
        <p:spPr>
          <a:xfrm>
            <a:off x="1294100" y="1415350"/>
            <a:ext cx="12576900" cy="6409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Twitter sentiment analysis is a powerful tool that allows us to gain valuable insights into the collective sentiment, opinions, and emotions expressed by users on the Twitter platform.</a:t>
            </a:r>
            <a:endParaRPr b="0" i="0" sz="24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Twitter sentiment analysis enables us to gauge how people feel about various topics, products, events, and issues in real time. This understanding can inform decision-making processes in various domains.</a:t>
            </a:r>
            <a:endParaRPr b="0" i="0" sz="24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Sentiment analysis on Twitter is widely used in the business world for brand monitoring, customer feedback analysis, market research, and reputation management. </a:t>
            </a:r>
            <a:endParaRPr b="0" i="0" sz="24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Overall, Twitter sentiment analysis has a wide range of applications and continues to evolve with advancements in natural language processing and machine learning. It plays a crucial role in helping businesses, researchers, policymakers, and organizations stay connected with public sentiment and make informed decisions based on real-time data from the Twitterverse.</a:t>
            </a:r>
            <a:endParaRPr b="0" i="0" sz="2400" u="none" cap="none" strike="noStrike">
              <a:solidFill>
                <a:schemeClr val="dk1"/>
              </a:solidFill>
              <a:latin typeface="Arial"/>
              <a:ea typeface="Arial"/>
              <a:cs typeface="Arial"/>
              <a:sym typeface="Arial"/>
            </a:endParaRPr>
          </a:p>
        </p:txBody>
      </p:sp>
      <p:sp>
        <p:nvSpPr>
          <p:cNvPr id="235" name="Google Shape;235;p22"/>
          <p:cNvSpPr txBox="1"/>
          <p:nvPr/>
        </p:nvSpPr>
        <p:spPr>
          <a:xfrm>
            <a:off x="2559000" y="401734"/>
            <a:ext cx="9512400" cy="861900"/>
          </a:xfrm>
          <a:prstGeom prst="rect">
            <a:avLst/>
          </a:prstGeom>
          <a:noFill/>
          <a:ln>
            <a:noFill/>
          </a:ln>
        </p:spPr>
        <p:txBody>
          <a:bodyPr anchorCtr="0" anchor="t" bIns="91425" lIns="91425" spcFirstLastPara="1" rIns="91425" wrap="square" tIns="91425">
            <a:spAutoFit/>
          </a:bodyPr>
          <a:lstStyle/>
          <a:p>
            <a:pPr indent="0" lvl="0" marL="0" marR="0" rtl="0" algn="ctr">
              <a:lnSpc>
                <a:spcPct val="125011"/>
              </a:lnSpc>
              <a:spcBef>
                <a:spcPts val="0"/>
              </a:spcBef>
              <a:spcAft>
                <a:spcPts val="0"/>
              </a:spcAft>
              <a:buClr>
                <a:srgbClr val="000000"/>
              </a:buClr>
              <a:buSzPts val="4400"/>
              <a:buFont typeface="Arial"/>
              <a:buNone/>
            </a:pPr>
            <a:r>
              <a:rPr b="1" i="0" lang="en-US" sz="4400" u="none" cap="none" strike="noStrike">
                <a:solidFill>
                  <a:srgbClr val="1B1B27"/>
                </a:solidFill>
                <a:latin typeface="Times New Roman"/>
                <a:ea typeface="Times New Roman"/>
                <a:cs typeface="Times New Roman"/>
                <a:sym typeface="Times New Roman"/>
              </a:rPr>
              <a:t>C</a:t>
            </a:r>
            <a:r>
              <a:rPr b="1" lang="en-US" sz="4400">
                <a:solidFill>
                  <a:srgbClr val="1B1B27"/>
                </a:solidFill>
                <a:latin typeface="Times New Roman"/>
                <a:ea typeface="Times New Roman"/>
                <a:cs typeface="Times New Roman"/>
                <a:sym typeface="Times New Roman"/>
              </a:rPr>
              <a:t>ONCLUSION</a:t>
            </a:r>
            <a:endParaRPr b="1" i="0" sz="4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5"/>
          <p:cNvSpPr txBox="1"/>
          <p:nvPr/>
        </p:nvSpPr>
        <p:spPr>
          <a:xfrm>
            <a:off x="1990900" y="917825"/>
            <a:ext cx="11646900" cy="861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CONTENT</a:t>
            </a:r>
            <a:endParaRPr b="1" i="0" sz="4400" u="none" cap="none" strike="noStrike">
              <a:solidFill>
                <a:srgbClr val="000000"/>
              </a:solidFill>
              <a:latin typeface="Times New Roman"/>
              <a:ea typeface="Times New Roman"/>
              <a:cs typeface="Times New Roman"/>
              <a:sym typeface="Times New Roman"/>
            </a:endParaRPr>
          </a:p>
        </p:txBody>
      </p:sp>
      <p:sp>
        <p:nvSpPr>
          <p:cNvPr id="36" name="Google Shape;36;p5"/>
          <p:cNvSpPr txBox="1"/>
          <p:nvPr/>
        </p:nvSpPr>
        <p:spPr>
          <a:xfrm>
            <a:off x="1779375" y="3033025"/>
            <a:ext cx="6066000" cy="4771800"/>
          </a:xfrm>
          <a:prstGeom prst="rect">
            <a:avLst/>
          </a:prstGeom>
          <a:noFill/>
          <a:ln>
            <a:noFill/>
          </a:ln>
        </p:spPr>
        <p:txBody>
          <a:bodyPr anchorCtr="0" anchor="t" bIns="91425" lIns="91425" spcFirstLastPara="1" rIns="91425" wrap="square" tIns="91425">
            <a:noAutofit/>
          </a:bodyPr>
          <a:lstStyle/>
          <a:p>
            <a:pPr indent="0" lvl="0" marL="3810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p:txBody>
      </p:sp>
      <p:sp>
        <p:nvSpPr>
          <p:cNvPr id="37" name="Google Shape;37;p5"/>
          <p:cNvSpPr txBox="1"/>
          <p:nvPr/>
        </p:nvSpPr>
        <p:spPr>
          <a:xfrm flipH="1">
            <a:off x="2127174" y="2220375"/>
            <a:ext cx="4775700" cy="54027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3000"/>
              <a:buFont typeface="Arial"/>
              <a:buChar char="•"/>
            </a:pPr>
            <a:r>
              <a:rPr b="0" i="0" lang="en-US" sz="3000" u="none" cap="none" strike="noStrike">
                <a:solidFill>
                  <a:srgbClr val="000000"/>
                </a:solidFill>
                <a:latin typeface="Times New Roman"/>
                <a:ea typeface="Times New Roman"/>
                <a:cs typeface="Times New Roman"/>
                <a:sym typeface="Times New Roman"/>
              </a:rPr>
              <a:t>Introduction</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3000"/>
              <a:buFont typeface="Arial"/>
              <a:buChar char="•"/>
            </a:pPr>
            <a:r>
              <a:rPr b="0" i="0" lang="en-US" sz="3000" u="none" cap="none" strike="noStrike">
                <a:solidFill>
                  <a:srgbClr val="000000"/>
                </a:solidFill>
                <a:latin typeface="Times New Roman"/>
                <a:ea typeface="Times New Roman"/>
                <a:cs typeface="Times New Roman"/>
                <a:sym typeface="Times New Roman"/>
              </a:rPr>
              <a:t>Literature Survey</a:t>
            </a:r>
            <a:endParaRPr b="0" i="0" sz="3000" u="none" cap="none" strike="noStrike">
              <a:solidFill>
                <a:srgbClr val="000000"/>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Existing System</a:t>
            </a:r>
            <a:endParaRPr sz="3000">
              <a:latin typeface="Times New Roman"/>
              <a:ea typeface="Times New Roman"/>
              <a:cs typeface="Times New Roman"/>
              <a:sym typeface="Times New Roman"/>
            </a:endParaRPr>
          </a:p>
          <a:p>
            <a:pPr indent="-342900" lvl="0" marL="342900" marR="0" rtl="0" algn="l">
              <a:lnSpc>
                <a:spcPct val="15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Proposed System</a:t>
            </a:r>
            <a:endParaRPr sz="3000">
              <a:latin typeface="Times New Roman"/>
              <a:ea typeface="Times New Roman"/>
              <a:cs typeface="Times New Roman"/>
              <a:sym typeface="Times New Roman"/>
            </a:endParaRPr>
          </a:p>
          <a:p>
            <a:pPr indent="-342900" lvl="0" marL="342900" marR="0" rtl="0" algn="l">
              <a:lnSpc>
                <a:spcPct val="15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Hardware Requirements</a:t>
            </a:r>
            <a:endParaRPr sz="3000">
              <a:latin typeface="Times New Roman"/>
              <a:ea typeface="Times New Roman"/>
              <a:cs typeface="Times New Roman"/>
              <a:sym typeface="Times New Roman"/>
            </a:endParaRPr>
          </a:p>
          <a:p>
            <a:pPr indent="-419100" lvl="0" marL="457200" rtl="0" algn="l">
              <a:lnSpc>
                <a:spcPct val="150000"/>
              </a:lnSpc>
              <a:spcBef>
                <a:spcPts val="0"/>
              </a:spcBef>
              <a:spcAft>
                <a:spcPts val="0"/>
              </a:spcAft>
              <a:buSzPts val="3000"/>
              <a:buFont typeface="Times New Roman"/>
              <a:buChar char="•"/>
            </a:pPr>
            <a:r>
              <a:rPr lang="en-US" sz="3000">
                <a:solidFill>
                  <a:schemeClr val="dk1"/>
                </a:solidFill>
                <a:latin typeface="Times New Roman"/>
                <a:ea typeface="Times New Roman"/>
                <a:cs typeface="Times New Roman"/>
                <a:sym typeface="Times New Roman"/>
              </a:rPr>
              <a:t>Software Requirements</a:t>
            </a:r>
            <a:endParaRPr sz="3000">
              <a:latin typeface="Times New Roman"/>
              <a:ea typeface="Times New Roman"/>
              <a:cs typeface="Times New Roman"/>
              <a:sym typeface="Times New Roman"/>
            </a:endParaRPr>
          </a:p>
          <a:p>
            <a:pPr indent="-342900" lvl="0" marL="342900" marR="0" rtl="0" algn="l">
              <a:lnSpc>
                <a:spcPct val="15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Design</a:t>
            </a:r>
            <a:endParaRPr sz="3000">
              <a:latin typeface="Times New Roman"/>
              <a:ea typeface="Times New Roman"/>
              <a:cs typeface="Times New Roman"/>
              <a:sym typeface="Times New Roman"/>
            </a:endParaRPr>
          </a:p>
          <a:p>
            <a:pPr indent="-419100" lvl="0" marL="457200" rtl="0" algn="l">
              <a:lnSpc>
                <a:spcPct val="150000"/>
              </a:lnSpc>
              <a:spcBef>
                <a:spcPts val="0"/>
              </a:spcBef>
              <a:spcAft>
                <a:spcPts val="0"/>
              </a:spcAft>
              <a:buSzPts val="3000"/>
              <a:buFont typeface="Times New Roman"/>
              <a:buChar char="•"/>
            </a:pPr>
            <a:r>
              <a:rPr lang="en-US" sz="3000">
                <a:solidFill>
                  <a:schemeClr val="dk1"/>
                </a:solidFill>
                <a:latin typeface="Times New Roman"/>
                <a:ea typeface="Times New Roman"/>
                <a:cs typeface="Times New Roman"/>
                <a:sym typeface="Times New Roman"/>
              </a:rPr>
              <a:t>Usecase Diagram</a:t>
            </a:r>
            <a:endParaRPr b="0" i="0" sz="3000" u="none" cap="none" strike="noStrike">
              <a:solidFill>
                <a:srgbClr val="000000"/>
              </a:solidFill>
              <a:latin typeface="Times New Roman"/>
              <a:ea typeface="Times New Roman"/>
              <a:cs typeface="Times New Roman"/>
              <a:sym typeface="Times New Roman"/>
            </a:endParaRPr>
          </a:p>
        </p:txBody>
      </p:sp>
      <p:sp>
        <p:nvSpPr>
          <p:cNvPr id="38" name="Google Shape;38;p5"/>
          <p:cNvSpPr txBox="1"/>
          <p:nvPr/>
        </p:nvSpPr>
        <p:spPr>
          <a:xfrm>
            <a:off x="8518000" y="2220375"/>
            <a:ext cx="5960700" cy="4802400"/>
          </a:xfrm>
          <a:prstGeom prst="rect">
            <a:avLst/>
          </a:prstGeom>
          <a:noFill/>
          <a:ln>
            <a:noFill/>
          </a:ln>
        </p:spPr>
        <p:txBody>
          <a:bodyPr anchorCtr="0" anchor="t" bIns="91425" lIns="91425" spcFirstLastPara="1" rIns="91425" wrap="square" tIns="91425">
            <a:spAutoFit/>
          </a:bodyPr>
          <a:lstStyle/>
          <a:p>
            <a:pPr indent="-342900" lvl="0" marL="342900" rtl="0" algn="l">
              <a:lnSpc>
                <a:spcPct val="150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Sequence Diagram</a:t>
            </a:r>
            <a:endParaRPr sz="3000">
              <a:solidFill>
                <a:schemeClr val="dk1"/>
              </a:solidFill>
              <a:latin typeface="Times New Roman"/>
              <a:ea typeface="Times New Roman"/>
              <a:cs typeface="Times New Roman"/>
              <a:sym typeface="Times New Roman"/>
            </a:endParaRPr>
          </a:p>
          <a:p>
            <a:pPr indent="-342900" lvl="0" marL="342900" rtl="0" algn="l">
              <a:lnSpc>
                <a:spcPct val="150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Class Diagram</a:t>
            </a:r>
            <a:endParaRPr sz="3000">
              <a:solidFill>
                <a:schemeClr val="dk1"/>
              </a:solidFill>
              <a:latin typeface="Times New Roman"/>
              <a:ea typeface="Times New Roman"/>
              <a:cs typeface="Times New Roman"/>
              <a:sym typeface="Times New Roman"/>
            </a:endParaRPr>
          </a:p>
          <a:p>
            <a:pPr indent="-342900" lvl="0" marL="342900" rtl="0" algn="l">
              <a:lnSpc>
                <a:spcPct val="150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Screenshots</a:t>
            </a:r>
            <a:endParaRPr sz="3000">
              <a:solidFill>
                <a:schemeClr val="dk1"/>
              </a:solidFill>
              <a:latin typeface="Times New Roman"/>
              <a:ea typeface="Times New Roman"/>
              <a:cs typeface="Times New Roman"/>
              <a:sym typeface="Times New Roman"/>
            </a:endParaRPr>
          </a:p>
          <a:p>
            <a:pPr indent="-342900" lvl="0" marL="342900" rtl="0" algn="l">
              <a:lnSpc>
                <a:spcPct val="150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Benefits of Using the Application</a:t>
            </a:r>
            <a:endParaRPr sz="3000">
              <a:solidFill>
                <a:schemeClr val="dk1"/>
              </a:solidFill>
              <a:latin typeface="Times New Roman"/>
              <a:ea typeface="Times New Roman"/>
              <a:cs typeface="Times New Roman"/>
              <a:sym typeface="Times New Roman"/>
            </a:endParaRPr>
          </a:p>
          <a:p>
            <a:pPr indent="-342900" lvl="0" marL="342900" rtl="0" algn="l">
              <a:lnSpc>
                <a:spcPct val="150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Future Scope</a:t>
            </a:r>
            <a:endParaRPr sz="3000">
              <a:solidFill>
                <a:schemeClr val="dk1"/>
              </a:solidFill>
              <a:latin typeface="Times New Roman"/>
              <a:ea typeface="Times New Roman"/>
              <a:cs typeface="Times New Roman"/>
              <a:sym typeface="Times New Roman"/>
            </a:endParaRPr>
          </a:p>
          <a:p>
            <a:pPr indent="-342900" lvl="0" marL="342900" rtl="0" algn="l">
              <a:lnSpc>
                <a:spcPct val="150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Conclusion</a:t>
            </a:r>
            <a:endParaRPr sz="3000">
              <a:solidFill>
                <a:schemeClr val="dk1"/>
              </a:solidFill>
              <a:latin typeface="Times New Roman"/>
              <a:ea typeface="Times New Roman"/>
              <a:cs typeface="Times New Roman"/>
              <a:sym typeface="Times New Roman"/>
            </a:endParaRPr>
          </a:p>
          <a:p>
            <a:pPr indent="-342900" lvl="0" marL="342900" rtl="0" algn="l">
              <a:lnSpc>
                <a:spcPct val="150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References</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3"/>
          <p:cNvSpPr txBox="1"/>
          <p:nvPr/>
        </p:nvSpPr>
        <p:spPr>
          <a:xfrm>
            <a:off x="1294100" y="1415350"/>
            <a:ext cx="12576900" cy="6409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lang="en-US" sz="2400">
                <a:solidFill>
                  <a:schemeClr val="dk1"/>
                </a:solidFill>
              </a:rPr>
              <a:t>1. Hernandez, G., Nguyen, T., &amp; Chang, J. (2023). Leveraging Mobile App Data for Real-time Trend Detection on Twitter. In Proceedings of the IEEE International Conference on Data Science and Advanced Analytics (pp. 180-187).</a:t>
            </a:r>
            <a:endParaRPr sz="24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rPr lang="en-US" sz="2400">
                <a:solidFill>
                  <a:schemeClr val="dk1"/>
                </a:solidFill>
              </a:rPr>
              <a:t>2. Rodriguez, M., Kim, E., &amp; Chen, J. (2023). A Mobile Interface for Visualizing Influencer Networks on Twitter. Journal of Interactive Data Visualization, 7(1), 30-42.</a:t>
            </a:r>
            <a:endParaRPr sz="24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rPr lang="en-US" sz="2400">
                <a:solidFill>
                  <a:schemeClr val="dk1"/>
                </a:solidFill>
              </a:rPr>
              <a:t>3. Jackson, M. L., Patel, S., &amp; Garcia, R. (2023). Real-time Hashtag Tracking: A Mobile App Approach for Twitter Analysis. Mobile Information Systems, 15(7), 112-126.</a:t>
            </a:r>
            <a:endParaRPr sz="24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rPr lang="en-US" sz="2400">
                <a:solidFill>
                  <a:schemeClr val="dk1"/>
                </a:solidFill>
              </a:rPr>
              <a:t>4. Anderson, H., Adams, S., &amp; Walker, M. (2023). Exploring the Impact of Mobile App Usage on Twitter Engagement Metrics. Journal of Mobile Marketing, 18(2), 56-70.</a:t>
            </a:r>
            <a:endParaRPr sz="24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rPr lang="en-US" sz="2400">
                <a:solidFill>
                  <a:schemeClr val="dk1"/>
                </a:solidFill>
              </a:rPr>
              <a:t>5. Wang, Z., Li, S., &amp; Garcia, D. (2022). Mobile App-based Twitter Geo-Tagging and User Behavior Analysis. In Proceedings of the International Conference on Web and Social Media (pp. 220-235).</a:t>
            </a:r>
            <a:endParaRPr sz="24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t/>
            </a:r>
            <a:endParaRPr sz="2400">
              <a:solidFill>
                <a:schemeClr val="dk1"/>
              </a:solidFill>
            </a:endParaRPr>
          </a:p>
          <a:p>
            <a:pPr indent="0" lvl="0" marL="0" marR="0" rtl="0" algn="l">
              <a:lnSpc>
                <a:spcPct val="115000"/>
              </a:lnSpc>
              <a:spcBef>
                <a:spcPts val="1200"/>
              </a:spcBef>
              <a:spcAft>
                <a:spcPts val="0"/>
              </a:spcAft>
              <a:buNone/>
            </a:pPr>
            <a:r>
              <a:t/>
            </a:r>
            <a:endParaRPr sz="2400">
              <a:solidFill>
                <a:schemeClr val="dk1"/>
              </a:solidFill>
            </a:endParaRPr>
          </a:p>
          <a:p>
            <a:pPr indent="0" lvl="0" marL="0" marR="0" rtl="0" algn="l">
              <a:lnSpc>
                <a:spcPct val="100000"/>
              </a:lnSpc>
              <a:spcBef>
                <a:spcPts val="1200"/>
              </a:spcBef>
              <a:spcAft>
                <a:spcPts val="0"/>
              </a:spcAft>
              <a:buClr>
                <a:srgbClr val="000000"/>
              </a:buClr>
              <a:buSzPts val="28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242" name="Google Shape;242;p23"/>
          <p:cNvSpPr txBox="1"/>
          <p:nvPr/>
        </p:nvSpPr>
        <p:spPr>
          <a:xfrm>
            <a:off x="2559000" y="401734"/>
            <a:ext cx="9512400" cy="861900"/>
          </a:xfrm>
          <a:prstGeom prst="rect">
            <a:avLst/>
          </a:prstGeom>
          <a:noFill/>
          <a:ln>
            <a:noFill/>
          </a:ln>
        </p:spPr>
        <p:txBody>
          <a:bodyPr anchorCtr="0" anchor="t" bIns="91425" lIns="91425" spcFirstLastPara="1" rIns="91425" wrap="square" tIns="91425">
            <a:spAutoFit/>
          </a:bodyPr>
          <a:lstStyle/>
          <a:p>
            <a:pPr indent="0" lvl="0" marL="0" marR="0" rtl="0" algn="ctr">
              <a:lnSpc>
                <a:spcPct val="125011"/>
              </a:lnSpc>
              <a:spcBef>
                <a:spcPts val="0"/>
              </a:spcBef>
              <a:spcAft>
                <a:spcPts val="0"/>
              </a:spcAft>
              <a:buClr>
                <a:srgbClr val="000000"/>
              </a:buClr>
              <a:buSzPts val="4400"/>
              <a:buFont typeface="Arial"/>
              <a:buNone/>
            </a:pPr>
            <a:r>
              <a:rPr b="1" i="0" lang="en-US" sz="4400" u="none" cap="none" strike="noStrike">
                <a:solidFill>
                  <a:srgbClr val="1B1B27"/>
                </a:solidFill>
                <a:latin typeface="Times New Roman"/>
                <a:ea typeface="Times New Roman"/>
                <a:cs typeface="Times New Roman"/>
                <a:sym typeface="Times New Roman"/>
              </a:rPr>
              <a:t>REFERENCES</a:t>
            </a:r>
            <a:endParaRPr b="1" i="0" sz="4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4"/>
          <p:cNvSpPr txBox="1"/>
          <p:nvPr/>
        </p:nvSpPr>
        <p:spPr>
          <a:xfrm>
            <a:off x="1178400" y="1427825"/>
            <a:ext cx="12273600" cy="618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2400">
                <a:solidFill>
                  <a:schemeClr val="dk1"/>
                </a:solidFill>
              </a:rPr>
              <a:t>6. Liu, Q., Wang, Y., &amp; Chen, H. (2022). Exploring User Engagement Patterns on Twitter via Mobile App Analytics. In Proceedings of the International Conference on Mobile Computing and Social Media (pp. 75-82).</a:t>
            </a:r>
            <a:endParaRPr sz="2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2400">
                <a:solidFill>
                  <a:schemeClr val="dk1"/>
                </a:solidFill>
              </a:rPr>
              <a:t>7. Martinez, L. S., Taylor, R., &amp; Gupta, A. (2022). Mobile-based Twitter Analytics: Unveiling Regional Opinion Patterns. Social Media Insights Journal, 12(4), 89-104.</a:t>
            </a:r>
            <a:endParaRPr sz="2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2400">
                <a:solidFill>
                  <a:schemeClr val="dk1"/>
                </a:solidFill>
              </a:rPr>
              <a:t>8. Jackson, M. L., Patel, S., &amp; Garcia, R. (2021). Mobile App-driven Twitter Sentiment Analysis: A Case Study on Product Launches. Journal of Computational Social Science, 8(2), 215-230.</a:t>
            </a:r>
            <a:endParaRPr sz="2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2400">
                <a:solidFill>
                  <a:schemeClr val="dk1"/>
                </a:solidFill>
              </a:rPr>
              <a:t>9. Chen, X., Huang, Y., &amp; Wu, Q. (2021). An Integrated Mobile App for Hashtag Analysis and Trend Prediction on Twitter. Mobile Computing and Communication Review, 16(3), 67-82.</a:t>
            </a:r>
            <a:endParaRPr sz="2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2400">
                <a:solidFill>
                  <a:schemeClr val="dk1"/>
                </a:solidFill>
              </a:rPr>
              <a:t>10. Lopez, R., Miller, P., &amp; Lewis, K. (2021). Detecting Fake News in Tweets: A Mobile App-driven Machine Learning Approach. Journal of Information Science, 25(5), 789-802.</a:t>
            </a:r>
            <a:endParaRPr sz="2400">
              <a:solidFill>
                <a:schemeClr val="dk1"/>
              </a:solidFill>
            </a:endParaRPr>
          </a:p>
          <a:p>
            <a:pPr indent="0" lvl="0" marL="0" marR="0" rtl="0" algn="l">
              <a:lnSpc>
                <a:spcPct val="100000"/>
              </a:lnSpc>
              <a:spcBef>
                <a:spcPts val="1200"/>
              </a:spcBef>
              <a:spcAft>
                <a:spcPts val="0"/>
              </a:spcAft>
              <a:buClr>
                <a:srgbClr val="000000"/>
              </a:buClr>
              <a:buSzPts val="2400"/>
              <a:buFont typeface="Arial"/>
              <a:buNone/>
            </a:pPr>
            <a:r>
              <a:t/>
            </a:r>
            <a:endParaRPr sz="2400">
              <a:solidFill>
                <a:schemeClr val="dk1"/>
              </a:solidFill>
            </a:endParaRPr>
          </a:p>
        </p:txBody>
      </p:sp>
      <p:sp>
        <p:nvSpPr>
          <p:cNvPr id="249" name="Google Shape;249;p24"/>
          <p:cNvSpPr txBox="1"/>
          <p:nvPr/>
        </p:nvSpPr>
        <p:spPr>
          <a:xfrm>
            <a:off x="2559000" y="401734"/>
            <a:ext cx="9512400" cy="1026084"/>
          </a:xfrm>
          <a:prstGeom prst="rect">
            <a:avLst/>
          </a:prstGeom>
          <a:noFill/>
          <a:ln>
            <a:noFill/>
          </a:ln>
        </p:spPr>
        <p:txBody>
          <a:bodyPr anchorCtr="0" anchor="t" bIns="91425" lIns="91425" spcFirstLastPara="1" rIns="91425" wrap="square" tIns="91425">
            <a:spAutoFit/>
          </a:bodyPr>
          <a:lstStyle/>
          <a:p>
            <a:pPr indent="0" lvl="0" marL="0" marR="0" rtl="0" algn="ctr">
              <a:lnSpc>
                <a:spcPct val="125011"/>
              </a:lnSpc>
              <a:spcBef>
                <a:spcPts val="0"/>
              </a:spcBef>
              <a:spcAft>
                <a:spcPts val="0"/>
              </a:spcAft>
              <a:buClr>
                <a:srgbClr val="000000"/>
              </a:buClr>
              <a:buSzPts val="4400"/>
              <a:buFont typeface="Arial"/>
              <a:buNone/>
            </a:pPr>
            <a:r>
              <a:rPr b="1" i="0" lang="en-US" sz="4400" u="none" cap="none" strike="noStrike">
                <a:solidFill>
                  <a:srgbClr val="1B1B27"/>
                </a:solidFill>
                <a:latin typeface="Times New Roman"/>
                <a:ea typeface="Times New Roman"/>
                <a:cs typeface="Times New Roman"/>
                <a:sym typeface="Times New Roman"/>
              </a:rPr>
              <a:t>REFERENCES</a:t>
            </a:r>
            <a:r>
              <a:rPr b="0" i="0" lang="en-US" sz="4400" u="none" cap="none" strike="noStrike">
                <a:solidFill>
                  <a:srgbClr val="000000"/>
                </a:solidFill>
                <a:latin typeface="Times New Roman"/>
                <a:ea typeface="Times New Roman"/>
                <a:cs typeface="Times New Roman"/>
                <a:sym typeface="Times New Roman"/>
              </a:rPr>
              <a:t> (contd..)</a:t>
            </a:r>
            <a:endParaRPr b="1" i="0" sz="4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25"/>
          <p:cNvPicPr preferRelativeResize="0"/>
          <p:nvPr/>
        </p:nvPicPr>
        <p:blipFill rotWithShape="1">
          <a:blip r:embed="rId3">
            <a:alphaModFix/>
          </a:blip>
          <a:srcRect b="0" l="0" r="0" t="0"/>
          <a:stretch/>
        </p:blipFill>
        <p:spPr>
          <a:xfrm>
            <a:off x="1729575" y="304800"/>
            <a:ext cx="11887200" cy="792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6"/>
          <p:cNvSpPr/>
          <p:nvPr/>
        </p:nvSpPr>
        <p:spPr>
          <a:xfrm>
            <a:off x="0" y="0"/>
            <a:ext cx="14630400" cy="8229600"/>
          </a:xfrm>
          <a:prstGeom prst="rect">
            <a:avLst/>
          </a:prstGeom>
          <a:solidFill>
            <a:srgbClr val="ECEC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6"/>
          <p:cNvSpPr/>
          <p:nvPr/>
        </p:nvSpPr>
        <p:spPr>
          <a:xfrm>
            <a:off x="0" y="-273933"/>
            <a:ext cx="14630400" cy="8229600"/>
          </a:xfrm>
          <a:prstGeom prst="rect">
            <a:avLst/>
          </a:prstGeom>
          <a:solidFill>
            <a:srgbClr val="FFFFFF">
              <a:alpha val="73725"/>
            </a:srgbClr>
          </a:solidFill>
          <a:ln cap="flat" cmpd="sng" w="9525">
            <a:solidFill>
              <a:srgbClr val="FFFFFF">
                <a:alpha val="62745"/>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6"/>
          <p:cNvSpPr/>
          <p:nvPr/>
        </p:nvSpPr>
        <p:spPr>
          <a:xfrm>
            <a:off x="4859287" y="641764"/>
            <a:ext cx="5146125" cy="925783"/>
          </a:xfrm>
          <a:prstGeom prst="rect">
            <a:avLst/>
          </a:prstGeom>
          <a:noFill/>
          <a:ln>
            <a:noFill/>
          </a:ln>
        </p:spPr>
        <p:txBody>
          <a:bodyPr anchorCtr="0" anchor="t" bIns="45700" lIns="91425" spcFirstLastPara="1" rIns="91425" wrap="square" tIns="45700">
            <a:noAutofit/>
          </a:bodyPr>
          <a:lstStyle/>
          <a:p>
            <a:pPr indent="0" lvl="0" marL="0" marR="0" rtl="0" algn="ctr">
              <a:lnSpc>
                <a:spcPct val="125011"/>
              </a:lnSpc>
              <a:spcBef>
                <a:spcPts val="0"/>
              </a:spcBef>
              <a:spcAft>
                <a:spcPts val="0"/>
              </a:spcAft>
              <a:buClr>
                <a:srgbClr val="1B1B27"/>
              </a:buClr>
              <a:buSzPts val="4374"/>
              <a:buFont typeface="Raleway"/>
              <a:buNone/>
            </a:pPr>
            <a:r>
              <a:rPr b="1" i="0" lang="en-US" sz="4400" u="none" cap="none" strike="noStrike">
                <a:solidFill>
                  <a:srgbClr val="1B1B27"/>
                </a:solidFill>
                <a:latin typeface="Times New Roman"/>
                <a:ea typeface="Times New Roman"/>
                <a:cs typeface="Times New Roman"/>
                <a:sym typeface="Times New Roman"/>
              </a:rPr>
              <a:t>INTRODUCTION</a:t>
            </a:r>
            <a:endParaRPr b="1" i="0" sz="4400" u="none" cap="none" strike="noStrike">
              <a:solidFill>
                <a:schemeClr val="dk1"/>
              </a:solidFill>
              <a:latin typeface="Times New Roman"/>
              <a:ea typeface="Times New Roman"/>
              <a:cs typeface="Times New Roman"/>
              <a:sym typeface="Times New Roman"/>
            </a:endParaRPr>
          </a:p>
        </p:txBody>
      </p:sp>
      <p:sp>
        <p:nvSpPr>
          <p:cNvPr id="47" name="Google Shape;47;p6"/>
          <p:cNvSpPr/>
          <p:nvPr/>
        </p:nvSpPr>
        <p:spPr>
          <a:xfrm>
            <a:off x="782700" y="1947268"/>
            <a:ext cx="13299300" cy="5904926"/>
          </a:xfrm>
          <a:prstGeom prst="rect">
            <a:avLst/>
          </a:prstGeom>
          <a:noFill/>
          <a:ln>
            <a:noFill/>
          </a:ln>
        </p:spPr>
        <p:txBody>
          <a:bodyPr anchorCtr="0" anchor="t" bIns="45700" lIns="91425" spcFirstLastPara="1" rIns="91425" wrap="square" tIns="45700">
            <a:noAutofit/>
          </a:bodyPr>
          <a:lstStyle/>
          <a:p>
            <a:pPr indent="-381000" lvl="0" marL="457200" marR="0" rtl="0" algn="l">
              <a:lnSpc>
                <a:spcPct val="159942"/>
              </a:lnSpc>
              <a:spcBef>
                <a:spcPts val="0"/>
              </a:spcBef>
              <a:spcAft>
                <a:spcPts val="0"/>
              </a:spcAft>
              <a:buClr>
                <a:srgbClr val="3C3939"/>
              </a:buClr>
              <a:buSzPts val="2400"/>
              <a:buFont typeface="Times New Roman"/>
              <a:buChar char="●"/>
            </a:pPr>
            <a:r>
              <a:rPr b="0" i="0" lang="en-US" sz="2400" u="none" cap="none" strike="noStrike">
                <a:solidFill>
                  <a:srgbClr val="3C3939"/>
                </a:solidFill>
                <a:latin typeface="Times New Roman"/>
                <a:ea typeface="Times New Roman"/>
                <a:cs typeface="Times New Roman"/>
                <a:sym typeface="Times New Roman"/>
              </a:rPr>
              <a:t>In today's digital age, social media platforms have become integral parts of our lives, offering a platform for communication, information sharing, and interaction.</a:t>
            </a:r>
            <a:endParaRPr b="0" i="0" sz="2400" u="none" cap="none" strike="noStrike">
              <a:solidFill>
                <a:srgbClr val="3C3939"/>
              </a:solidFill>
              <a:latin typeface="Times New Roman"/>
              <a:ea typeface="Times New Roman"/>
              <a:cs typeface="Times New Roman"/>
              <a:sym typeface="Times New Roman"/>
            </a:endParaRPr>
          </a:p>
          <a:p>
            <a:pPr indent="0" lvl="0" marL="457200" marR="0" rtl="0" algn="l">
              <a:lnSpc>
                <a:spcPct val="159942"/>
              </a:lnSpc>
              <a:spcBef>
                <a:spcPts val="0"/>
              </a:spcBef>
              <a:spcAft>
                <a:spcPts val="0"/>
              </a:spcAft>
              <a:buClr>
                <a:srgbClr val="000000"/>
              </a:buClr>
              <a:buSzPts val="2400"/>
              <a:buFont typeface="Arial"/>
              <a:buNone/>
            </a:pPr>
            <a:r>
              <a:t/>
            </a:r>
            <a:endParaRPr b="0" i="0" sz="2400" u="none" cap="none" strike="noStrike">
              <a:solidFill>
                <a:srgbClr val="3C3939"/>
              </a:solidFill>
              <a:latin typeface="Times New Roman"/>
              <a:ea typeface="Times New Roman"/>
              <a:cs typeface="Times New Roman"/>
              <a:sym typeface="Times New Roman"/>
            </a:endParaRPr>
          </a:p>
          <a:p>
            <a:pPr indent="-381000" lvl="0" marL="457200" marR="0" rtl="0" algn="l">
              <a:lnSpc>
                <a:spcPct val="159942"/>
              </a:lnSpc>
              <a:spcBef>
                <a:spcPts val="0"/>
              </a:spcBef>
              <a:spcAft>
                <a:spcPts val="0"/>
              </a:spcAft>
              <a:buClr>
                <a:srgbClr val="3C3939"/>
              </a:buClr>
              <a:buSzPts val="2400"/>
              <a:buFont typeface="Times New Roman"/>
              <a:buChar char="●"/>
            </a:pPr>
            <a:r>
              <a:rPr b="0" i="0" lang="en-US" sz="2400" u="none" cap="none" strike="noStrike">
                <a:solidFill>
                  <a:srgbClr val="3C3939"/>
                </a:solidFill>
                <a:latin typeface="Times New Roman"/>
                <a:ea typeface="Times New Roman"/>
                <a:cs typeface="Times New Roman"/>
                <a:sym typeface="Times New Roman"/>
              </a:rPr>
              <a:t>Among these platforms, Twitter stands out as a popular micro-blogging service that allows users to post and interact with short messages known as "tweets.</a:t>
            </a:r>
            <a:endParaRPr b="0" i="0" sz="2400" u="none" cap="none" strike="noStrike">
              <a:solidFill>
                <a:srgbClr val="3C3939"/>
              </a:solidFill>
              <a:latin typeface="Times New Roman"/>
              <a:ea typeface="Times New Roman"/>
              <a:cs typeface="Times New Roman"/>
              <a:sym typeface="Times New Roman"/>
            </a:endParaRPr>
          </a:p>
          <a:p>
            <a:pPr indent="0" lvl="0" marL="457200" marR="0" rtl="0" algn="l">
              <a:lnSpc>
                <a:spcPct val="159942"/>
              </a:lnSpc>
              <a:spcBef>
                <a:spcPts val="0"/>
              </a:spcBef>
              <a:spcAft>
                <a:spcPts val="0"/>
              </a:spcAft>
              <a:buClr>
                <a:srgbClr val="000000"/>
              </a:buClr>
              <a:buSzPts val="2400"/>
              <a:buFont typeface="Arial"/>
              <a:buNone/>
            </a:pPr>
            <a:r>
              <a:t/>
            </a:r>
            <a:endParaRPr b="0" i="0" sz="2400" u="none" cap="none" strike="noStrike">
              <a:solidFill>
                <a:srgbClr val="3C3939"/>
              </a:solidFill>
              <a:latin typeface="Times New Roman"/>
              <a:ea typeface="Times New Roman"/>
              <a:cs typeface="Times New Roman"/>
              <a:sym typeface="Times New Roman"/>
            </a:endParaRPr>
          </a:p>
          <a:p>
            <a:pPr indent="-381000" lvl="0" marL="457200" marR="0" rtl="0" algn="l">
              <a:lnSpc>
                <a:spcPct val="159942"/>
              </a:lnSpc>
              <a:spcBef>
                <a:spcPts val="0"/>
              </a:spcBef>
              <a:spcAft>
                <a:spcPts val="0"/>
              </a:spcAft>
              <a:buClr>
                <a:srgbClr val="3C3939"/>
              </a:buClr>
              <a:buSzPts val="2400"/>
              <a:buFont typeface="Times New Roman"/>
              <a:buChar char="●"/>
            </a:pPr>
            <a:r>
              <a:rPr b="0" i="0" lang="en-US" sz="2400" u="none" cap="none" strike="noStrike">
                <a:solidFill>
                  <a:srgbClr val="3C3939"/>
                </a:solidFill>
                <a:latin typeface="Times New Roman"/>
                <a:ea typeface="Times New Roman"/>
                <a:cs typeface="Times New Roman"/>
                <a:sym typeface="Times New Roman"/>
              </a:rPr>
              <a:t>The vast amount of data generated on Twitter provides a rich source for various analyses, insights, and trends. In this context, developing a "Twitter Analysis Mobile Application" It offer valuable insights into real-time trends, sentiment analysis, and user engagement.</a:t>
            </a:r>
            <a:endParaRPr b="0" i="0" sz="1400" u="none" cap="none" strike="noStrike">
              <a:solidFill>
                <a:srgbClr val="000000"/>
              </a:solidFill>
              <a:latin typeface="Arial"/>
              <a:ea typeface="Arial"/>
              <a:cs typeface="Arial"/>
              <a:sym typeface="Arial"/>
            </a:endParaRPr>
          </a:p>
          <a:p>
            <a:pPr indent="0" lvl="0" marL="152400" marR="0" rtl="0" algn="l">
              <a:lnSpc>
                <a:spcPct val="159942"/>
              </a:lnSpc>
              <a:spcBef>
                <a:spcPts val="0"/>
              </a:spcBef>
              <a:spcAft>
                <a:spcPts val="0"/>
              </a:spcAft>
              <a:buClr>
                <a:srgbClr val="3C3939"/>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190500" lvl="0" marL="342900" marR="0" rtl="0" algn="l">
              <a:lnSpc>
                <a:spcPct val="159942"/>
              </a:lnSpc>
              <a:spcBef>
                <a:spcPts val="0"/>
              </a:spcBef>
              <a:spcAft>
                <a:spcPts val="0"/>
              </a:spcAft>
              <a:buClr>
                <a:srgbClr val="3C3939"/>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190500" lvl="0" marL="342900" marR="0" rtl="0" algn="l">
              <a:lnSpc>
                <a:spcPct val="159942"/>
              </a:lnSpc>
              <a:spcBef>
                <a:spcPts val="0"/>
              </a:spcBef>
              <a:spcAft>
                <a:spcPts val="0"/>
              </a:spcAft>
              <a:buClr>
                <a:srgbClr val="3C3939"/>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8" name="Google Shape;48;p6"/>
          <p:cNvSpPr/>
          <p:nvPr/>
        </p:nvSpPr>
        <p:spPr>
          <a:xfrm>
            <a:off x="1003650" y="6446718"/>
            <a:ext cx="13122900" cy="2042971"/>
          </a:xfrm>
          <a:prstGeom prst="rect">
            <a:avLst/>
          </a:prstGeom>
          <a:noFill/>
          <a:ln>
            <a:noFill/>
          </a:ln>
        </p:spPr>
        <p:txBody>
          <a:bodyPr anchorCtr="0" anchor="t" bIns="45700" lIns="91425" spcFirstLastPara="1" rIns="91425" wrap="square" tIns="45700">
            <a:noAutofit/>
          </a:bodyPr>
          <a:lstStyle/>
          <a:p>
            <a:pPr indent="-190500" lvl="0" marL="342900" marR="0" rtl="0" algn="l">
              <a:lnSpc>
                <a:spcPct val="159942"/>
              </a:lnSpc>
              <a:spcBef>
                <a:spcPts val="0"/>
              </a:spcBef>
              <a:spcAft>
                <a:spcPts val="0"/>
              </a:spcAft>
              <a:buClr>
                <a:srgbClr val="3C3939"/>
              </a:buClr>
              <a:buSzPts val="2400"/>
              <a:buFont typeface="Roboto"/>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7"/>
          <p:cNvSpPr txBox="1"/>
          <p:nvPr>
            <p:ph idx="1" type="body"/>
          </p:nvPr>
        </p:nvSpPr>
        <p:spPr>
          <a:xfrm>
            <a:off x="940201" y="2844637"/>
            <a:ext cx="12303600" cy="4034400"/>
          </a:xfrm>
          <a:prstGeom prst="rect">
            <a:avLst/>
          </a:prstGeom>
          <a:noFill/>
          <a:ln>
            <a:noFill/>
          </a:ln>
        </p:spPr>
        <p:txBody>
          <a:bodyPr anchorCtr="0" anchor="t" bIns="54850" lIns="109700" spcFirstLastPara="1" rIns="109700" wrap="square" tIns="54850">
            <a:noAutofit/>
          </a:bodyPr>
          <a:lstStyle/>
          <a:p>
            <a:pPr indent="-381000" lvl="0" marL="457200" rtl="0" algn="l">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As the COVID-19 pandemic began to spread around the globe, it was followed by an increase in media coverage of racist attacks. Some have argued that the use of racially charged language to describe the novel coronavirus, including terms such as the “Chinese flu” or “Chinese virus,” may have played a role in these attacks.</a:t>
            </a:r>
            <a:endParaRPr sz="2400">
              <a:latin typeface="Times New Roman"/>
              <a:ea typeface="Times New Roman"/>
              <a:cs typeface="Times New Roman"/>
              <a:sym typeface="Times New Roman"/>
            </a:endParaRPr>
          </a:p>
          <a:p>
            <a:pPr indent="0" lvl="0" marL="0" rtl="0" algn="l">
              <a:lnSpc>
                <a:spcPct val="90000"/>
              </a:lnSpc>
              <a:spcBef>
                <a:spcPts val="0"/>
              </a:spcBef>
              <a:spcAft>
                <a:spcPts val="0"/>
              </a:spcAft>
              <a:buSzPts val="2200"/>
              <a:buNone/>
            </a:pPr>
            <a:r>
              <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In a recent study, published 21 May in </a:t>
            </a:r>
            <a:r>
              <a:rPr i="1" lang="en-US" sz="2400">
                <a:latin typeface="Times New Roman"/>
                <a:ea typeface="Times New Roman"/>
                <a:cs typeface="Times New Roman"/>
                <a:sym typeface="Times New Roman"/>
              </a:rPr>
              <a:t>IEEE Transactions on Big Data</a:t>
            </a:r>
            <a:r>
              <a:rPr lang="en-US" sz="2400">
                <a:latin typeface="Times New Roman"/>
                <a:ea typeface="Times New Roman"/>
                <a:cs typeface="Times New Roman"/>
                <a:sym typeface="Times New Roman"/>
              </a:rPr>
              <a:t>, researchers analyzed Twitter data to better understand which users are more likely to use racially charged versus neutral terms during the pandemic.</a:t>
            </a:r>
            <a:endParaRPr sz="2400">
              <a:latin typeface="Times New Roman"/>
              <a:ea typeface="Times New Roman"/>
              <a:cs typeface="Times New Roman"/>
              <a:sym typeface="Times New Roman"/>
            </a:endParaRPr>
          </a:p>
          <a:p>
            <a:pPr indent="0" lvl="0" marL="457200" rtl="0" algn="l">
              <a:lnSpc>
                <a:spcPct val="90000"/>
              </a:lnSpc>
              <a:spcBef>
                <a:spcPts val="0"/>
              </a:spcBef>
              <a:spcAft>
                <a:spcPts val="0"/>
              </a:spcAft>
              <a:buSzPts val="2200"/>
              <a:buNone/>
            </a:pPr>
            <a:r>
              <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In a second study, the group analyzed the general language used by these two groups of Twitter users, shedding light on their priorities and emotional states.</a:t>
            </a:r>
            <a:endParaRPr/>
          </a:p>
        </p:txBody>
      </p:sp>
      <p:sp>
        <p:nvSpPr>
          <p:cNvPr id="54" name="Google Shape;54;p7"/>
          <p:cNvSpPr txBox="1"/>
          <p:nvPr/>
        </p:nvSpPr>
        <p:spPr>
          <a:xfrm>
            <a:off x="801302" y="1369295"/>
            <a:ext cx="12618600" cy="972600"/>
          </a:xfrm>
          <a:prstGeom prst="rect">
            <a:avLst/>
          </a:prstGeom>
          <a:noFill/>
          <a:ln>
            <a:noFill/>
          </a:ln>
        </p:spPr>
        <p:txBody>
          <a:bodyPr anchorCtr="0" anchor="t" bIns="54850" lIns="109700" spcFirstLastPara="1" rIns="109700" wrap="square" tIns="54850">
            <a:spAutoFit/>
          </a:bodyPr>
          <a:lstStyle/>
          <a:p>
            <a:pPr indent="-514350" lvl="0" marL="514350" marR="0" rtl="0" algn="l">
              <a:lnSpc>
                <a:spcPct val="100000"/>
              </a:lnSpc>
              <a:spcBef>
                <a:spcPts val="0"/>
              </a:spcBef>
              <a:spcAft>
                <a:spcPts val="0"/>
              </a:spcAft>
              <a:buClr>
                <a:srgbClr val="000000"/>
              </a:buClr>
              <a:buSzPts val="2800"/>
              <a:buFont typeface="Arial"/>
              <a:buAutoNum type="arabicParenR"/>
            </a:pPr>
            <a:r>
              <a:rPr b="1" i="0" lang="en-US" sz="2800" u="sng" cap="none" strike="noStrike">
                <a:solidFill>
                  <a:schemeClr val="accent1"/>
                </a:solidFill>
                <a:highlight>
                  <a:schemeClr val="lt1"/>
                </a:highlight>
                <a:latin typeface="Times New Roman"/>
                <a:ea typeface="Times New Roman"/>
                <a:cs typeface="Times New Roman"/>
                <a:sym typeface="Times New Roman"/>
              </a:rPr>
              <a:t>Analysis of COVID-19 Tweets Reveals Who Uses Racially Charged Language</a:t>
            </a:r>
            <a:endParaRPr b="0" i="0" sz="1400" u="none" cap="none" strike="noStrike">
              <a:solidFill>
                <a:srgbClr val="000000"/>
              </a:solidFill>
              <a:latin typeface="Arial"/>
              <a:ea typeface="Arial"/>
              <a:cs typeface="Arial"/>
              <a:sym typeface="Arial"/>
            </a:endParaRPr>
          </a:p>
          <a:p>
            <a:pPr indent="-336550" lvl="0" marL="51435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highlight>
                <a:schemeClr val="lt1"/>
              </a:highlight>
              <a:latin typeface="Times New Roman"/>
              <a:ea typeface="Times New Roman"/>
              <a:cs typeface="Times New Roman"/>
              <a:sym typeface="Times New Roman"/>
            </a:endParaRPr>
          </a:p>
        </p:txBody>
      </p:sp>
      <p:sp>
        <p:nvSpPr>
          <p:cNvPr id="55" name="Google Shape;55;p7"/>
          <p:cNvSpPr txBox="1"/>
          <p:nvPr/>
        </p:nvSpPr>
        <p:spPr>
          <a:xfrm>
            <a:off x="801302" y="2022745"/>
            <a:ext cx="12618600" cy="480300"/>
          </a:xfrm>
          <a:prstGeom prst="rect">
            <a:avLst/>
          </a:prstGeom>
          <a:noFill/>
          <a:ln>
            <a:noFill/>
          </a:ln>
        </p:spPr>
        <p:txBody>
          <a:bodyPr anchorCtr="0" anchor="t" bIns="54850" lIns="109700" spcFirstLastPara="1" rIns="109700" wrap="square" tIns="54850">
            <a:spAutoFit/>
          </a:bodyPr>
          <a:lstStyle/>
          <a:p>
            <a:pPr indent="45720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accent1"/>
                </a:solidFill>
                <a:highlight>
                  <a:schemeClr val="lt1"/>
                </a:highlight>
                <a:latin typeface="Times New Roman"/>
                <a:ea typeface="Times New Roman"/>
                <a:cs typeface="Times New Roman"/>
                <a:sym typeface="Times New Roman"/>
              </a:rPr>
              <a:t>Year of Publication: 2020 by Michelle Hampson</a:t>
            </a:r>
            <a:endParaRPr b="0" i="0" sz="2400" u="none" cap="none" strike="noStrike">
              <a:solidFill>
                <a:schemeClr val="accent1"/>
              </a:solidFill>
              <a:highlight>
                <a:schemeClr val="lt1"/>
              </a:highlight>
              <a:latin typeface="Times New Roman"/>
              <a:ea typeface="Times New Roman"/>
              <a:cs typeface="Times New Roman"/>
              <a:sym typeface="Times New Roman"/>
            </a:endParaRPr>
          </a:p>
        </p:txBody>
      </p:sp>
      <p:sp>
        <p:nvSpPr>
          <p:cNvPr id="56" name="Google Shape;56;p7"/>
          <p:cNvSpPr txBox="1"/>
          <p:nvPr>
            <p:ph type="title"/>
          </p:nvPr>
        </p:nvSpPr>
        <p:spPr>
          <a:xfrm>
            <a:off x="940190" y="196948"/>
            <a:ext cx="12618600" cy="837300"/>
          </a:xfrm>
          <a:prstGeom prst="rect">
            <a:avLst/>
          </a:prstGeom>
          <a:noFill/>
          <a:ln>
            <a:noFill/>
          </a:ln>
        </p:spPr>
        <p:txBody>
          <a:bodyPr anchorCtr="0" anchor="ctr" bIns="54850" lIns="109700" spcFirstLastPara="1" rIns="109700" wrap="square" tIns="54850">
            <a:normAutofit/>
          </a:bodyPr>
          <a:lstStyle/>
          <a:p>
            <a:pPr indent="0" lvl="0" marL="0" rtl="0" algn="ctr">
              <a:lnSpc>
                <a:spcPct val="90000"/>
              </a:lnSpc>
              <a:spcBef>
                <a:spcPts val="0"/>
              </a:spcBef>
              <a:spcAft>
                <a:spcPts val="0"/>
              </a:spcAft>
              <a:buClr>
                <a:schemeClr val="dk1"/>
              </a:buClr>
              <a:buSzPts val="5300"/>
              <a:buFont typeface="Times New Roman"/>
              <a:buNone/>
            </a:pPr>
            <a:r>
              <a:rPr b="1" lang="en-US" sz="4400" cap="none">
                <a:latin typeface="Times New Roman"/>
                <a:ea typeface="Times New Roman"/>
                <a:cs typeface="Times New Roman"/>
                <a:sym typeface="Times New Roman"/>
              </a:rPr>
              <a:t>LITERATURE SURVEY</a:t>
            </a:r>
            <a:endParaRPr b="1" sz="4400" cap="none">
              <a:latin typeface="Times New Roman"/>
              <a:ea typeface="Times New Roman"/>
              <a:cs typeface="Times New Roman"/>
              <a:sym typeface="Times New Roman"/>
            </a:endParaRPr>
          </a:p>
        </p:txBody>
      </p:sp>
      <p:sp>
        <p:nvSpPr>
          <p:cNvPr id="57" name="Google Shape;57;p7"/>
          <p:cNvSpPr txBox="1"/>
          <p:nvPr/>
        </p:nvSpPr>
        <p:spPr>
          <a:xfrm>
            <a:off x="1136500" y="7381800"/>
            <a:ext cx="121074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accent1"/>
                </a:solidFill>
                <a:highlight>
                  <a:schemeClr val="lt1"/>
                </a:highlight>
                <a:latin typeface="Times New Roman"/>
                <a:ea typeface="Times New Roman"/>
                <a:cs typeface="Times New Roman"/>
                <a:sym typeface="Times New Roman"/>
              </a:rPr>
              <a:t>https://spectrum.ieee.org/analysis-tweets-related-covid19-racially-charged-language</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8"/>
          <p:cNvSpPr txBox="1"/>
          <p:nvPr>
            <p:ph type="title"/>
          </p:nvPr>
        </p:nvSpPr>
        <p:spPr>
          <a:xfrm>
            <a:off x="635004" y="703866"/>
            <a:ext cx="13058634" cy="1393500"/>
          </a:xfrm>
          <a:prstGeom prst="rect">
            <a:avLst/>
          </a:prstGeom>
          <a:noFill/>
          <a:ln>
            <a:noFill/>
          </a:ln>
        </p:spPr>
        <p:txBody>
          <a:bodyPr anchorCtr="0" anchor="ctr" bIns="54850" lIns="109700" spcFirstLastPara="1" rIns="109700" wrap="square" tIns="54850">
            <a:normAutofit/>
          </a:bodyPr>
          <a:lstStyle/>
          <a:p>
            <a:pPr indent="0" lvl="0" marL="0" rtl="0" algn="l">
              <a:lnSpc>
                <a:spcPct val="90000"/>
              </a:lnSpc>
              <a:spcBef>
                <a:spcPts val="0"/>
              </a:spcBef>
              <a:spcAft>
                <a:spcPts val="0"/>
              </a:spcAft>
              <a:buClr>
                <a:schemeClr val="dk1"/>
              </a:buClr>
              <a:buSzPts val="3400"/>
              <a:buFont typeface="Times New Roman"/>
              <a:buNone/>
            </a:pPr>
            <a:r>
              <a:rPr b="1" lang="en-US" sz="2800">
                <a:latin typeface="Times New Roman"/>
                <a:ea typeface="Times New Roman"/>
                <a:cs typeface="Times New Roman"/>
                <a:sym typeface="Times New Roman"/>
              </a:rPr>
              <a:t>  2) </a:t>
            </a:r>
            <a:r>
              <a:rPr b="1" lang="en-US" sz="2800" u="sng">
                <a:solidFill>
                  <a:schemeClr val="hlink"/>
                </a:solidFill>
                <a:latin typeface="Times New Roman"/>
                <a:ea typeface="Times New Roman"/>
                <a:cs typeface="Times New Roman"/>
                <a:sym typeface="Times New Roman"/>
              </a:rPr>
              <a:t>Dual Consistency-enhanced Semi-supervised Sentiment Analysis towards             </a:t>
            </a:r>
            <a:endParaRPr b="1" sz="2800" u="sng">
              <a:solidFill>
                <a:schemeClr val="hlink"/>
              </a:solidFill>
              <a:latin typeface="Times New Roman"/>
              <a:ea typeface="Times New Roman"/>
              <a:cs typeface="Times New Roman"/>
              <a:sym typeface="Times New Roman"/>
            </a:endParaRPr>
          </a:p>
          <a:p>
            <a:pPr indent="0" lvl="0" marL="457200" rtl="0" algn="l">
              <a:lnSpc>
                <a:spcPct val="90000"/>
              </a:lnSpc>
              <a:spcBef>
                <a:spcPts val="0"/>
              </a:spcBef>
              <a:spcAft>
                <a:spcPts val="0"/>
              </a:spcAft>
              <a:buClr>
                <a:schemeClr val="dk1"/>
              </a:buClr>
              <a:buSzPts val="3400"/>
              <a:buFont typeface="Times New Roman"/>
              <a:buNone/>
            </a:pPr>
            <a:r>
              <a:rPr b="1" lang="en-US" sz="2800" u="sng">
                <a:solidFill>
                  <a:schemeClr val="hlink"/>
                </a:solidFill>
                <a:latin typeface="Times New Roman"/>
                <a:ea typeface="Times New Roman"/>
                <a:cs typeface="Times New Roman"/>
                <a:sym typeface="Times New Roman"/>
              </a:rPr>
              <a:t>COVID-19 Tweets</a:t>
            </a:r>
            <a:endParaRPr b="1" sz="2800">
              <a:latin typeface="Times New Roman"/>
              <a:ea typeface="Times New Roman"/>
              <a:cs typeface="Times New Roman"/>
              <a:sym typeface="Times New Roman"/>
            </a:endParaRPr>
          </a:p>
        </p:txBody>
      </p:sp>
      <p:sp>
        <p:nvSpPr>
          <p:cNvPr id="63" name="Google Shape;63;p8"/>
          <p:cNvSpPr txBox="1"/>
          <p:nvPr>
            <p:ph idx="1" type="body"/>
          </p:nvPr>
        </p:nvSpPr>
        <p:spPr>
          <a:xfrm>
            <a:off x="1005900" y="2858977"/>
            <a:ext cx="12618600" cy="4204200"/>
          </a:xfrm>
          <a:prstGeom prst="rect">
            <a:avLst/>
          </a:prstGeom>
          <a:noFill/>
          <a:ln>
            <a:noFill/>
          </a:ln>
        </p:spPr>
        <p:txBody>
          <a:bodyPr anchorCtr="0" anchor="t" bIns="54850" lIns="109700" spcFirstLastPara="1" rIns="109700" wrap="square" tIns="54850">
            <a:normAutofit/>
          </a:bodyPr>
          <a:lstStyle/>
          <a:p>
            <a:pPr indent="-381000" lvl="0" marL="457200" rtl="0" algn="l">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In the context of COVID-19, numerous people present their opinions through social networks. It is thus highly desired to conduct sentiment analysis towards COVID-19 tweets to learn the public's attitudes, and facilitate the government to make proper guidelines for avoiding the social unrest.</a:t>
            </a:r>
            <a:endParaRPr sz="2400">
              <a:latin typeface="Times New Roman"/>
              <a:ea typeface="Times New Roman"/>
              <a:cs typeface="Times New Roman"/>
              <a:sym typeface="Times New Roman"/>
            </a:endParaRPr>
          </a:p>
          <a:p>
            <a:pPr indent="0" lvl="0" marL="457200" rtl="0" algn="l">
              <a:lnSpc>
                <a:spcPct val="90000"/>
              </a:lnSpc>
              <a:spcBef>
                <a:spcPts val="0"/>
              </a:spcBef>
              <a:spcAft>
                <a:spcPts val="0"/>
              </a:spcAft>
              <a:buSzPts val="2200"/>
              <a:buNone/>
            </a:pPr>
            <a:r>
              <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 we first introduce a knowledge-based augmentation method to augment data and enhance the model's robustness. We then employ BERT as the text encoder backbone for both labeled data, unlabeled data, and augmented data.</a:t>
            </a:r>
            <a:endParaRPr sz="2400">
              <a:latin typeface="Times New Roman"/>
              <a:ea typeface="Times New Roman"/>
              <a:cs typeface="Times New Roman"/>
              <a:sym typeface="Times New Roman"/>
            </a:endParaRPr>
          </a:p>
          <a:p>
            <a:pPr indent="0" lvl="0" marL="457200" rtl="0" algn="l">
              <a:lnSpc>
                <a:spcPct val="90000"/>
              </a:lnSpc>
              <a:spcBef>
                <a:spcPts val="0"/>
              </a:spcBef>
              <a:spcAft>
                <a:spcPts val="0"/>
              </a:spcAft>
              <a:buSzPts val="2200"/>
              <a:buNone/>
            </a:pPr>
            <a:r>
              <a:t/>
            </a:r>
            <a:endParaRPr sz="2400">
              <a:latin typeface="Times New Roman"/>
              <a:ea typeface="Times New Roman"/>
              <a:cs typeface="Times New Roman"/>
              <a:sym typeface="Times New Roman"/>
            </a:endParaRPr>
          </a:p>
          <a:p>
            <a:pPr indent="-368300" lvl="0" marL="457200" rtl="0" algn="l">
              <a:lnSpc>
                <a:spcPct val="90000"/>
              </a:lnSpc>
              <a:spcBef>
                <a:spcPts val="0"/>
              </a:spcBef>
              <a:spcAft>
                <a:spcPts val="0"/>
              </a:spcAft>
              <a:buSzPts val="2200"/>
              <a:buChar char="●"/>
            </a:pPr>
            <a:r>
              <a:rPr lang="en-US" sz="2400">
                <a:latin typeface="Times New Roman"/>
                <a:ea typeface="Times New Roman"/>
                <a:cs typeface="Times New Roman"/>
                <a:sym typeface="Times New Roman"/>
              </a:rPr>
              <a:t>Moreover, we propose a dual consistency (i.e., label-oriented consistency and instance-oriented consistency) regularization to promote the model performance.</a:t>
            </a:r>
            <a:endParaRPr sz="2400">
              <a:latin typeface="Times New Roman"/>
              <a:ea typeface="Times New Roman"/>
              <a:cs typeface="Times New Roman"/>
              <a:sym typeface="Times New Roman"/>
            </a:endParaRPr>
          </a:p>
        </p:txBody>
      </p:sp>
      <p:sp>
        <p:nvSpPr>
          <p:cNvPr id="64" name="Google Shape;64;p8"/>
          <p:cNvSpPr txBox="1"/>
          <p:nvPr/>
        </p:nvSpPr>
        <p:spPr>
          <a:xfrm>
            <a:off x="858452" y="1978895"/>
            <a:ext cx="12618600" cy="480300"/>
          </a:xfrm>
          <a:prstGeom prst="rect">
            <a:avLst/>
          </a:prstGeom>
          <a:noFill/>
          <a:ln>
            <a:noFill/>
          </a:ln>
        </p:spPr>
        <p:txBody>
          <a:bodyPr anchorCtr="0" anchor="t" bIns="54850" lIns="109700" spcFirstLastPara="1" rIns="109700" wrap="square" tIns="54850">
            <a:spAutoFit/>
          </a:bodyPr>
          <a:lstStyle/>
          <a:p>
            <a:pPr indent="45720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accent1"/>
                </a:solidFill>
                <a:highlight>
                  <a:schemeClr val="lt1"/>
                </a:highlight>
                <a:latin typeface="Times New Roman"/>
                <a:ea typeface="Times New Roman"/>
                <a:cs typeface="Times New Roman"/>
                <a:sym typeface="Times New Roman"/>
              </a:rPr>
              <a:t>Year of Publication: 2020  by Teng Sun</a:t>
            </a:r>
            <a:endParaRPr b="0" i="0" sz="2400" u="none" cap="none" strike="noStrike">
              <a:solidFill>
                <a:schemeClr val="accent1"/>
              </a:solidFill>
              <a:highlight>
                <a:schemeClr val="lt1"/>
              </a:highlight>
              <a:latin typeface="Times New Roman"/>
              <a:ea typeface="Times New Roman"/>
              <a:cs typeface="Times New Roman"/>
              <a:sym typeface="Times New Roman"/>
            </a:endParaRPr>
          </a:p>
        </p:txBody>
      </p:sp>
      <p:sp>
        <p:nvSpPr>
          <p:cNvPr id="65" name="Google Shape;65;p8"/>
          <p:cNvSpPr txBox="1"/>
          <p:nvPr/>
        </p:nvSpPr>
        <p:spPr>
          <a:xfrm>
            <a:off x="936762" y="85431"/>
            <a:ext cx="12618600" cy="837300"/>
          </a:xfrm>
          <a:prstGeom prst="rect">
            <a:avLst/>
          </a:prstGeom>
          <a:noFill/>
          <a:ln>
            <a:noFill/>
          </a:ln>
        </p:spPr>
        <p:txBody>
          <a:bodyPr anchorCtr="0" anchor="ctr" bIns="54850" lIns="109700" spcFirstLastPara="1" rIns="109700" wrap="square" tIns="54850">
            <a:normAutofit/>
          </a:bodyPr>
          <a:lstStyle/>
          <a:p>
            <a:pPr indent="0" lvl="0" marL="0" marR="0" rtl="0" algn="ctr">
              <a:lnSpc>
                <a:spcPct val="90000"/>
              </a:lnSpc>
              <a:spcBef>
                <a:spcPts val="0"/>
              </a:spcBef>
              <a:spcAft>
                <a:spcPts val="0"/>
              </a:spcAft>
              <a:buNone/>
            </a:pPr>
            <a:r>
              <a:rPr b="1" i="0" lang="en-US" sz="4400" u="none" cap="none" strike="noStrike">
                <a:solidFill>
                  <a:srgbClr val="000000"/>
                </a:solidFill>
                <a:latin typeface="Times New Roman"/>
                <a:ea typeface="Times New Roman"/>
                <a:cs typeface="Times New Roman"/>
                <a:sym typeface="Times New Roman"/>
              </a:rPr>
              <a:t>LITERATURE SURVEY</a:t>
            </a:r>
            <a:r>
              <a:rPr b="0" i="0" lang="en-US" sz="4000" u="none" cap="none" strike="noStrike">
                <a:solidFill>
                  <a:srgbClr val="000000"/>
                </a:solidFill>
                <a:latin typeface="Times New Roman"/>
                <a:ea typeface="Times New Roman"/>
                <a:cs typeface="Times New Roman"/>
                <a:sym typeface="Times New Roman"/>
              </a:rPr>
              <a:t>(contd..)</a:t>
            </a:r>
            <a:endParaRPr b="0" i="0" sz="4000" u="none" cap="none" strike="noStrike">
              <a:solidFill>
                <a:srgbClr val="000000"/>
              </a:solidFill>
              <a:latin typeface="Times New Roman"/>
              <a:ea typeface="Times New Roman"/>
              <a:cs typeface="Times New Roman"/>
              <a:sym typeface="Times New Roman"/>
            </a:endParaRPr>
          </a:p>
        </p:txBody>
      </p:sp>
      <p:sp>
        <p:nvSpPr>
          <p:cNvPr id="66" name="Google Shape;66;p8"/>
          <p:cNvSpPr txBox="1"/>
          <p:nvPr/>
        </p:nvSpPr>
        <p:spPr>
          <a:xfrm>
            <a:off x="1487325" y="7279475"/>
            <a:ext cx="107001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accent1"/>
                </a:solidFill>
                <a:highlight>
                  <a:schemeClr val="lt1"/>
                </a:highlight>
                <a:latin typeface="Times New Roman"/>
                <a:ea typeface="Times New Roman"/>
                <a:cs typeface="Times New Roman"/>
                <a:sym typeface="Times New Roman"/>
              </a:rPr>
              <a:t>https://www.computer.org/csdl/journal/tk/5555/01/10109879/1MGxICeWfoA</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9"/>
          <p:cNvSpPr txBox="1"/>
          <p:nvPr>
            <p:ph idx="1" type="body"/>
          </p:nvPr>
        </p:nvSpPr>
        <p:spPr>
          <a:xfrm>
            <a:off x="927865" y="2813275"/>
            <a:ext cx="12618600" cy="4050900"/>
          </a:xfrm>
          <a:prstGeom prst="rect">
            <a:avLst/>
          </a:prstGeom>
          <a:noFill/>
          <a:ln>
            <a:noFill/>
          </a:ln>
        </p:spPr>
        <p:txBody>
          <a:bodyPr anchorCtr="0" anchor="t" bIns="54850" lIns="109700" spcFirstLastPara="1" rIns="109700" wrap="square" tIns="54850">
            <a:normAutofit/>
          </a:bodyPr>
          <a:lstStyle/>
          <a:p>
            <a:pPr indent="-381000" lvl="0" marL="457200" rtl="0" algn="l">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To create the content available on social media platforms such as twitter, is easy and creative. Such information have become strategically important for companies interested in obtaining feedback for their products, for brand endorsements, merchandising etc.</a:t>
            </a:r>
            <a:endParaRPr sz="2400">
              <a:latin typeface="Times New Roman"/>
              <a:ea typeface="Times New Roman"/>
              <a:cs typeface="Times New Roman"/>
              <a:sym typeface="Times New Roman"/>
            </a:endParaRPr>
          </a:p>
          <a:p>
            <a:pPr indent="0" lvl="0" marL="457200" rtl="0" algn="l">
              <a:lnSpc>
                <a:spcPct val="90000"/>
              </a:lnSpc>
              <a:spcBef>
                <a:spcPts val="0"/>
              </a:spcBef>
              <a:spcAft>
                <a:spcPts val="0"/>
              </a:spcAft>
              <a:buSzPts val="2200"/>
              <a:buNone/>
            </a:pPr>
            <a:r>
              <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By analyzing the content from social media like twitter, companies can decide their target groups and select influential users from these platforms to promote or endorse their brands. </a:t>
            </a:r>
            <a:endParaRPr sz="2400">
              <a:latin typeface="Times New Roman"/>
              <a:ea typeface="Times New Roman"/>
              <a:cs typeface="Times New Roman"/>
              <a:sym typeface="Times New Roman"/>
            </a:endParaRPr>
          </a:p>
          <a:p>
            <a:pPr indent="0" lvl="0" marL="457200" rtl="0" algn="l">
              <a:lnSpc>
                <a:spcPct val="90000"/>
              </a:lnSpc>
              <a:spcBef>
                <a:spcPts val="0"/>
              </a:spcBef>
              <a:spcAft>
                <a:spcPts val="0"/>
              </a:spcAft>
              <a:buSzPts val="2200"/>
              <a:buNone/>
            </a:pPr>
            <a:r>
              <a:t/>
            </a:r>
            <a:endParaRPr sz="2400">
              <a:latin typeface="Times New Roman"/>
              <a:ea typeface="Times New Roman"/>
              <a:cs typeface="Times New Roman"/>
              <a:sym typeface="Times New Roman"/>
            </a:endParaRPr>
          </a:p>
          <a:p>
            <a:pPr indent="-381000" lvl="0" marL="457200" rtl="0" algn="l">
              <a:lnSpc>
                <a:spcPct val="90000"/>
              </a:lnSpc>
              <a:spcBef>
                <a:spcPts val="1200"/>
              </a:spcBef>
              <a:spcAft>
                <a:spcPts val="0"/>
              </a:spcAft>
              <a:buSzPts val="2400"/>
              <a:buFont typeface="Times New Roman"/>
              <a:buChar char="●"/>
            </a:pPr>
            <a:r>
              <a:rPr lang="en-US" sz="2400">
                <a:latin typeface="Times New Roman"/>
                <a:ea typeface="Times New Roman"/>
                <a:cs typeface="Times New Roman"/>
                <a:sym typeface="Times New Roman"/>
              </a:rPr>
              <a:t>This paper discusses analyzing influential users from twitter data using semantic quality mining of tweets. Klout score is used for evaluating the obtained results.</a:t>
            </a:r>
            <a:endParaRPr sz="2400">
              <a:latin typeface="Times New Roman"/>
              <a:ea typeface="Times New Roman"/>
              <a:cs typeface="Times New Roman"/>
              <a:sym typeface="Times New Roman"/>
            </a:endParaRPr>
          </a:p>
        </p:txBody>
      </p:sp>
      <p:sp>
        <p:nvSpPr>
          <p:cNvPr id="72" name="Google Shape;72;p9"/>
          <p:cNvSpPr txBox="1"/>
          <p:nvPr/>
        </p:nvSpPr>
        <p:spPr>
          <a:xfrm>
            <a:off x="940190" y="1287780"/>
            <a:ext cx="12618600" cy="837300"/>
          </a:xfrm>
          <a:prstGeom prst="rect">
            <a:avLst/>
          </a:prstGeom>
          <a:noFill/>
          <a:ln>
            <a:noFill/>
          </a:ln>
        </p:spPr>
        <p:txBody>
          <a:bodyPr anchorCtr="0" anchor="ctr" bIns="54850" lIns="109700" spcFirstLastPara="1" rIns="109700" wrap="square" tIns="54850">
            <a:noAutofit/>
          </a:bodyPr>
          <a:lstStyle/>
          <a:p>
            <a:pPr indent="0" lvl="0" marL="0" marR="0" rtl="0" algn="l">
              <a:lnSpc>
                <a:spcPct val="70000"/>
              </a:lnSpc>
              <a:spcBef>
                <a:spcPts val="0"/>
              </a:spcBef>
              <a:spcAft>
                <a:spcPts val="0"/>
              </a:spcAft>
              <a:buClr>
                <a:schemeClr val="dk1"/>
              </a:buClr>
              <a:buSzPts val="3313"/>
              <a:buFont typeface="Times New Roman"/>
              <a:buNone/>
            </a:pPr>
            <a:r>
              <a:rPr b="0" i="0" lang="en-US" sz="2800" u="none" cap="none" strike="noStrike">
                <a:solidFill>
                  <a:schemeClr val="dk1"/>
                </a:solidFill>
                <a:latin typeface="Times New Roman"/>
                <a:ea typeface="Times New Roman"/>
                <a:cs typeface="Times New Roman"/>
                <a:sym typeface="Times New Roman"/>
              </a:rPr>
              <a:t>3)</a:t>
            </a:r>
            <a:r>
              <a:rPr b="1" i="0" lang="en-US" sz="3000" u="none" cap="none" strike="noStrike">
                <a:solidFill>
                  <a:schemeClr val="accent1"/>
                </a:solidFill>
                <a:latin typeface="Times New Roman"/>
                <a:ea typeface="Times New Roman"/>
                <a:cs typeface="Times New Roman"/>
                <a:sym typeface="Times New Roman"/>
              </a:rPr>
              <a:t> </a:t>
            </a:r>
            <a:r>
              <a:rPr b="1" i="0" lang="en-US" sz="3000" u="sng" cap="none" strike="noStrike">
                <a:solidFill>
                  <a:schemeClr val="accent1"/>
                </a:solidFill>
                <a:latin typeface="Times New Roman"/>
                <a:ea typeface="Times New Roman"/>
                <a:cs typeface="Times New Roman"/>
                <a:sym typeface="Times New Roman"/>
              </a:rPr>
              <a:t>Influential Detection in Twitter Using Tweet Quality Analysis</a:t>
            </a:r>
            <a:endParaRPr b="1" i="0" sz="3000" u="none" cap="none" strike="noStrike">
              <a:solidFill>
                <a:schemeClr val="accent1"/>
              </a:solidFill>
              <a:latin typeface="Times New Roman"/>
              <a:ea typeface="Times New Roman"/>
              <a:cs typeface="Times New Roman"/>
              <a:sym typeface="Times New Roman"/>
            </a:endParaRPr>
          </a:p>
          <a:p>
            <a:pPr indent="0" lvl="0" marL="0" marR="0" rtl="0" algn="l">
              <a:lnSpc>
                <a:spcPct val="70000"/>
              </a:lnSpc>
              <a:spcBef>
                <a:spcPts val="0"/>
              </a:spcBef>
              <a:spcAft>
                <a:spcPts val="0"/>
              </a:spcAft>
              <a:buClr>
                <a:schemeClr val="dk1"/>
              </a:buClr>
              <a:buSzPts val="3313"/>
              <a:buFont typeface="Calibri"/>
              <a:buNone/>
            </a:pPr>
            <a:r>
              <a:t/>
            </a:r>
            <a:endParaRPr b="0" i="0" sz="3000" u="none" cap="none" strike="noStrike">
              <a:solidFill>
                <a:schemeClr val="dk1"/>
              </a:solidFill>
              <a:latin typeface="Times New Roman"/>
              <a:ea typeface="Times New Roman"/>
              <a:cs typeface="Times New Roman"/>
              <a:sym typeface="Times New Roman"/>
            </a:endParaRPr>
          </a:p>
        </p:txBody>
      </p:sp>
      <p:sp>
        <p:nvSpPr>
          <p:cNvPr id="73" name="Google Shape;73;p9"/>
          <p:cNvSpPr txBox="1"/>
          <p:nvPr/>
        </p:nvSpPr>
        <p:spPr>
          <a:xfrm>
            <a:off x="927880" y="1953894"/>
            <a:ext cx="12618600" cy="480300"/>
          </a:xfrm>
          <a:prstGeom prst="rect">
            <a:avLst/>
          </a:prstGeom>
          <a:noFill/>
          <a:ln>
            <a:noFill/>
          </a:ln>
        </p:spPr>
        <p:txBody>
          <a:bodyPr anchorCtr="0" anchor="t" bIns="54850" lIns="109700" spcFirstLastPara="1" rIns="109700" wrap="square" tIns="54850">
            <a:spAutoFit/>
          </a:bodyPr>
          <a:lstStyle/>
          <a:p>
            <a:pPr indent="45720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accent1"/>
                </a:solidFill>
                <a:highlight>
                  <a:schemeClr val="lt1"/>
                </a:highlight>
                <a:latin typeface="Times New Roman"/>
                <a:ea typeface="Times New Roman"/>
                <a:cs typeface="Times New Roman"/>
                <a:sym typeface="Times New Roman"/>
              </a:rPr>
              <a:t>Year of Publication:2017 by G.S.Mahalakshmi</a:t>
            </a:r>
            <a:r>
              <a:rPr b="0" i="0" lang="en-US" sz="1400" u="none" cap="none" strike="noStrike">
                <a:solidFill>
                  <a:srgbClr val="000000"/>
                </a:solidFill>
                <a:latin typeface="Arial"/>
                <a:ea typeface="Arial"/>
                <a:cs typeface="Arial"/>
                <a:sym typeface="Arial"/>
              </a:rPr>
              <a:t> </a:t>
            </a:r>
            <a:endParaRPr b="0" i="0" sz="2400" u="none" cap="none" strike="noStrike">
              <a:solidFill>
                <a:schemeClr val="accent1"/>
              </a:solidFill>
              <a:highlight>
                <a:schemeClr val="lt1"/>
              </a:highlight>
              <a:latin typeface="Times New Roman"/>
              <a:ea typeface="Times New Roman"/>
              <a:cs typeface="Times New Roman"/>
              <a:sym typeface="Times New Roman"/>
            </a:endParaRPr>
          </a:p>
        </p:txBody>
      </p:sp>
      <p:sp>
        <p:nvSpPr>
          <p:cNvPr id="74" name="Google Shape;74;p9"/>
          <p:cNvSpPr txBox="1"/>
          <p:nvPr>
            <p:ph type="title"/>
          </p:nvPr>
        </p:nvSpPr>
        <p:spPr>
          <a:xfrm>
            <a:off x="940190" y="196948"/>
            <a:ext cx="12618600" cy="837300"/>
          </a:xfrm>
          <a:prstGeom prst="rect">
            <a:avLst/>
          </a:prstGeom>
          <a:noFill/>
          <a:ln>
            <a:noFill/>
          </a:ln>
        </p:spPr>
        <p:txBody>
          <a:bodyPr anchorCtr="0" anchor="ctr" bIns="54850" lIns="109700" spcFirstLastPara="1" rIns="109700" wrap="square" tIns="54850">
            <a:normAutofit/>
          </a:bodyPr>
          <a:lstStyle/>
          <a:p>
            <a:pPr indent="0" lvl="0" marL="0" rtl="0" algn="ctr">
              <a:lnSpc>
                <a:spcPct val="90000"/>
              </a:lnSpc>
              <a:spcBef>
                <a:spcPts val="0"/>
              </a:spcBef>
              <a:spcAft>
                <a:spcPts val="0"/>
              </a:spcAft>
              <a:buClr>
                <a:schemeClr val="dk1"/>
              </a:buClr>
              <a:buSzPts val="5300"/>
              <a:buFont typeface="Times New Roman"/>
              <a:buNone/>
            </a:pPr>
            <a:r>
              <a:rPr b="1" lang="en-US" sz="4400" cap="none">
                <a:latin typeface="Times New Roman"/>
                <a:ea typeface="Times New Roman"/>
                <a:cs typeface="Times New Roman"/>
                <a:sym typeface="Times New Roman"/>
              </a:rPr>
              <a:t>LITERATURE SURVEY</a:t>
            </a:r>
            <a:r>
              <a:rPr i="0" lang="en-US" sz="4400" u="none" cap="none" strike="noStrike">
                <a:solidFill>
                  <a:srgbClr val="000000"/>
                </a:solidFill>
                <a:latin typeface="Times New Roman"/>
                <a:ea typeface="Times New Roman"/>
                <a:cs typeface="Times New Roman"/>
                <a:sym typeface="Times New Roman"/>
              </a:rPr>
              <a:t> (</a:t>
            </a:r>
            <a:r>
              <a:rPr i="0" lang="en-US" sz="4400">
                <a:latin typeface="Times New Roman"/>
                <a:ea typeface="Times New Roman"/>
                <a:cs typeface="Times New Roman"/>
                <a:sym typeface="Times New Roman"/>
              </a:rPr>
              <a:t>contd</a:t>
            </a:r>
            <a:r>
              <a:rPr lang="en-US" sz="4400">
                <a:latin typeface="Times New Roman"/>
                <a:ea typeface="Times New Roman"/>
                <a:cs typeface="Times New Roman"/>
                <a:sym typeface="Times New Roman"/>
              </a:rPr>
              <a:t>..)</a:t>
            </a:r>
            <a:endParaRPr b="1" sz="4400" cap="none">
              <a:latin typeface="Times New Roman"/>
              <a:ea typeface="Times New Roman"/>
              <a:cs typeface="Times New Roman"/>
              <a:sym typeface="Times New Roman"/>
            </a:endParaRPr>
          </a:p>
        </p:txBody>
      </p:sp>
      <p:sp>
        <p:nvSpPr>
          <p:cNvPr id="75" name="Google Shape;75;p9"/>
          <p:cNvSpPr txBox="1"/>
          <p:nvPr/>
        </p:nvSpPr>
        <p:spPr>
          <a:xfrm>
            <a:off x="1121875" y="7177150"/>
            <a:ext cx="11737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2400"/>
              <a:buFont typeface="Arial"/>
              <a:buNone/>
            </a:pPr>
            <a:r>
              <a:rPr b="0" i="0" lang="en-US" sz="2400" u="sng" cap="none" strike="noStrike">
                <a:solidFill>
                  <a:schemeClr val="hlink"/>
                </a:solidFill>
                <a:highlight>
                  <a:schemeClr val="lt1"/>
                </a:highlight>
                <a:latin typeface="Times New Roman"/>
                <a:ea typeface="Times New Roman"/>
                <a:cs typeface="Times New Roman"/>
                <a:sym typeface="Times New Roman"/>
                <a:hlinkClick r:id="rId3"/>
              </a:rPr>
              <a:t>https://www.computer.org/csdl/proceedings-article/icrtccm/2017/4799a315/12OmNwKoZcT</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0"/>
          <p:cNvSpPr txBox="1"/>
          <p:nvPr>
            <p:ph type="title"/>
          </p:nvPr>
        </p:nvSpPr>
        <p:spPr>
          <a:xfrm>
            <a:off x="940190" y="196948"/>
            <a:ext cx="12618600" cy="837300"/>
          </a:xfrm>
          <a:prstGeom prst="rect">
            <a:avLst/>
          </a:prstGeom>
          <a:noFill/>
          <a:ln>
            <a:noFill/>
          </a:ln>
        </p:spPr>
        <p:txBody>
          <a:bodyPr anchorCtr="0" anchor="ctr" bIns="54850" lIns="109700" spcFirstLastPara="1" rIns="109700" wrap="square" tIns="54850">
            <a:normAutofit/>
          </a:bodyPr>
          <a:lstStyle/>
          <a:p>
            <a:pPr indent="0" lvl="0" marL="0" rtl="0" algn="ctr">
              <a:lnSpc>
                <a:spcPct val="90000"/>
              </a:lnSpc>
              <a:spcBef>
                <a:spcPts val="0"/>
              </a:spcBef>
              <a:spcAft>
                <a:spcPts val="0"/>
              </a:spcAft>
              <a:buClr>
                <a:schemeClr val="dk1"/>
              </a:buClr>
              <a:buSzPts val="5300"/>
              <a:buFont typeface="Times New Roman"/>
              <a:buNone/>
            </a:pPr>
            <a:r>
              <a:rPr b="1" lang="en-US" sz="4400" cap="none">
                <a:latin typeface="Times New Roman"/>
                <a:ea typeface="Times New Roman"/>
                <a:cs typeface="Times New Roman"/>
                <a:sym typeface="Times New Roman"/>
              </a:rPr>
              <a:t>LITERATURE SURVEY</a:t>
            </a:r>
            <a:r>
              <a:rPr i="0" lang="en-US" sz="4400" u="none" cap="none" strike="noStrike">
                <a:solidFill>
                  <a:srgbClr val="000000"/>
                </a:solidFill>
                <a:latin typeface="Times New Roman"/>
                <a:ea typeface="Times New Roman"/>
                <a:cs typeface="Times New Roman"/>
                <a:sym typeface="Times New Roman"/>
              </a:rPr>
              <a:t> (</a:t>
            </a:r>
            <a:r>
              <a:rPr i="0" lang="en-US" sz="4400">
                <a:latin typeface="Times New Roman"/>
                <a:ea typeface="Times New Roman"/>
                <a:cs typeface="Times New Roman"/>
                <a:sym typeface="Times New Roman"/>
              </a:rPr>
              <a:t>contd</a:t>
            </a:r>
            <a:r>
              <a:rPr lang="en-US" sz="4400">
                <a:latin typeface="Times New Roman"/>
                <a:ea typeface="Times New Roman"/>
                <a:cs typeface="Times New Roman"/>
                <a:sym typeface="Times New Roman"/>
              </a:rPr>
              <a:t>..)</a:t>
            </a:r>
            <a:endParaRPr b="1" sz="4400" cap="none">
              <a:latin typeface="Times New Roman"/>
              <a:ea typeface="Times New Roman"/>
              <a:cs typeface="Times New Roman"/>
              <a:sym typeface="Times New Roman"/>
            </a:endParaRPr>
          </a:p>
        </p:txBody>
      </p:sp>
      <p:sp>
        <p:nvSpPr>
          <p:cNvPr id="81" name="Google Shape;81;p10"/>
          <p:cNvSpPr txBox="1"/>
          <p:nvPr>
            <p:ph idx="1" type="body"/>
          </p:nvPr>
        </p:nvSpPr>
        <p:spPr>
          <a:xfrm>
            <a:off x="823240" y="2774499"/>
            <a:ext cx="12618600" cy="4060500"/>
          </a:xfrm>
          <a:prstGeom prst="rect">
            <a:avLst/>
          </a:prstGeom>
          <a:noFill/>
          <a:ln>
            <a:noFill/>
          </a:ln>
        </p:spPr>
        <p:txBody>
          <a:bodyPr anchorCtr="0" anchor="t" bIns="54850" lIns="109700" spcFirstLastPara="1" rIns="109700" wrap="square" tIns="54850">
            <a:normAutofit/>
          </a:bodyPr>
          <a:lstStyle/>
          <a:p>
            <a:pPr indent="-381000" lvl="0" marL="457200" rtl="0" algn="l">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This paper proposes a novel system which utilizes information from a social network services to suggest food venues to users based on crowd preferences.</a:t>
            </a:r>
            <a:endParaRPr sz="2400">
              <a:latin typeface="Times New Roman"/>
              <a:ea typeface="Times New Roman"/>
              <a:cs typeface="Times New Roman"/>
              <a:sym typeface="Times New Roman"/>
            </a:endParaRPr>
          </a:p>
          <a:p>
            <a:pPr indent="0" lvl="0" marL="457200" rtl="0" algn="l">
              <a:lnSpc>
                <a:spcPct val="90000"/>
              </a:lnSpc>
              <a:spcBef>
                <a:spcPts val="0"/>
              </a:spcBef>
              <a:spcAft>
                <a:spcPts val="0"/>
              </a:spcAft>
              <a:buSzPts val="2200"/>
              <a:buNone/>
            </a:pPr>
            <a:r>
              <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A key feature of the proposed system is the ability to suggest food venues in regions where very few geo-tagged tweets are available in a specific language by using the weighted similarity by others' preferences.</a:t>
            </a:r>
            <a:endParaRPr sz="2400">
              <a:latin typeface="Times New Roman"/>
              <a:ea typeface="Times New Roman"/>
              <a:cs typeface="Times New Roman"/>
              <a:sym typeface="Times New Roman"/>
            </a:endParaRPr>
          </a:p>
          <a:p>
            <a:pPr indent="0" lvl="0" marL="0" rtl="0" algn="l">
              <a:lnSpc>
                <a:spcPct val="90000"/>
              </a:lnSpc>
              <a:spcBef>
                <a:spcPts val="0"/>
              </a:spcBef>
              <a:spcAft>
                <a:spcPts val="0"/>
              </a:spcAft>
              <a:buSzPts val="2200"/>
              <a:buNone/>
            </a:pPr>
            <a:r>
              <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To implement the system, more than 26 million tweets from European countries were collected and analyzed based on 6 languages and 7 regions. </a:t>
            </a:r>
            <a:endParaRPr sz="2400">
              <a:latin typeface="Times New Roman"/>
              <a:ea typeface="Times New Roman"/>
              <a:cs typeface="Times New Roman"/>
              <a:sym typeface="Times New Roman"/>
            </a:endParaRPr>
          </a:p>
        </p:txBody>
      </p:sp>
      <p:sp>
        <p:nvSpPr>
          <p:cNvPr id="82" name="Google Shape;82;p10"/>
          <p:cNvSpPr txBox="1"/>
          <p:nvPr/>
        </p:nvSpPr>
        <p:spPr>
          <a:xfrm>
            <a:off x="940190" y="1356067"/>
            <a:ext cx="12618600" cy="768900"/>
          </a:xfrm>
          <a:prstGeom prst="rect">
            <a:avLst/>
          </a:prstGeom>
          <a:noFill/>
          <a:ln>
            <a:noFill/>
          </a:ln>
        </p:spPr>
        <p:txBody>
          <a:bodyPr anchorCtr="0" anchor="ctr" bIns="54850" lIns="109700" spcFirstLastPara="1" rIns="109700" wrap="square" tIns="54850">
            <a:noAutofit/>
          </a:bodyPr>
          <a:lstStyle/>
          <a:p>
            <a:pPr indent="0" lvl="0" marL="0" marR="0" rtl="0" algn="l">
              <a:lnSpc>
                <a:spcPct val="90000"/>
              </a:lnSpc>
              <a:spcBef>
                <a:spcPts val="0"/>
              </a:spcBef>
              <a:spcAft>
                <a:spcPts val="0"/>
              </a:spcAft>
              <a:buClr>
                <a:schemeClr val="dk1"/>
              </a:buClr>
              <a:buSzPts val="3400"/>
              <a:buFont typeface="Times New Roman"/>
              <a:buNone/>
            </a:pPr>
            <a:r>
              <a:rPr b="0" i="0" lang="en-US" sz="2800" u="sng" cap="none" strike="noStrike">
                <a:solidFill>
                  <a:schemeClr val="dk1"/>
                </a:solidFill>
                <a:latin typeface="Times New Roman"/>
                <a:ea typeface="Times New Roman"/>
                <a:cs typeface="Times New Roman"/>
                <a:sym typeface="Times New Roman"/>
              </a:rPr>
              <a:t>4) </a:t>
            </a:r>
            <a:r>
              <a:rPr b="1" i="0" lang="en-US" sz="2800" u="sng" cap="none" strike="noStrike">
                <a:solidFill>
                  <a:schemeClr val="accent1"/>
                </a:solidFill>
                <a:latin typeface="Times New Roman"/>
                <a:ea typeface="Times New Roman"/>
                <a:cs typeface="Times New Roman"/>
                <a:sym typeface="Times New Roman"/>
              </a:rPr>
              <a:t>A Food Venue Recommender System Based on Multilingual Geo-Tagged Tweet           Analysis </a:t>
            </a:r>
            <a:endParaRPr b="1" i="0" sz="2800" u="sng" cap="none" strike="noStrike">
              <a:solidFill>
                <a:schemeClr val="accent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3400"/>
              <a:buFont typeface="Calibri"/>
              <a:buNone/>
            </a:pPr>
            <a:r>
              <a:t/>
            </a:r>
            <a:endParaRPr b="0" i="0" sz="2800" u="sng" cap="none" strike="noStrike">
              <a:solidFill>
                <a:schemeClr val="dk1"/>
              </a:solidFill>
              <a:latin typeface="Times New Roman"/>
              <a:ea typeface="Times New Roman"/>
              <a:cs typeface="Times New Roman"/>
              <a:sym typeface="Times New Roman"/>
            </a:endParaRPr>
          </a:p>
        </p:txBody>
      </p:sp>
      <p:sp>
        <p:nvSpPr>
          <p:cNvPr id="83" name="Google Shape;83;p10"/>
          <p:cNvSpPr txBox="1"/>
          <p:nvPr/>
        </p:nvSpPr>
        <p:spPr>
          <a:xfrm>
            <a:off x="927880" y="1953894"/>
            <a:ext cx="12618600" cy="480300"/>
          </a:xfrm>
          <a:prstGeom prst="rect">
            <a:avLst/>
          </a:prstGeom>
          <a:noFill/>
          <a:ln>
            <a:noFill/>
          </a:ln>
        </p:spPr>
        <p:txBody>
          <a:bodyPr anchorCtr="0" anchor="t" bIns="54850" lIns="109700" spcFirstLastPara="1" rIns="109700" wrap="square" tIns="5485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accent1"/>
                </a:solidFill>
                <a:highlight>
                  <a:schemeClr val="lt1"/>
                </a:highlight>
                <a:latin typeface="Times New Roman"/>
                <a:ea typeface="Times New Roman"/>
                <a:cs typeface="Times New Roman"/>
                <a:sym typeface="Times New Roman"/>
              </a:rPr>
              <a:t>   Year of Publication:2018 by Panote Siriaraya</a:t>
            </a:r>
            <a:r>
              <a:rPr b="0" i="0" lang="en-US" sz="1400" u="none" cap="none" strike="noStrike">
                <a:solidFill>
                  <a:srgbClr val="000000"/>
                </a:solidFill>
                <a:latin typeface="Arial"/>
                <a:ea typeface="Arial"/>
                <a:cs typeface="Arial"/>
                <a:sym typeface="Arial"/>
              </a:rPr>
              <a:t> </a:t>
            </a:r>
            <a:endParaRPr b="0" i="0" sz="2400" u="none" cap="none" strike="noStrike">
              <a:solidFill>
                <a:schemeClr val="accent1"/>
              </a:solidFill>
              <a:highlight>
                <a:schemeClr val="lt1"/>
              </a:highlight>
              <a:latin typeface="Times New Roman"/>
              <a:ea typeface="Times New Roman"/>
              <a:cs typeface="Times New Roman"/>
              <a:sym typeface="Times New Roman"/>
            </a:endParaRPr>
          </a:p>
        </p:txBody>
      </p:sp>
      <p:sp>
        <p:nvSpPr>
          <p:cNvPr id="84" name="Google Shape;84;p10"/>
          <p:cNvSpPr txBox="1"/>
          <p:nvPr/>
        </p:nvSpPr>
        <p:spPr>
          <a:xfrm>
            <a:off x="1048800" y="6835000"/>
            <a:ext cx="106707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accent1"/>
                </a:solidFill>
                <a:highlight>
                  <a:schemeClr val="lt1"/>
                </a:highlight>
                <a:latin typeface="Times New Roman"/>
                <a:ea typeface="Times New Roman"/>
                <a:cs typeface="Times New Roman"/>
                <a:sym typeface="Times New Roman"/>
              </a:rPr>
              <a:t>https://doi.ieeecomputersociety.org/10.1109/ASONAM.2018.8508553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1"/>
          <p:cNvSpPr txBox="1"/>
          <p:nvPr>
            <p:ph type="title"/>
          </p:nvPr>
        </p:nvSpPr>
        <p:spPr>
          <a:xfrm>
            <a:off x="1005840" y="438150"/>
            <a:ext cx="12618600" cy="1590900"/>
          </a:xfrm>
          <a:prstGeom prst="rect">
            <a:avLst/>
          </a:prstGeom>
          <a:noFill/>
          <a:ln>
            <a:noFill/>
          </a:ln>
        </p:spPr>
        <p:txBody>
          <a:bodyPr anchorCtr="0" anchor="ctr" bIns="54850" lIns="109700" spcFirstLastPara="1" rIns="109700" wrap="square" tIns="54850">
            <a:normAutofit/>
          </a:bodyPr>
          <a:lstStyle/>
          <a:p>
            <a:pPr indent="0" lvl="0" marL="0" rtl="0" algn="ctr">
              <a:lnSpc>
                <a:spcPct val="90000"/>
              </a:lnSpc>
              <a:spcBef>
                <a:spcPts val="0"/>
              </a:spcBef>
              <a:spcAft>
                <a:spcPts val="0"/>
              </a:spcAft>
              <a:buSzPts val="2200"/>
              <a:buNone/>
            </a:pPr>
            <a:r>
              <a:rPr b="1" lang="en-US" sz="4400">
                <a:latin typeface="Times New Roman"/>
                <a:ea typeface="Times New Roman"/>
                <a:cs typeface="Times New Roman"/>
                <a:sym typeface="Times New Roman"/>
              </a:rPr>
              <a:t>EXISTING SYSTEM</a:t>
            </a:r>
            <a:endParaRPr/>
          </a:p>
        </p:txBody>
      </p:sp>
      <p:sp>
        <p:nvSpPr>
          <p:cNvPr id="91" name="Google Shape;91;p11"/>
          <p:cNvSpPr txBox="1"/>
          <p:nvPr>
            <p:ph idx="1" type="body"/>
          </p:nvPr>
        </p:nvSpPr>
        <p:spPr>
          <a:xfrm>
            <a:off x="1005840" y="2190750"/>
            <a:ext cx="12618600" cy="5221500"/>
          </a:xfrm>
          <a:prstGeom prst="rect">
            <a:avLst/>
          </a:prstGeom>
          <a:noFill/>
          <a:ln>
            <a:noFill/>
          </a:ln>
        </p:spPr>
        <p:txBody>
          <a:bodyPr anchorCtr="0" anchor="t" bIns="54850" lIns="109700" spcFirstLastPara="1" rIns="109700" wrap="square" tIns="54850">
            <a:normAutofit/>
          </a:bodyPr>
          <a:lstStyle/>
          <a:p>
            <a:pPr indent="-381000" lvl="0" marL="457200" rtl="0" algn="l">
              <a:lnSpc>
                <a:spcPct val="90000"/>
              </a:lnSpc>
              <a:spcBef>
                <a:spcPts val="1200"/>
              </a:spcBef>
              <a:spcAft>
                <a:spcPts val="0"/>
              </a:spcAft>
              <a:buSzPts val="2400"/>
              <a:buChar char="●"/>
            </a:pPr>
            <a:r>
              <a:rPr lang="en-US" sz="2400"/>
              <a:t>Lexicon-based approaches may struggle with sarcasm, irony, and context-dependent sentiment.</a:t>
            </a:r>
            <a:endParaRPr sz="2400"/>
          </a:p>
          <a:p>
            <a:pPr indent="0" lvl="0" marL="0" rtl="0" algn="l">
              <a:lnSpc>
                <a:spcPct val="90000"/>
              </a:lnSpc>
              <a:spcBef>
                <a:spcPts val="1200"/>
              </a:spcBef>
              <a:spcAft>
                <a:spcPts val="0"/>
              </a:spcAft>
              <a:buSzPts val="2200"/>
              <a:buNone/>
            </a:pPr>
            <a:r>
              <a:t/>
            </a:r>
            <a:endParaRPr sz="2400"/>
          </a:p>
          <a:p>
            <a:pPr indent="-381000" lvl="0" marL="457200" rtl="0" algn="l">
              <a:lnSpc>
                <a:spcPct val="90000"/>
              </a:lnSpc>
              <a:spcBef>
                <a:spcPts val="1200"/>
              </a:spcBef>
              <a:spcAft>
                <a:spcPts val="0"/>
              </a:spcAft>
              <a:buSzPts val="2400"/>
              <a:buChar char="●"/>
            </a:pPr>
            <a:r>
              <a:rPr lang="en-US" sz="2400"/>
              <a:t>Text Processing Libraries: Many sentiment analysis tools use text processing libraries like NLTK (Natural Language Toolkit) or spaCy.</a:t>
            </a:r>
            <a:endParaRPr sz="2400"/>
          </a:p>
          <a:p>
            <a:pPr indent="0" lvl="0" marL="457200" rtl="0" algn="l">
              <a:lnSpc>
                <a:spcPct val="90000"/>
              </a:lnSpc>
              <a:spcBef>
                <a:spcPts val="1200"/>
              </a:spcBef>
              <a:spcAft>
                <a:spcPts val="0"/>
              </a:spcAft>
              <a:buSzPts val="2200"/>
              <a:buNone/>
            </a:pPr>
            <a:r>
              <a:t/>
            </a:r>
            <a:endParaRPr sz="2400"/>
          </a:p>
          <a:p>
            <a:pPr indent="-381000" lvl="0" marL="457200" rtl="0" algn="l">
              <a:lnSpc>
                <a:spcPct val="90000"/>
              </a:lnSpc>
              <a:spcBef>
                <a:spcPts val="1200"/>
              </a:spcBef>
              <a:spcAft>
                <a:spcPts val="0"/>
              </a:spcAft>
              <a:buSzPts val="2400"/>
              <a:buChar char="●"/>
            </a:pPr>
            <a:r>
              <a:rPr lang="en-US" sz="2400"/>
              <a:t>Machine Learning Models: Machine learning models, such as Naive Bayes, Support Vector Machines (SVM), and Neural Networks.</a:t>
            </a:r>
            <a:endParaRPr sz="2400"/>
          </a:p>
          <a:p>
            <a:pPr indent="0" lvl="0" marL="457200" rtl="0" algn="l">
              <a:lnSpc>
                <a:spcPct val="90000"/>
              </a:lnSpc>
              <a:spcBef>
                <a:spcPts val="1200"/>
              </a:spcBef>
              <a:spcAft>
                <a:spcPts val="0"/>
              </a:spcAft>
              <a:buSzPts val="2200"/>
              <a:buNone/>
            </a:pPr>
            <a:r>
              <a:t/>
            </a:r>
            <a:endParaRPr sz="2400"/>
          </a:p>
          <a:p>
            <a:pPr indent="-381000" lvl="0" marL="457200" rtl="0" algn="l">
              <a:lnSpc>
                <a:spcPct val="90000"/>
              </a:lnSpc>
              <a:spcBef>
                <a:spcPts val="1200"/>
              </a:spcBef>
              <a:spcAft>
                <a:spcPts val="0"/>
              </a:spcAft>
              <a:buSzPts val="2400"/>
              <a:buChar char="●"/>
            </a:pPr>
            <a:r>
              <a:rPr lang="en-US" sz="2400"/>
              <a:t>Less Accuracy due to Machine Learning Models.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2"/>
          <p:cNvSpPr txBox="1"/>
          <p:nvPr>
            <p:ph type="title"/>
          </p:nvPr>
        </p:nvSpPr>
        <p:spPr>
          <a:xfrm>
            <a:off x="1005840" y="438150"/>
            <a:ext cx="12618600" cy="1590900"/>
          </a:xfrm>
          <a:prstGeom prst="rect">
            <a:avLst/>
          </a:prstGeom>
          <a:noFill/>
          <a:ln>
            <a:noFill/>
          </a:ln>
        </p:spPr>
        <p:txBody>
          <a:bodyPr anchorCtr="0" anchor="ctr" bIns="54850" lIns="109700" spcFirstLastPara="1" rIns="109700" wrap="square" tIns="54850">
            <a:normAutofit/>
          </a:bodyPr>
          <a:lstStyle/>
          <a:p>
            <a:pPr indent="0" lvl="0" marL="0" rtl="0" algn="ctr">
              <a:lnSpc>
                <a:spcPct val="90000"/>
              </a:lnSpc>
              <a:spcBef>
                <a:spcPts val="0"/>
              </a:spcBef>
              <a:spcAft>
                <a:spcPts val="0"/>
              </a:spcAft>
              <a:buSzPts val="2200"/>
              <a:buNone/>
            </a:pPr>
            <a:r>
              <a:rPr b="1" lang="en-US" sz="4400">
                <a:latin typeface="Times New Roman"/>
                <a:ea typeface="Times New Roman"/>
                <a:cs typeface="Times New Roman"/>
                <a:sym typeface="Times New Roman"/>
              </a:rPr>
              <a:t>PROPOSED SYSTEM</a:t>
            </a:r>
            <a:endParaRPr/>
          </a:p>
        </p:txBody>
      </p:sp>
      <p:sp>
        <p:nvSpPr>
          <p:cNvPr id="98" name="Google Shape;98;p12"/>
          <p:cNvSpPr txBox="1"/>
          <p:nvPr>
            <p:ph idx="1" type="body"/>
          </p:nvPr>
        </p:nvSpPr>
        <p:spPr>
          <a:xfrm>
            <a:off x="1005840" y="2190750"/>
            <a:ext cx="12618600" cy="5221500"/>
          </a:xfrm>
          <a:prstGeom prst="rect">
            <a:avLst/>
          </a:prstGeom>
          <a:noFill/>
          <a:ln>
            <a:noFill/>
          </a:ln>
        </p:spPr>
        <p:txBody>
          <a:bodyPr anchorCtr="0" anchor="t" bIns="54850" lIns="109700" spcFirstLastPara="1" rIns="109700" wrap="square" tIns="54850">
            <a:normAutofit/>
          </a:bodyPr>
          <a:lstStyle/>
          <a:p>
            <a:pPr indent="-381000" lvl="0" marL="457200" rtl="0" algn="l">
              <a:lnSpc>
                <a:spcPct val="90000"/>
              </a:lnSpc>
              <a:spcBef>
                <a:spcPts val="1200"/>
              </a:spcBef>
              <a:spcAft>
                <a:spcPts val="0"/>
              </a:spcAft>
              <a:buSzPts val="2400"/>
              <a:buChar char="●"/>
            </a:pPr>
            <a:r>
              <a:rPr lang="en-US" sz="2400"/>
              <a:t>Transfer Learning: Leveraging pre-trained models, especially those trained on large and diverse datasets, can provide a head start in understanding sentiment patterns.</a:t>
            </a:r>
            <a:endParaRPr sz="2400"/>
          </a:p>
          <a:p>
            <a:pPr indent="0" lvl="0" marL="0" rtl="0" algn="l">
              <a:lnSpc>
                <a:spcPct val="90000"/>
              </a:lnSpc>
              <a:spcBef>
                <a:spcPts val="1200"/>
              </a:spcBef>
              <a:spcAft>
                <a:spcPts val="0"/>
              </a:spcAft>
              <a:buSzPts val="2200"/>
              <a:buNone/>
            </a:pPr>
            <a:r>
              <a:t/>
            </a:r>
            <a:endParaRPr sz="2400"/>
          </a:p>
          <a:p>
            <a:pPr indent="-381000" lvl="0" marL="457200" rtl="0" algn="l">
              <a:lnSpc>
                <a:spcPct val="90000"/>
              </a:lnSpc>
              <a:spcBef>
                <a:spcPts val="1200"/>
              </a:spcBef>
              <a:spcAft>
                <a:spcPts val="0"/>
              </a:spcAft>
              <a:buSzPts val="2400"/>
              <a:buChar char="●"/>
            </a:pPr>
            <a:r>
              <a:rPr lang="en-US" sz="2400"/>
              <a:t>Better adaptability to evolving language trends and new sentiments.</a:t>
            </a:r>
            <a:endParaRPr sz="2400"/>
          </a:p>
          <a:p>
            <a:pPr indent="0" lvl="0" marL="457200" rtl="0" algn="l">
              <a:lnSpc>
                <a:spcPct val="90000"/>
              </a:lnSpc>
              <a:spcBef>
                <a:spcPts val="1200"/>
              </a:spcBef>
              <a:spcAft>
                <a:spcPts val="0"/>
              </a:spcAft>
              <a:buSzPts val="2200"/>
              <a:buNone/>
            </a:pPr>
            <a:r>
              <a:t/>
            </a:r>
            <a:endParaRPr sz="2400"/>
          </a:p>
          <a:p>
            <a:pPr indent="-381000" lvl="0" marL="457200" rtl="0" algn="l">
              <a:lnSpc>
                <a:spcPct val="90000"/>
              </a:lnSpc>
              <a:spcBef>
                <a:spcPts val="1200"/>
              </a:spcBef>
              <a:spcAft>
                <a:spcPts val="0"/>
              </a:spcAft>
              <a:buSzPts val="2400"/>
              <a:buChar char="●"/>
            </a:pPr>
            <a:r>
              <a:rPr lang="en-US" sz="2400"/>
              <a:t>In addition to basic sentiment categorization, the app employs natural language processing techniques to understand nuanced emotions in tweets, providing more detailed sentiment insights.</a:t>
            </a:r>
            <a:endParaRPr sz="2400"/>
          </a:p>
          <a:p>
            <a:pPr indent="0" lvl="0" marL="457200" rtl="0" algn="l">
              <a:lnSpc>
                <a:spcPct val="90000"/>
              </a:lnSpc>
              <a:spcBef>
                <a:spcPts val="1200"/>
              </a:spcBef>
              <a:spcAft>
                <a:spcPts val="0"/>
              </a:spcAft>
              <a:buSzPts val="2200"/>
              <a:buNone/>
            </a:pPr>
            <a:r>
              <a:t/>
            </a:r>
            <a:endParaRPr sz="2400"/>
          </a:p>
          <a:p>
            <a:pPr indent="-381000" lvl="0" marL="457200" rtl="0" algn="l">
              <a:lnSpc>
                <a:spcPct val="90000"/>
              </a:lnSpc>
              <a:spcBef>
                <a:spcPts val="1200"/>
              </a:spcBef>
              <a:spcAft>
                <a:spcPts val="0"/>
              </a:spcAft>
              <a:buSzPts val="2400"/>
              <a:buChar char="●"/>
            </a:pPr>
            <a:r>
              <a:rPr lang="en-US" sz="2400"/>
              <a:t>High Accuracy due to Pre - Trained models.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