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5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BDAA0-B486-4773-93AC-41DAFC0D3E05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0474-9DA1-498C-A108-66A63E2C2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53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BDAA0-B486-4773-93AC-41DAFC0D3E05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0474-9DA1-498C-A108-66A63E2C2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324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BDAA0-B486-4773-93AC-41DAFC0D3E05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0474-9DA1-498C-A108-66A63E2C2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059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BDAA0-B486-4773-93AC-41DAFC0D3E05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0474-9DA1-498C-A108-66A63E2C2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703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BDAA0-B486-4773-93AC-41DAFC0D3E05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0474-9DA1-498C-A108-66A63E2C2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651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BDAA0-B486-4773-93AC-41DAFC0D3E05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0474-9DA1-498C-A108-66A63E2C2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81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BDAA0-B486-4773-93AC-41DAFC0D3E05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0474-9DA1-498C-A108-66A63E2C2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78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BDAA0-B486-4773-93AC-41DAFC0D3E05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0474-9DA1-498C-A108-66A63E2C2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740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BDAA0-B486-4773-93AC-41DAFC0D3E05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0474-9DA1-498C-A108-66A63E2C2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579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BDAA0-B486-4773-93AC-41DAFC0D3E05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0474-9DA1-498C-A108-66A63E2C2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770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BDAA0-B486-4773-93AC-41DAFC0D3E05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0474-9DA1-498C-A108-66A63E2C2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672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BDAA0-B486-4773-93AC-41DAFC0D3E05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30474-9DA1-498C-A108-66A63E2C2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379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  </a:t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i="1" dirty="0" smtClean="0"/>
              <a:t>Credit Card Fraud Detection using Machine Learning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IN" b="1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4294967295"/>
          </p:nvPr>
        </p:nvSpPr>
        <p:spPr>
          <a:xfrm>
            <a:off x="0" y="3886200"/>
            <a:ext cx="9251950" cy="2971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                 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15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961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4000" b="1" dirty="0" smtClean="0"/>
              <a:t>Problem</a:t>
            </a:r>
            <a:r>
              <a:rPr lang="en-US" b="1" dirty="0" smtClean="0"/>
              <a:t> Statement</a:t>
            </a:r>
            <a:br>
              <a:rPr lang="en-US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Credit card fraud is rare but costly.</a:t>
            </a:r>
          </a:p>
          <a:p>
            <a:r>
              <a:rPr lang="en-US" sz="2800" dirty="0" smtClean="0"/>
              <a:t>Fraudulent transactions = only </a:t>
            </a:r>
            <a:r>
              <a:rPr lang="en-US" sz="2800" b="1" dirty="0" smtClean="0"/>
              <a:t>0.17%</a:t>
            </a:r>
            <a:r>
              <a:rPr lang="en-US" sz="2800" dirty="0" smtClean="0"/>
              <a:t> of all transactions.</a:t>
            </a:r>
          </a:p>
          <a:p>
            <a:r>
              <a:rPr lang="en-US" sz="2800" dirty="0" smtClean="0"/>
              <a:t>Traditional detection systems fail to catch many frauds.</a:t>
            </a:r>
          </a:p>
          <a:p>
            <a:r>
              <a:rPr lang="en-US" sz="2800" dirty="0" smtClean="0"/>
              <a:t>Machine Learning can identify fraud patterns effectively.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59861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Dataset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Source</a:t>
            </a:r>
            <a:r>
              <a:rPr lang="en-IN" sz="2800" dirty="0" smtClean="0"/>
              <a:t>: </a:t>
            </a:r>
            <a:r>
              <a:rPr lang="en-IN" sz="2800" dirty="0" err="1" smtClean="0"/>
              <a:t>Kaggle</a:t>
            </a:r>
            <a:r>
              <a:rPr lang="en-IN" sz="2800" dirty="0" smtClean="0"/>
              <a:t> – Credit Card Fraud Dataset</a:t>
            </a:r>
          </a:p>
          <a:p>
            <a:r>
              <a:rPr lang="en-IN" b="1" dirty="0" smtClean="0"/>
              <a:t>Transactions:</a:t>
            </a:r>
            <a:r>
              <a:rPr lang="en-IN" dirty="0" smtClean="0"/>
              <a:t> </a:t>
            </a:r>
            <a:r>
              <a:rPr lang="en-IN" sz="2800" dirty="0" smtClean="0"/>
              <a:t>284,807</a:t>
            </a:r>
          </a:p>
          <a:p>
            <a:r>
              <a:rPr lang="en-IN" b="1" dirty="0" smtClean="0"/>
              <a:t>Fraud cases:</a:t>
            </a:r>
            <a:r>
              <a:rPr lang="en-IN" dirty="0" smtClean="0"/>
              <a:t> </a:t>
            </a:r>
            <a:r>
              <a:rPr lang="en-IN" sz="2800" dirty="0" smtClean="0"/>
              <a:t>492 (0.17%)</a:t>
            </a:r>
          </a:p>
          <a:p>
            <a:r>
              <a:rPr lang="en-IN" b="1" dirty="0" smtClean="0"/>
              <a:t>Features:</a:t>
            </a:r>
            <a:endParaRPr lang="en-IN" dirty="0" smtClean="0"/>
          </a:p>
          <a:p>
            <a:pPr lvl="1"/>
            <a:r>
              <a:rPr lang="en-IN" dirty="0" smtClean="0"/>
              <a:t>V1–V28 (PCA </a:t>
            </a:r>
            <a:r>
              <a:rPr lang="en-IN" dirty="0" err="1" smtClean="0"/>
              <a:t>anonymized</a:t>
            </a:r>
            <a:r>
              <a:rPr lang="en-IN" dirty="0" smtClean="0"/>
              <a:t> features)</a:t>
            </a:r>
          </a:p>
          <a:p>
            <a:pPr lvl="1"/>
            <a:r>
              <a:rPr lang="en-IN" dirty="0" smtClean="0"/>
              <a:t>Time, Amount</a:t>
            </a:r>
          </a:p>
          <a:p>
            <a:r>
              <a:rPr lang="en-IN" b="1" dirty="0" smtClean="0"/>
              <a:t>Target:</a:t>
            </a:r>
            <a:r>
              <a:rPr lang="en-IN" dirty="0" smtClean="0"/>
              <a:t> </a:t>
            </a:r>
            <a:r>
              <a:rPr lang="en-IN" sz="2800" dirty="0" smtClean="0"/>
              <a:t>Class (0 = Normal, 1 = Fraud)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861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/>
              <a:t>Methodology</a:t>
            </a:r>
            <a:r>
              <a:rPr lang="en-IN" b="1" dirty="0" smtClean="0"/>
              <a:t> / </a:t>
            </a:r>
            <a:r>
              <a:rPr lang="en-IN" sz="3600" b="1" dirty="0" smtClean="0"/>
              <a:t>Workflow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384929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800" dirty="0" smtClean="0"/>
              <a:t>Data exploration &amp; visualization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 err="1" smtClean="0"/>
              <a:t>Preprocessing</a:t>
            </a:r>
            <a:r>
              <a:rPr lang="en-IN" sz="2800" dirty="0" smtClean="0"/>
              <a:t> (scaling Time &amp; Amount)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 smtClean="0"/>
              <a:t>Train-test split (80/20)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 smtClean="0"/>
              <a:t>Models: Logistic Regression, Random Forest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 smtClean="0"/>
              <a:t>Handling imbalance → SMOTE (oversampling)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 smtClean="0"/>
              <a:t>Evaluation with ROC, PR curve, Confusion Matrix</a:t>
            </a:r>
          </a:p>
          <a:p>
            <a:pPr marL="514350" indent="-514350">
              <a:buFont typeface="+mj-lt"/>
              <a:buAutoNum type="arabicPeriod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02880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Evaluation Metrics</a:t>
            </a:r>
            <a:br>
              <a:rPr lang="en-US" sz="3600" b="1" dirty="0" smtClean="0"/>
            </a:b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Accuracy (misleading with imbalance)</a:t>
            </a:r>
          </a:p>
          <a:p>
            <a:r>
              <a:rPr lang="en-US" sz="2800" dirty="0" smtClean="0"/>
              <a:t>ROC-AUC (Area Under Curve)</a:t>
            </a:r>
          </a:p>
          <a:p>
            <a:r>
              <a:rPr lang="en-US" sz="2800" dirty="0" smtClean="0"/>
              <a:t>Precision (how many predicted frauds are correct)</a:t>
            </a:r>
          </a:p>
          <a:p>
            <a:r>
              <a:rPr lang="en-US" sz="2800" dirty="0" smtClean="0"/>
              <a:t>Recall (how many frauds are detected)</a:t>
            </a:r>
          </a:p>
          <a:p>
            <a:r>
              <a:rPr lang="en-US" sz="2800" dirty="0" smtClean="0"/>
              <a:t>F1-Score (balance between Precision &amp; Recall)</a:t>
            </a:r>
          </a:p>
          <a:p>
            <a:r>
              <a:rPr lang="en-US" sz="2800" dirty="0" smtClean="0"/>
              <a:t>Confusion Matrix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33922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 </a:t>
            </a:r>
            <a:br>
              <a:rPr lang="en-IN" b="1" dirty="0" smtClean="0"/>
            </a:br>
            <a:r>
              <a:rPr lang="en-IN" b="1" dirty="0" smtClean="0"/>
              <a:t>Results (ROC Curve)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/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1792288" y="5157192"/>
            <a:ext cx="5486400" cy="1015008"/>
          </a:xfrm>
        </p:spPr>
        <p:txBody>
          <a:bodyPr>
            <a:noAutofit/>
          </a:bodyPr>
          <a:lstStyle/>
          <a:p>
            <a:r>
              <a:rPr lang="en-IN" sz="2000" b="1" dirty="0" smtClean="0"/>
              <a:t>Logistic Regression</a:t>
            </a:r>
            <a:r>
              <a:rPr lang="en-IN" sz="2000" dirty="0" smtClean="0"/>
              <a:t>: baseline, decent AUC</a:t>
            </a:r>
          </a:p>
          <a:p>
            <a:r>
              <a:rPr lang="en-IN" sz="2000" b="1" dirty="0" smtClean="0"/>
              <a:t>Random Forest</a:t>
            </a:r>
            <a:r>
              <a:rPr lang="en-IN" sz="2000" dirty="0" smtClean="0"/>
              <a:t>: higher AUC, stronger detection</a:t>
            </a:r>
          </a:p>
          <a:p>
            <a:r>
              <a:rPr lang="en-IN" sz="2000" b="1" dirty="0" smtClean="0"/>
              <a:t>Random Forest </a:t>
            </a:r>
            <a:r>
              <a:rPr lang="en-IN" sz="2000" dirty="0" smtClean="0"/>
              <a:t>+ SMOTE: best recall &amp; precision balance</a:t>
            </a:r>
          </a:p>
          <a:p>
            <a:pPr marL="0" indent="0">
              <a:buNone/>
            </a:pPr>
            <a:endParaRPr lang="en-US" sz="20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620688"/>
            <a:ext cx="5688632" cy="413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67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Precision-Recall Curve</a:t>
            </a:r>
            <a:endParaRPr lang="en-IN" sz="28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5" r="10295"/>
          <a:stretch>
            <a:fillRect/>
          </a:stretch>
        </p:blipFill>
        <p:spPr/>
      </p:pic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Shows trade-off between catching fraud (recall) and avoiding false alarms (precision).</a:t>
            </a:r>
          </a:p>
          <a:p>
            <a:r>
              <a:rPr lang="en-US" sz="2000" dirty="0" smtClean="0"/>
              <a:t>Model performs better than random guessing.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5872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b="1" dirty="0" smtClean="0"/>
              <a:t/>
            </a:r>
            <a:br>
              <a:rPr lang="en-IN" sz="2800" b="1" dirty="0" smtClean="0"/>
            </a:br>
            <a:r>
              <a:rPr lang="en-IN" sz="2800" b="1" dirty="0" smtClean="0"/>
              <a:t>Confusion Matrix</a:t>
            </a:r>
            <a:r>
              <a:rPr lang="en-IN" sz="2800" dirty="0" smtClean="0"/>
              <a:t> </a:t>
            </a:r>
            <a:endParaRPr lang="en-IN" sz="28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6" b="4216"/>
          <a:stretch>
            <a:fillRect/>
          </a:stretch>
        </p:blipFill>
        <p:spPr/>
      </p:pic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IN" sz="1600" b="1" dirty="0" smtClean="0"/>
              <a:t>TN (True Negative):</a:t>
            </a:r>
            <a:r>
              <a:rPr lang="en-IN" sz="1600" dirty="0" smtClean="0"/>
              <a:t> 55,475 legitimate transactions correctly classified</a:t>
            </a:r>
          </a:p>
          <a:p>
            <a:r>
              <a:rPr lang="en-IN" sz="1600" b="1" dirty="0" smtClean="0"/>
              <a:t>FP (False Positive):</a:t>
            </a:r>
            <a:r>
              <a:rPr lang="en-IN" sz="1600" dirty="0" smtClean="0"/>
              <a:t> 1,389 legitimate flagged as fraud</a:t>
            </a:r>
          </a:p>
          <a:p>
            <a:r>
              <a:rPr lang="en-IN" sz="1600" b="1" dirty="0" smtClean="0"/>
              <a:t>FN (False Negative):</a:t>
            </a:r>
            <a:r>
              <a:rPr lang="en-IN" sz="1600" dirty="0" smtClean="0"/>
              <a:t> 8 frauds missed</a:t>
            </a:r>
          </a:p>
          <a:p>
            <a:r>
              <a:rPr lang="en-IN" sz="1600" b="1" dirty="0" smtClean="0"/>
              <a:t>TP (True Positive):</a:t>
            </a:r>
            <a:r>
              <a:rPr lang="en-IN" sz="1600" dirty="0" smtClean="0"/>
              <a:t> 90 frauds correctly detected</a:t>
            </a:r>
          </a:p>
          <a:p>
            <a:pPr mar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93843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sz="4000" b="1" dirty="0" smtClean="0"/>
              <a:t>Conclusion</a:t>
            </a:r>
            <a:r>
              <a:rPr lang="en-IN" b="1" dirty="0" smtClean="0"/>
              <a:t/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Best model: </a:t>
            </a:r>
            <a:r>
              <a:rPr lang="en-IN" sz="2400" b="1" dirty="0" smtClean="0"/>
              <a:t>Random Forest + SMOTE</a:t>
            </a:r>
            <a:endParaRPr lang="en-IN" sz="2400" dirty="0" smtClean="0"/>
          </a:p>
          <a:p>
            <a:r>
              <a:rPr lang="en-IN" sz="2400" dirty="0" smtClean="0"/>
              <a:t>Detected frauds with high recall &amp; good precision</a:t>
            </a:r>
          </a:p>
          <a:p>
            <a:r>
              <a:rPr lang="en-IN" sz="2400" dirty="0" smtClean="0"/>
              <a:t>Machine Learning improves fraud detection significantly</a:t>
            </a:r>
          </a:p>
          <a:p>
            <a:r>
              <a:rPr lang="en-IN" sz="2400" b="1" dirty="0" smtClean="0"/>
              <a:t>Future Work:</a:t>
            </a:r>
            <a:r>
              <a:rPr lang="en-IN" sz="2400" dirty="0" smtClean="0"/>
              <a:t> </a:t>
            </a:r>
            <a:r>
              <a:rPr lang="en-IN" sz="2400" dirty="0" err="1" smtClean="0"/>
              <a:t>Hyperparameter</a:t>
            </a:r>
            <a:r>
              <a:rPr lang="en-IN" sz="2400" dirty="0" smtClean="0"/>
              <a:t> tuning, </a:t>
            </a:r>
            <a:r>
              <a:rPr lang="en-IN" sz="2400" dirty="0" err="1" smtClean="0"/>
              <a:t>XGBoost</a:t>
            </a:r>
            <a:r>
              <a:rPr lang="en-IN" sz="2400" dirty="0" smtClean="0"/>
              <a:t>/</a:t>
            </a:r>
            <a:r>
              <a:rPr lang="en-IN" sz="2400" dirty="0" err="1" smtClean="0"/>
              <a:t>LightGBM</a:t>
            </a:r>
            <a:r>
              <a:rPr lang="en-IN" sz="2400" dirty="0" smtClean="0"/>
              <a:t>, SHAP </a:t>
            </a:r>
            <a:r>
              <a:rPr lang="en-IN" sz="2400" dirty="0" err="1" smtClean="0"/>
              <a:t>explainability</a:t>
            </a:r>
            <a:r>
              <a:rPr lang="en-IN" sz="2400" dirty="0" smtClean="0"/>
              <a:t>, API deployment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17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279</Words>
  <Application>Microsoft Office PowerPoint</Application>
  <PresentationFormat>On-screen Show (4:3)</PresentationFormat>
  <Paragraphs>52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           Credit Card Fraud Detection using Machine Learning  </vt:lpstr>
      <vt:lpstr> Problem Statement </vt:lpstr>
      <vt:lpstr> Dataset </vt:lpstr>
      <vt:lpstr>Methodology / Workflow</vt:lpstr>
      <vt:lpstr> Evaluation Metrics </vt:lpstr>
      <vt:lpstr>  Results (ROC Curve) </vt:lpstr>
      <vt:lpstr> Precision-Recall Curve</vt:lpstr>
      <vt:lpstr> Confusion Matrix </vt:lpstr>
      <vt:lpstr> Conclusion </vt:lpstr>
      <vt:lpstr>       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 using Machine Learning</dc:title>
  <dc:creator>india</dc:creator>
  <cp:lastModifiedBy>india</cp:lastModifiedBy>
  <cp:revision>5</cp:revision>
  <dcterms:created xsi:type="dcterms:W3CDTF">2025-09-04T08:47:51Z</dcterms:created>
  <dcterms:modified xsi:type="dcterms:W3CDTF">2025-09-04T09:29:13Z</dcterms:modified>
</cp:coreProperties>
</file>