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B6DFC7-5476-45ED-ADA9-DD943883153E}" v="9" dt="2025-09-09T09:04:49.6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3" autoAdjust="0"/>
  </p:normalViewPr>
  <p:slideViewPr>
    <p:cSldViewPr snapToGrid="0" snapToObjects="1">
      <p:cViewPr varScale="1">
        <p:scale>
          <a:sx n="82" d="100"/>
          <a:sy n="82" d="100"/>
        </p:scale>
        <p:origin x="1474"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malleswari Allu" userId="08eb56d63b7aa3cf" providerId="LiveId" clId="{F56A5FBE-C466-4C56-B667-A90EE1F16B27}"/>
    <pc:docChg chg="custSel addSld modSld sldOrd">
      <pc:chgData name="Sivamalleswari Allu" userId="08eb56d63b7aa3cf" providerId="LiveId" clId="{F56A5FBE-C466-4C56-B667-A90EE1F16B27}" dt="2025-08-13T14:23:10.909" v="226" actId="14100"/>
      <pc:docMkLst>
        <pc:docMk/>
      </pc:docMkLst>
      <pc:sldChg chg="addSp modSp mod">
        <pc:chgData name="Sivamalleswari Allu" userId="08eb56d63b7aa3cf" providerId="LiveId" clId="{F56A5FBE-C466-4C56-B667-A90EE1F16B27}" dt="2025-08-13T13:31:55.815" v="141" actId="14100"/>
        <pc:sldMkLst>
          <pc:docMk/>
          <pc:sldMk cId="0" sldId="256"/>
        </pc:sldMkLst>
        <pc:spChg chg="mod">
          <ac:chgData name="Sivamalleswari Allu" userId="08eb56d63b7aa3cf" providerId="LiveId" clId="{F56A5FBE-C466-4C56-B667-A90EE1F16B27}" dt="2025-08-13T13:28:17.849" v="37" actId="6549"/>
          <ac:spMkLst>
            <pc:docMk/>
            <pc:sldMk cId="0" sldId="256"/>
            <ac:spMk id="2" creationId="{00000000-0000-0000-0000-000000000000}"/>
          </ac:spMkLst>
        </pc:spChg>
        <pc:spChg chg="mod">
          <ac:chgData name="Sivamalleswari Allu" userId="08eb56d63b7aa3cf" providerId="LiveId" clId="{F56A5FBE-C466-4C56-B667-A90EE1F16B27}" dt="2025-08-13T13:29:13.514" v="128" actId="20577"/>
          <ac:spMkLst>
            <pc:docMk/>
            <pc:sldMk cId="0" sldId="256"/>
            <ac:spMk id="3" creationId="{00000000-0000-0000-0000-000000000000}"/>
          </ac:spMkLst>
        </pc:spChg>
        <pc:picChg chg="add mod">
          <ac:chgData name="Sivamalleswari Allu" userId="08eb56d63b7aa3cf" providerId="LiveId" clId="{F56A5FBE-C466-4C56-B667-A90EE1F16B27}" dt="2025-08-13T13:31:55.815" v="141" actId="14100"/>
          <ac:picMkLst>
            <pc:docMk/>
            <pc:sldMk cId="0" sldId="256"/>
            <ac:picMk id="4" creationId="{D5B07DE4-1393-6B80-72EB-95BC2258A146}"/>
          </ac:picMkLst>
        </pc:picChg>
      </pc:sldChg>
      <pc:sldChg chg="addSp modSp mod">
        <pc:chgData name="Sivamalleswari Allu" userId="08eb56d63b7aa3cf" providerId="LiveId" clId="{F56A5FBE-C466-4C56-B667-A90EE1F16B27}" dt="2025-08-13T13:32:19.599" v="145" actId="14100"/>
        <pc:sldMkLst>
          <pc:docMk/>
          <pc:sldMk cId="0" sldId="257"/>
        </pc:sldMkLst>
        <pc:spChg chg="mod">
          <ac:chgData name="Sivamalleswari Allu" userId="08eb56d63b7aa3cf" providerId="LiveId" clId="{F56A5FBE-C466-4C56-B667-A90EE1F16B27}" dt="2025-08-13T13:32:08.058" v="143" actId="27636"/>
          <ac:spMkLst>
            <pc:docMk/>
            <pc:sldMk cId="0" sldId="257"/>
            <ac:spMk id="2" creationId="{00000000-0000-0000-0000-000000000000}"/>
          </ac:spMkLst>
        </pc:spChg>
        <pc:spChg chg="mod">
          <ac:chgData name="Sivamalleswari Allu" userId="08eb56d63b7aa3cf" providerId="LiveId" clId="{F56A5FBE-C466-4C56-B667-A90EE1F16B27}" dt="2025-08-13T13:30:48.726" v="130" actId="27636"/>
          <ac:spMkLst>
            <pc:docMk/>
            <pc:sldMk cId="0" sldId="257"/>
            <ac:spMk id="3" creationId="{00000000-0000-0000-0000-000000000000}"/>
          </ac:spMkLst>
        </pc:spChg>
        <pc:picChg chg="add mod">
          <ac:chgData name="Sivamalleswari Allu" userId="08eb56d63b7aa3cf" providerId="LiveId" clId="{F56A5FBE-C466-4C56-B667-A90EE1F16B27}" dt="2025-08-13T13:32:19.599" v="145" actId="14100"/>
          <ac:picMkLst>
            <pc:docMk/>
            <pc:sldMk cId="0" sldId="257"/>
            <ac:picMk id="4" creationId="{D1DCE610-0FA7-7542-CA94-29D4147EE3DE}"/>
          </ac:picMkLst>
        </pc:picChg>
      </pc:sldChg>
      <pc:sldChg chg="addSp modSp mod">
        <pc:chgData name="Sivamalleswari Allu" userId="08eb56d63b7aa3cf" providerId="LiveId" clId="{F56A5FBE-C466-4C56-B667-A90EE1F16B27}" dt="2025-08-13T13:33:02.635" v="149" actId="14100"/>
        <pc:sldMkLst>
          <pc:docMk/>
          <pc:sldMk cId="0" sldId="258"/>
        </pc:sldMkLst>
        <pc:spChg chg="mod">
          <ac:chgData name="Sivamalleswari Allu" userId="08eb56d63b7aa3cf" providerId="LiveId" clId="{F56A5FBE-C466-4C56-B667-A90EE1F16B27}" dt="2025-08-13T13:32:43.632" v="147" actId="27636"/>
          <ac:spMkLst>
            <pc:docMk/>
            <pc:sldMk cId="0" sldId="258"/>
            <ac:spMk id="2" creationId="{00000000-0000-0000-0000-000000000000}"/>
          </ac:spMkLst>
        </pc:spChg>
        <pc:spChg chg="mod">
          <ac:chgData name="Sivamalleswari Allu" userId="08eb56d63b7aa3cf" providerId="LiveId" clId="{F56A5FBE-C466-4C56-B667-A90EE1F16B27}" dt="2025-08-13T13:30:48.737" v="131" actId="27636"/>
          <ac:spMkLst>
            <pc:docMk/>
            <pc:sldMk cId="0" sldId="258"/>
            <ac:spMk id="3" creationId="{00000000-0000-0000-0000-000000000000}"/>
          </ac:spMkLst>
        </pc:spChg>
        <pc:picChg chg="add mod">
          <ac:chgData name="Sivamalleswari Allu" userId="08eb56d63b7aa3cf" providerId="LiveId" clId="{F56A5FBE-C466-4C56-B667-A90EE1F16B27}" dt="2025-08-13T13:33:02.635" v="149" actId="14100"/>
          <ac:picMkLst>
            <pc:docMk/>
            <pc:sldMk cId="0" sldId="258"/>
            <ac:picMk id="4" creationId="{3A37928F-6896-E672-DB39-1B9EA752ACA3}"/>
          </ac:picMkLst>
        </pc:picChg>
      </pc:sldChg>
      <pc:sldChg chg="addSp modSp mod">
        <pc:chgData name="Sivamalleswari Allu" userId="08eb56d63b7aa3cf" providerId="LiveId" clId="{F56A5FBE-C466-4C56-B667-A90EE1F16B27}" dt="2025-08-13T13:33:23.830" v="153" actId="27636"/>
        <pc:sldMkLst>
          <pc:docMk/>
          <pc:sldMk cId="0" sldId="259"/>
        </pc:sldMkLst>
        <pc:spChg chg="mod">
          <ac:chgData name="Sivamalleswari Allu" userId="08eb56d63b7aa3cf" providerId="LiveId" clId="{F56A5FBE-C466-4C56-B667-A90EE1F16B27}" dt="2025-08-13T13:33:23.830" v="153" actId="27636"/>
          <ac:spMkLst>
            <pc:docMk/>
            <pc:sldMk cId="0" sldId="259"/>
            <ac:spMk id="2" creationId="{00000000-0000-0000-0000-000000000000}"/>
          </ac:spMkLst>
        </pc:spChg>
        <pc:spChg chg="mod">
          <ac:chgData name="Sivamalleswari Allu" userId="08eb56d63b7aa3cf" providerId="LiveId" clId="{F56A5FBE-C466-4C56-B667-A90EE1F16B27}" dt="2025-08-13T13:30:48.743" v="132" actId="27636"/>
          <ac:spMkLst>
            <pc:docMk/>
            <pc:sldMk cId="0" sldId="259"/>
            <ac:spMk id="3" creationId="{00000000-0000-0000-0000-000000000000}"/>
          </ac:spMkLst>
        </pc:spChg>
        <pc:picChg chg="add mod">
          <ac:chgData name="Sivamalleswari Allu" userId="08eb56d63b7aa3cf" providerId="LiveId" clId="{F56A5FBE-C466-4C56-B667-A90EE1F16B27}" dt="2025-08-13T13:33:19.065" v="151" actId="14100"/>
          <ac:picMkLst>
            <pc:docMk/>
            <pc:sldMk cId="0" sldId="259"/>
            <ac:picMk id="4" creationId="{6494B40C-8B4E-9EDC-8100-6181FCA4518F}"/>
          </ac:picMkLst>
        </pc:picChg>
      </pc:sldChg>
      <pc:sldChg chg="addSp modSp mod">
        <pc:chgData name="Sivamalleswari Allu" userId="08eb56d63b7aa3cf" providerId="LiveId" clId="{F56A5FBE-C466-4C56-B667-A90EE1F16B27}" dt="2025-08-13T13:33:56.223" v="157" actId="14100"/>
        <pc:sldMkLst>
          <pc:docMk/>
          <pc:sldMk cId="0" sldId="260"/>
        </pc:sldMkLst>
        <pc:spChg chg="mod">
          <ac:chgData name="Sivamalleswari Allu" userId="08eb56d63b7aa3cf" providerId="LiveId" clId="{F56A5FBE-C466-4C56-B667-A90EE1F16B27}" dt="2025-08-13T13:33:41.165" v="155" actId="27636"/>
          <ac:spMkLst>
            <pc:docMk/>
            <pc:sldMk cId="0" sldId="260"/>
            <ac:spMk id="2" creationId="{00000000-0000-0000-0000-000000000000}"/>
          </ac:spMkLst>
        </pc:spChg>
        <pc:spChg chg="mod">
          <ac:chgData name="Sivamalleswari Allu" userId="08eb56d63b7aa3cf" providerId="LiveId" clId="{F56A5FBE-C466-4C56-B667-A90EE1F16B27}" dt="2025-08-13T13:30:48.751" v="133" actId="27636"/>
          <ac:spMkLst>
            <pc:docMk/>
            <pc:sldMk cId="0" sldId="260"/>
            <ac:spMk id="3" creationId="{00000000-0000-0000-0000-000000000000}"/>
          </ac:spMkLst>
        </pc:spChg>
        <pc:picChg chg="add mod">
          <ac:chgData name="Sivamalleswari Allu" userId="08eb56d63b7aa3cf" providerId="LiveId" clId="{F56A5FBE-C466-4C56-B667-A90EE1F16B27}" dt="2025-08-13T13:33:56.223" v="157" actId="14100"/>
          <ac:picMkLst>
            <pc:docMk/>
            <pc:sldMk cId="0" sldId="260"/>
            <ac:picMk id="4" creationId="{57645370-64D7-9DDD-A4EF-A208FC002FC8}"/>
          </ac:picMkLst>
        </pc:picChg>
      </pc:sldChg>
      <pc:sldChg chg="addSp modSp mod">
        <pc:chgData name="Sivamalleswari Allu" userId="08eb56d63b7aa3cf" providerId="LiveId" clId="{F56A5FBE-C466-4C56-B667-A90EE1F16B27}" dt="2025-08-13T13:34:30.686" v="161" actId="14100"/>
        <pc:sldMkLst>
          <pc:docMk/>
          <pc:sldMk cId="0" sldId="261"/>
        </pc:sldMkLst>
        <pc:spChg chg="mod">
          <ac:chgData name="Sivamalleswari Allu" userId="08eb56d63b7aa3cf" providerId="LiveId" clId="{F56A5FBE-C466-4C56-B667-A90EE1F16B27}" dt="2025-08-13T13:34:04.518" v="159" actId="27636"/>
          <ac:spMkLst>
            <pc:docMk/>
            <pc:sldMk cId="0" sldId="261"/>
            <ac:spMk id="2" creationId="{00000000-0000-0000-0000-000000000000}"/>
          </ac:spMkLst>
        </pc:spChg>
        <pc:spChg chg="mod">
          <ac:chgData name="Sivamalleswari Allu" userId="08eb56d63b7aa3cf" providerId="LiveId" clId="{F56A5FBE-C466-4C56-B667-A90EE1F16B27}" dt="2025-08-13T13:30:48.761" v="134" actId="27636"/>
          <ac:spMkLst>
            <pc:docMk/>
            <pc:sldMk cId="0" sldId="261"/>
            <ac:spMk id="3" creationId="{00000000-0000-0000-0000-000000000000}"/>
          </ac:spMkLst>
        </pc:spChg>
        <pc:picChg chg="add mod">
          <ac:chgData name="Sivamalleswari Allu" userId="08eb56d63b7aa3cf" providerId="LiveId" clId="{F56A5FBE-C466-4C56-B667-A90EE1F16B27}" dt="2025-08-13T13:34:30.686" v="161" actId="14100"/>
          <ac:picMkLst>
            <pc:docMk/>
            <pc:sldMk cId="0" sldId="261"/>
            <ac:picMk id="4" creationId="{29BEF4E2-D0ED-2452-7183-7C9026DFC82D}"/>
          </ac:picMkLst>
        </pc:picChg>
      </pc:sldChg>
      <pc:sldChg chg="addSp modSp mod">
        <pc:chgData name="Sivamalleswari Allu" userId="08eb56d63b7aa3cf" providerId="LiveId" clId="{F56A5FBE-C466-4C56-B667-A90EE1F16B27}" dt="2025-08-13T13:34:50.974" v="165" actId="14100"/>
        <pc:sldMkLst>
          <pc:docMk/>
          <pc:sldMk cId="0" sldId="262"/>
        </pc:sldMkLst>
        <pc:spChg chg="mod">
          <ac:chgData name="Sivamalleswari Allu" userId="08eb56d63b7aa3cf" providerId="LiveId" clId="{F56A5FBE-C466-4C56-B667-A90EE1F16B27}" dt="2025-08-13T13:34:41.940" v="163" actId="27636"/>
          <ac:spMkLst>
            <pc:docMk/>
            <pc:sldMk cId="0" sldId="262"/>
            <ac:spMk id="2" creationId="{00000000-0000-0000-0000-000000000000}"/>
          </ac:spMkLst>
        </pc:spChg>
        <pc:spChg chg="mod">
          <ac:chgData name="Sivamalleswari Allu" userId="08eb56d63b7aa3cf" providerId="LiveId" clId="{F56A5FBE-C466-4C56-B667-A90EE1F16B27}" dt="2025-08-13T13:30:48.779" v="135" actId="27636"/>
          <ac:spMkLst>
            <pc:docMk/>
            <pc:sldMk cId="0" sldId="262"/>
            <ac:spMk id="3" creationId="{00000000-0000-0000-0000-000000000000}"/>
          </ac:spMkLst>
        </pc:spChg>
        <pc:picChg chg="add mod">
          <ac:chgData name="Sivamalleswari Allu" userId="08eb56d63b7aa3cf" providerId="LiveId" clId="{F56A5FBE-C466-4C56-B667-A90EE1F16B27}" dt="2025-08-13T13:34:50.974" v="165" actId="14100"/>
          <ac:picMkLst>
            <pc:docMk/>
            <pc:sldMk cId="0" sldId="262"/>
            <ac:picMk id="4" creationId="{6D9E9C3B-B4F1-9B0B-D57C-0968AA646440}"/>
          </ac:picMkLst>
        </pc:picChg>
      </pc:sldChg>
      <pc:sldChg chg="addSp modSp mod">
        <pc:chgData name="Sivamalleswari Allu" userId="08eb56d63b7aa3cf" providerId="LiveId" clId="{F56A5FBE-C466-4C56-B667-A90EE1F16B27}" dt="2025-08-13T13:35:23.727" v="169" actId="14100"/>
        <pc:sldMkLst>
          <pc:docMk/>
          <pc:sldMk cId="0" sldId="263"/>
        </pc:sldMkLst>
        <pc:spChg chg="mod">
          <ac:chgData name="Sivamalleswari Allu" userId="08eb56d63b7aa3cf" providerId="LiveId" clId="{F56A5FBE-C466-4C56-B667-A90EE1F16B27}" dt="2025-08-13T13:35:14.552" v="167" actId="27636"/>
          <ac:spMkLst>
            <pc:docMk/>
            <pc:sldMk cId="0" sldId="263"/>
            <ac:spMk id="2" creationId="{00000000-0000-0000-0000-000000000000}"/>
          </ac:spMkLst>
        </pc:spChg>
        <pc:spChg chg="mod">
          <ac:chgData name="Sivamalleswari Allu" userId="08eb56d63b7aa3cf" providerId="LiveId" clId="{F56A5FBE-C466-4C56-B667-A90EE1F16B27}" dt="2025-08-13T13:30:48.789" v="136" actId="27636"/>
          <ac:spMkLst>
            <pc:docMk/>
            <pc:sldMk cId="0" sldId="263"/>
            <ac:spMk id="3" creationId="{00000000-0000-0000-0000-000000000000}"/>
          </ac:spMkLst>
        </pc:spChg>
        <pc:picChg chg="add mod">
          <ac:chgData name="Sivamalleswari Allu" userId="08eb56d63b7aa3cf" providerId="LiveId" clId="{F56A5FBE-C466-4C56-B667-A90EE1F16B27}" dt="2025-08-13T13:35:23.727" v="169" actId="14100"/>
          <ac:picMkLst>
            <pc:docMk/>
            <pc:sldMk cId="0" sldId="263"/>
            <ac:picMk id="4" creationId="{1D5E8B68-B256-0D3F-A0CB-16347546F228}"/>
          </ac:picMkLst>
        </pc:picChg>
      </pc:sldChg>
      <pc:sldChg chg="addSp modSp mod">
        <pc:chgData name="Sivamalleswari Allu" userId="08eb56d63b7aa3cf" providerId="LiveId" clId="{F56A5FBE-C466-4C56-B667-A90EE1F16B27}" dt="2025-08-13T13:35:37.716" v="173" actId="14100"/>
        <pc:sldMkLst>
          <pc:docMk/>
          <pc:sldMk cId="0" sldId="264"/>
        </pc:sldMkLst>
        <pc:spChg chg="mod">
          <ac:chgData name="Sivamalleswari Allu" userId="08eb56d63b7aa3cf" providerId="LiveId" clId="{F56A5FBE-C466-4C56-B667-A90EE1F16B27}" dt="2025-08-13T13:35:30.634" v="171" actId="27636"/>
          <ac:spMkLst>
            <pc:docMk/>
            <pc:sldMk cId="0" sldId="264"/>
            <ac:spMk id="2" creationId="{00000000-0000-0000-0000-000000000000}"/>
          </ac:spMkLst>
        </pc:spChg>
        <pc:spChg chg="mod">
          <ac:chgData name="Sivamalleswari Allu" userId="08eb56d63b7aa3cf" providerId="LiveId" clId="{F56A5FBE-C466-4C56-B667-A90EE1F16B27}" dt="2025-08-13T13:30:48.797" v="137" actId="27636"/>
          <ac:spMkLst>
            <pc:docMk/>
            <pc:sldMk cId="0" sldId="264"/>
            <ac:spMk id="3" creationId="{00000000-0000-0000-0000-000000000000}"/>
          </ac:spMkLst>
        </pc:spChg>
        <pc:picChg chg="add mod">
          <ac:chgData name="Sivamalleswari Allu" userId="08eb56d63b7aa3cf" providerId="LiveId" clId="{F56A5FBE-C466-4C56-B667-A90EE1F16B27}" dt="2025-08-13T13:35:37.716" v="173" actId="14100"/>
          <ac:picMkLst>
            <pc:docMk/>
            <pc:sldMk cId="0" sldId="264"/>
            <ac:picMk id="4" creationId="{0F74F584-918D-7123-D271-5EC9E050EE93}"/>
          </ac:picMkLst>
        </pc:picChg>
      </pc:sldChg>
      <pc:sldChg chg="addSp modSp mod">
        <pc:chgData name="Sivamalleswari Allu" userId="08eb56d63b7aa3cf" providerId="LiveId" clId="{F56A5FBE-C466-4C56-B667-A90EE1F16B27}" dt="2025-08-13T13:35:57.805" v="177" actId="14100"/>
        <pc:sldMkLst>
          <pc:docMk/>
          <pc:sldMk cId="0" sldId="265"/>
        </pc:sldMkLst>
        <pc:spChg chg="mod">
          <ac:chgData name="Sivamalleswari Allu" userId="08eb56d63b7aa3cf" providerId="LiveId" clId="{F56A5FBE-C466-4C56-B667-A90EE1F16B27}" dt="2025-08-13T13:35:45.825" v="175" actId="27636"/>
          <ac:spMkLst>
            <pc:docMk/>
            <pc:sldMk cId="0" sldId="265"/>
            <ac:spMk id="2" creationId="{00000000-0000-0000-0000-000000000000}"/>
          </ac:spMkLst>
        </pc:spChg>
        <pc:spChg chg="mod">
          <ac:chgData name="Sivamalleswari Allu" userId="08eb56d63b7aa3cf" providerId="LiveId" clId="{F56A5FBE-C466-4C56-B667-A90EE1F16B27}" dt="2025-08-13T13:30:48.809" v="138" actId="27636"/>
          <ac:spMkLst>
            <pc:docMk/>
            <pc:sldMk cId="0" sldId="265"/>
            <ac:spMk id="3" creationId="{00000000-0000-0000-0000-000000000000}"/>
          </ac:spMkLst>
        </pc:spChg>
        <pc:picChg chg="add mod">
          <ac:chgData name="Sivamalleswari Allu" userId="08eb56d63b7aa3cf" providerId="LiveId" clId="{F56A5FBE-C466-4C56-B667-A90EE1F16B27}" dt="2025-08-13T13:35:57.805" v="177" actId="14100"/>
          <ac:picMkLst>
            <pc:docMk/>
            <pc:sldMk cId="0" sldId="265"/>
            <ac:picMk id="4" creationId="{7A8BF0BF-7C74-83F0-0292-89393A88DD09}"/>
          </ac:picMkLst>
        </pc:picChg>
      </pc:sldChg>
      <pc:sldChg chg="addSp modSp new mod ord">
        <pc:chgData name="Sivamalleswari Allu" userId="08eb56d63b7aa3cf" providerId="LiveId" clId="{F56A5FBE-C466-4C56-B667-A90EE1F16B27}" dt="2025-08-13T14:19:45.203" v="222" actId="1076"/>
        <pc:sldMkLst>
          <pc:docMk/>
          <pc:sldMk cId="3678288971" sldId="266"/>
        </pc:sldMkLst>
        <pc:picChg chg="add mod modCrop">
          <ac:chgData name="Sivamalleswari Allu" userId="08eb56d63b7aa3cf" providerId="LiveId" clId="{F56A5FBE-C466-4C56-B667-A90EE1F16B27}" dt="2025-08-13T14:19:45.203" v="222" actId="1076"/>
          <ac:picMkLst>
            <pc:docMk/>
            <pc:sldMk cId="3678288971" sldId="266"/>
            <ac:picMk id="3" creationId="{73B39707-A94A-18A4-1102-973FEB6F8197}"/>
          </ac:picMkLst>
        </pc:picChg>
      </pc:sldChg>
      <pc:sldChg chg="addSp delSp modSp new mod">
        <pc:chgData name="Sivamalleswari Allu" userId="08eb56d63b7aa3cf" providerId="LiveId" clId="{F56A5FBE-C466-4C56-B667-A90EE1F16B27}" dt="2025-08-13T14:18:16.560" v="212" actId="14100"/>
        <pc:sldMkLst>
          <pc:docMk/>
          <pc:sldMk cId="3075377672" sldId="267"/>
        </pc:sldMkLst>
        <pc:picChg chg="add mod modCrop">
          <ac:chgData name="Sivamalleswari Allu" userId="08eb56d63b7aa3cf" providerId="LiveId" clId="{F56A5FBE-C466-4C56-B667-A90EE1F16B27}" dt="2025-08-13T14:18:16.560" v="212" actId="14100"/>
          <ac:picMkLst>
            <pc:docMk/>
            <pc:sldMk cId="3075377672" sldId="267"/>
            <ac:picMk id="7" creationId="{DDC7A2FA-2579-2FF4-7764-D879A19C323E}"/>
          </ac:picMkLst>
        </pc:picChg>
      </pc:sldChg>
      <pc:sldChg chg="addSp modSp new mod">
        <pc:chgData name="Sivamalleswari Allu" userId="08eb56d63b7aa3cf" providerId="LiveId" clId="{F56A5FBE-C466-4C56-B667-A90EE1F16B27}" dt="2025-08-13T14:23:10.909" v="226" actId="14100"/>
        <pc:sldMkLst>
          <pc:docMk/>
          <pc:sldMk cId="2182744776" sldId="268"/>
        </pc:sldMkLst>
        <pc:picChg chg="add mod modCrop">
          <ac:chgData name="Sivamalleswari Allu" userId="08eb56d63b7aa3cf" providerId="LiveId" clId="{F56A5FBE-C466-4C56-B667-A90EE1F16B27}" dt="2025-08-13T14:23:10.909" v="226" actId="14100"/>
          <ac:picMkLst>
            <pc:docMk/>
            <pc:sldMk cId="2182744776" sldId="268"/>
            <ac:picMk id="3" creationId="{49890BB0-7AA5-223D-1730-E30FBE868A93}"/>
          </ac:picMkLst>
        </pc:picChg>
      </pc:sldChg>
      <pc:sldChg chg="new ord">
        <pc:chgData name="Sivamalleswari Allu" userId="08eb56d63b7aa3cf" providerId="LiveId" clId="{F56A5FBE-C466-4C56-B667-A90EE1F16B27}" dt="2025-08-13T14:19:59.214" v="225"/>
        <pc:sldMkLst>
          <pc:docMk/>
          <pc:sldMk cId="2837034427" sldId="269"/>
        </pc:sldMkLst>
      </pc:sldChg>
    </pc:docChg>
  </pc:docChgLst>
  <pc:docChgLst>
    <pc:chgData name="Sivamalleswari Allu" userId="08eb56d63b7aa3cf" providerId="LiveId" clId="{71B6DFC7-5476-45ED-ADA9-DD943883153E}"/>
    <pc:docChg chg="undo custSel addSld delSld modSld">
      <pc:chgData name="Sivamalleswari Allu" userId="08eb56d63b7aa3cf" providerId="LiveId" clId="{71B6DFC7-5476-45ED-ADA9-DD943883153E}" dt="2025-09-09T09:21:05.464" v="603" actId="2696"/>
      <pc:docMkLst>
        <pc:docMk/>
      </pc:docMkLst>
      <pc:sldChg chg="modSp mod">
        <pc:chgData name="Sivamalleswari Allu" userId="08eb56d63b7aa3cf" providerId="LiveId" clId="{71B6DFC7-5476-45ED-ADA9-DD943883153E}" dt="2025-09-09T09:12:57.467" v="527" actId="20577"/>
        <pc:sldMkLst>
          <pc:docMk/>
          <pc:sldMk cId="0" sldId="256"/>
        </pc:sldMkLst>
        <pc:spChg chg="mod">
          <ac:chgData name="Sivamalleswari Allu" userId="08eb56d63b7aa3cf" providerId="LiveId" clId="{71B6DFC7-5476-45ED-ADA9-DD943883153E}" dt="2025-09-09T09:12:57.467" v="527" actId="20577"/>
          <ac:spMkLst>
            <pc:docMk/>
            <pc:sldMk cId="0" sldId="256"/>
            <ac:spMk id="3" creationId="{00000000-0000-0000-0000-000000000000}"/>
          </ac:spMkLst>
        </pc:spChg>
      </pc:sldChg>
      <pc:sldChg chg="modSp mod">
        <pc:chgData name="Sivamalleswari Allu" userId="08eb56d63b7aa3cf" providerId="LiveId" clId="{71B6DFC7-5476-45ED-ADA9-DD943883153E}" dt="2025-09-09T09:11:36.819" v="501" actId="1076"/>
        <pc:sldMkLst>
          <pc:docMk/>
          <pc:sldMk cId="0" sldId="257"/>
        </pc:sldMkLst>
        <pc:spChg chg="mod">
          <ac:chgData name="Sivamalleswari Allu" userId="08eb56d63b7aa3cf" providerId="LiveId" clId="{71B6DFC7-5476-45ED-ADA9-DD943883153E}" dt="2025-09-09T09:09:08.035" v="448" actId="1076"/>
          <ac:spMkLst>
            <pc:docMk/>
            <pc:sldMk cId="0" sldId="257"/>
            <ac:spMk id="2" creationId="{00000000-0000-0000-0000-000000000000}"/>
          </ac:spMkLst>
        </pc:spChg>
        <pc:spChg chg="mod">
          <ac:chgData name="Sivamalleswari Allu" userId="08eb56d63b7aa3cf" providerId="LiveId" clId="{71B6DFC7-5476-45ED-ADA9-DD943883153E}" dt="2025-09-09T09:11:36.819" v="501" actId="1076"/>
          <ac:spMkLst>
            <pc:docMk/>
            <pc:sldMk cId="0" sldId="257"/>
            <ac:spMk id="3" creationId="{00000000-0000-0000-0000-000000000000}"/>
          </ac:spMkLst>
        </pc:spChg>
        <pc:picChg chg="mod">
          <ac:chgData name="Sivamalleswari Allu" userId="08eb56d63b7aa3cf" providerId="LiveId" clId="{71B6DFC7-5476-45ED-ADA9-DD943883153E}" dt="2025-09-09T09:08:55.455" v="446" actId="1076"/>
          <ac:picMkLst>
            <pc:docMk/>
            <pc:sldMk cId="0" sldId="257"/>
            <ac:picMk id="4" creationId="{D1DCE610-0FA7-7542-CA94-29D4147EE3DE}"/>
          </ac:picMkLst>
        </pc:picChg>
      </pc:sldChg>
      <pc:sldChg chg="modSp mod">
        <pc:chgData name="Sivamalleswari Allu" userId="08eb56d63b7aa3cf" providerId="LiveId" clId="{71B6DFC7-5476-45ED-ADA9-DD943883153E}" dt="2025-09-09T06:44:50.261" v="149" actId="403"/>
        <pc:sldMkLst>
          <pc:docMk/>
          <pc:sldMk cId="0" sldId="258"/>
        </pc:sldMkLst>
        <pc:spChg chg="mod">
          <ac:chgData name="Sivamalleswari Allu" userId="08eb56d63b7aa3cf" providerId="LiveId" clId="{71B6DFC7-5476-45ED-ADA9-DD943883153E}" dt="2025-09-09T06:44:50.261" v="149" actId="403"/>
          <ac:spMkLst>
            <pc:docMk/>
            <pc:sldMk cId="0" sldId="258"/>
            <ac:spMk id="3" creationId="{00000000-0000-0000-0000-000000000000}"/>
          </ac:spMkLst>
        </pc:spChg>
      </pc:sldChg>
      <pc:sldChg chg="modSp mod">
        <pc:chgData name="Sivamalleswari Allu" userId="08eb56d63b7aa3cf" providerId="LiveId" clId="{71B6DFC7-5476-45ED-ADA9-DD943883153E}" dt="2025-09-09T09:11:05.878" v="488" actId="20577"/>
        <pc:sldMkLst>
          <pc:docMk/>
          <pc:sldMk cId="0" sldId="259"/>
        </pc:sldMkLst>
        <pc:spChg chg="mod">
          <ac:chgData name="Sivamalleswari Allu" userId="08eb56d63b7aa3cf" providerId="LiveId" clId="{71B6DFC7-5476-45ED-ADA9-DD943883153E}" dt="2025-09-09T09:11:05.878" v="488" actId="20577"/>
          <ac:spMkLst>
            <pc:docMk/>
            <pc:sldMk cId="0" sldId="259"/>
            <ac:spMk id="3" creationId="{00000000-0000-0000-0000-000000000000}"/>
          </ac:spMkLst>
        </pc:spChg>
      </pc:sldChg>
      <pc:sldChg chg="modSp mod">
        <pc:chgData name="Sivamalleswari Allu" userId="08eb56d63b7aa3cf" providerId="LiveId" clId="{71B6DFC7-5476-45ED-ADA9-DD943883153E}" dt="2025-09-09T09:14:37.697" v="538" actId="20577"/>
        <pc:sldMkLst>
          <pc:docMk/>
          <pc:sldMk cId="0" sldId="260"/>
        </pc:sldMkLst>
        <pc:spChg chg="mod">
          <ac:chgData name="Sivamalleswari Allu" userId="08eb56d63b7aa3cf" providerId="LiveId" clId="{71B6DFC7-5476-45ED-ADA9-DD943883153E}" dt="2025-09-09T09:14:37.697" v="538" actId="20577"/>
          <ac:spMkLst>
            <pc:docMk/>
            <pc:sldMk cId="0" sldId="260"/>
            <ac:spMk id="3" creationId="{00000000-0000-0000-0000-000000000000}"/>
          </ac:spMkLst>
        </pc:spChg>
      </pc:sldChg>
      <pc:sldChg chg="modSp mod">
        <pc:chgData name="Sivamalleswari Allu" userId="08eb56d63b7aa3cf" providerId="LiveId" clId="{71B6DFC7-5476-45ED-ADA9-DD943883153E}" dt="2025-09-09T09:18:03.605" v="579" actId="20577"/>
        <pc:sldMkLst>
          <pc:docMk/>
          <pc:sldMk cId="0" sldId="261"/>
        </pc:sldMkLst>
        <pc:spChg chg="mod">
          <ac:chgData name="Sivamalleswari Allu" userId="08eb56d63b7aa3cf" providerId="LiveId" clId="{71B6DFC7-5476-45ED-ADA9-DD943883153E}" dt="2025-09-09T09:18:03.605" v="579" actId="20577"/>
          <ac:spMkLst>
            <pc:docMk/>
            <pc:sldMk cId="0" sldId="261"/>
            <ac:spMk id="3" creationId="{00000000-0000-0000-0000-000000000000}"/>
          </ac:spMkLst>
        </pc:spChg>
      </pc:sldChg>
      <pc:sldChg chg="modSp mod">
        <pc:chgData name="Sivamalleswari Allu" userId="08eb56d63b7aa3cf" providerId="LiveId" clId="{71B6DFC7-5476-45ED-ADA9-DD943883153E}" dt="2025-09-09T09:19:05.838" v="594" actId="20577"/>
        <pc:sldMkLst>
          <pc:docMk/>
          <pc:sldMk cId="0" sldId="262"/>
        </pc:sldMkLst>
        <pc:spChg chg="mod">
          <ac:chgData name="Sivamalleswari Allu" userId="08eb56d63b7aa3cf" providerId="LiveId" clId="{71B6DFC7-5476-45ED-ADA9-DD943883153E}" dt="2025-09-09T08:58:03.142" v="365" actId="255"/>
          <ac:spMkLst>
            <pc:docMk/>
            <pc:sldMk cId="0" sldId="262"/>
            <ac:spMk id="2" creationId="{00000000-0000-0000-0000-000000000000}"/>
          </ac:spMkLst>
        </pc:spChg>
        <pc:spChg chg="mod">
          <ac:chgData name="Sivamalleswari Allu" userId="08eb56d63b7aa3cf" providerId="LiveId" clId="{71B6DFC7-5476-45ED-ADA9-DD943883153E}" dt="2025-09-09T09:19:05.838" v="594" actId="20577"/>
          <ac:spMkLst>
            <pc:docMk/>
            <pc:sldMk cId="0" sldId="262"/>
            <ac:spMk id="3" creationId="{00000000-0000-0000-0000-000000000000}"/>
          </ac:spMkLst>
        </pc:spChg>
      </pc:sldChg>
      <pc:sldChg chg="modSp mod">
        <pc:chgData name="Sivamalleswari Allu" userId="08eb56d63b7aa3cf" providerId="LiveId" clId="{71B6DFC7-5476-45ED-ADA9-DD943883153E}" dt="2025-09-09T09:20:21.206" v="602" actId="5793"/>
        <pc:sldMkLst>
          <pc:docMk/>
          <pc:sldMk cId="0" sldId="263"/>
        </pc:sldMkLst>
        <pc:spChg chg="mod">
          <ac:chgData name="Sivamalleswari Allu" userId="08eb56d63b7aa3cf" providerId="LiveId" clId="{71B6DFC7-5476-45ED-ADA9-DD943883153E}" dt="2025-09-09T09:20:21.206" v="602" actId="5793"/>
          <ac:spMkLst>
            <pc:docMk/>
            <pc:sldMk cId="0" sldId="263"/>
            <ac:spMk id="3" creationId="{00000000-0000-0000-0000-000000000000}"/>
          </ac:spMkLst>
        </pc:spChg>
      </pc:sldChg>
      <pc:sldChg chg="modSp mod">
        <pc:chgData name="Sivamalleswari Allu" userId="08eb56d63b7aa3cf" providerId="LiveId" clId="{71B6DFC7-5476-45ED-ADA9-DD943883153E}" dt="2025-09-09T09:12:30.119" v="520" actId="5793"/>
        <pc:sldMkLst>
          <pc:docMk/>
          <pc:sldMk cId="0" sldId="264"/>
        </pc:sldMkLst>
        <pc:spChg chg="mod">
          <ac:chgData name="Sivamalleswari Allu" userId="08eb56d63b7aa3cf" providerId="LiveId" clId="{71B6DFC7-5476-45ED-ADA9-DD943883153E}" dt="2025-09-09T09:12:30.119" v="520" actId="5793"/>
          <ac:spMkLst>
            <pc:docMk/>
            <pc:sldMk cId="0" sldId="264"/>
            <ac:spMk id="3" creationId="{00000000-0000-0000-0000-000000000000}"/>
          </ac:spMkLst>
        </pc:spChg>
      </pc:sldChg>
      <pc:sldChg chg="modSp mod">
        <pc:chgData name="Sivamalleswari Allu" userId="08eb56d63b7aa3cf" providerId="LiveId" clId="{71B6DFC7-5476-45ED-ADA9-DD943883153E}" dt="2025-09-09T09:12:22.391" v="519" actId="20577"/>
        <pc:sldMkLst>
          <pc:docMk/>
          <pc:sldMk cId="0" sldId="265"/>
        </pc:sldMkLst>
        <pc:spChg chg="mod">
          <ac:chgData name="Sivamalleswari Allu" userId="08eb56d63b7aa3cf" providerId="LiveId" clId="{71B6DFC7-5476-45ED-ADA9-DD943883153E}" dt="2025-09-09T09:12:22.391" v="519" actId="20577"/>
          <ac:spMkLst>
            <pc:docMk/>
            <pc:sldMk cId="0" sldId="265"/>
            <ac:spMk id="3" creationId="{00000000-0000-0000-0000-000000000000}"/>
          </ac:spMkLst>
        </pc:spChg>
      </pc:sldChg>
      <pc:sldChg chg="del">
        <pc:chgData name="Sivamalleswari Allu" userId="08eb56d63b7aa3cf" providerId="LiveId" clId="{71B6DFC7-5476-45ED-ADA9-DD943883153E}" dt="2025-09-09T09:21:05.464" v="603" actId="2696"/>
        <pc:sldMkLst>
          <pc:docMk/>
          <pc:sldMk cId="2837034427" sldId="269"/>
        </pc:sldMkLst>
      </pc:sldChg>
      <pc:sldChg chg="new del">
        <pc:chgData name="Sivamalleswari Allu" userId="08eb56d63b7aa3cf" providerId="LiveId" clId="{71B6DFC7-5476-45ED-ADA9-DD943883153E}" dt="2025-09-09T08:48:00.466" v="342" actId="680"/>
        <pc:sldMkLst>
          <pc:docMk/>
          <pc:sldMk cId="3428635024" sldId="27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1110"/>
            <a:ext cx="8229600" cy="896528"/>
          </a:xfrm>
        </p:spPr>
        <p:txBody>
          <a:bodyPr>
            <a:normAutofit/>
          </a:bodyPr>
          <a:lstStyle/>
          <a:p>
            <a:endParaRPr sz="1050" dirty="0"/>
          </a:p>
        </p:txBody>
      </p:sp>
      <p:sp>
        <p:nvSpPr>
          <p:cNvPr id="3" name="Content Placeholder 2"/>
          <p:cNvSpPr>
            <a:spLocks noGrp="1"/>
          </p:cNvSpPr>
          <p:nvPr>
            <p:ph idx="1"/>
          </p:nvPr>
        </p:nvSpPr>
        <p:spPr/>
        <p:txBody>
          <a:bodyPr>
            <a:normAutofit/>
          </a:bodyPr>
          <a:lstStyle/>
          <a:p>
            <a:r>
              <a:rPr sz="2800" dirty="0"/>
              <a:t>Presented by: </a:t>
            </a:r>
            <a:r>
              <a:rPr lang="en-US" sz="2800" dirty="0"/>
              <a:t>Allu Siva Malleswari</a:t>
            </a:r>
          </a:p>
          <a:p>
            <a:r>
              <a:rPr sz="2800" dirty="0"/>
              <a:t> ID</a:t>
            </a:r>
            <a:r>
              <a:rPr lang="en-US" sz="2800" dirty="0"/>
              <a:t>:</a:t>
            </a:r>
            <a:r>
              <a:rPr sz="2800" dirty="0"/>
              <a:t> </a:t>
            </a:r>
            <a:r>
              <a:rPr lang="en-US" sz="2800" dirty="0"/>
              <a:t>23ME1A4904</a:t>
            </a:r>
          </a:p>
          <a:p>
            <a:r>
              <a:rPr sz="2800" dirty="0"/>
              <a:t>Institution</a:t>
            </a:r>
            <a:r>
              <a:rPr lang="en-US" sz="2800" dirty="0"/>
              <a:t>: Ramachandra College of Engineering</a:t>
            </a:r>
            <a:endParaRPr sz="2800" dirty="0"/>
          </a:p>
          <a:p>
            <a:r>
              <a:rPr sz="2800" dirty="0"/>
              <a:t>This project focuses on using AI-based transfer learning models to identify and sort rotten fruits and vegetables in real-time, reducing human effort and improving food quality.</a:t>
            </a:r>
          </a:p>
        </p:txBody>
      </p:sp>
      <p:pic>
        <p:nvPicPr>
          <p:cNvPr id="4" name="Picture 3">
            <a:extLst>
              <a:ext uri="{FF2B5EF4-FFF2-40B4-BE49-F238E27FC236}">
                <a16:creationId xmlns:a16="http://schemas.microsoft.com/office/drawing/2014/main" id="{D5B07DE4-1393-6B80-72EB-95BC2258A146}"/>
              </a:ext>
            </a:extLst>
          </p:cNvPr>
          <p:cNvPicPr/>
          <p:nvPr/>
        </p:nvPicPr>
        <p:blipFill>
          <a:blip r:embed="rId2"/>
          <a:stretch>
            <a:fillRect/>
          </a:stretch>
        </p:blipFill>
        <p:spPr>
          <a:xfrm>
            <a:off x="319548" y="521109"/>
            <a:ext cx="8504904" cy="89652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dirty="0"/>
              <a:t>Conclusion &amp; Future Work</a:t>
            </a:r>
          </a:p>
        </p:txBody>
      </p:sp>
      <p:sp>
        <p:nvSpPr>
          <p:cNvPr id="3" name="Content Placeholder 2"/>
          <p:cNvSpPr>
            <a:spLocks noGrp="1"/>
          </p:cNvSpPr>
          <p:nvPr>
            <p:ph idx="1"/>
          </p:nvPr>
        </p:nvSpPr>
        <p:spPr/>
        <p:txBody>
          <a:bodyPr>
            <a:normAutofit fontScale="77500" lnSpcReduction="20000"/>
          </a:bodyPr>
          <a:lstStyle/>
          <a:p>
            <a:pPr marL="0" indent="0">
              <a:buNone/>
            </a:pPr>
            <a:r>
              <a:rPr dirty="0"/>
              <a:t>Conclusion:</a:t>
            </a:r>
          </a:p>
          <a:p>
            <a:r>
              <a:rPr dirty="0"/>
              <a:t>The Smart Sorting system using transfer learning proved to be an efficient and accurate method for detecting rotten produce, reducing waste, and improving quality control.</a:t>
            </a:r>
          </a:p>
          <a:p>
            <a:endParaRPr dirty="0"/>
          </a:p>
          <a:p>
            <a:pPr marL="0" indent="0">
              <a:buNone/>
            </a:pPr>
            <a:r>
              <a:rPr dirty="0"/>
              <a:t>Future Work:</a:t>
            </a:r>
          </a:p>
          <a:p>
            <a:r>
              <a:rPr dirty="0"/>
              <a:t>Integration with IoT sensors for real-time monitoring.</a:t>
            </a:r>
          </a:p>
          <a:p>
            <a:r>
              <a:rPr dirty="0"/>
              <a:t> Expanding the dataset to include more fruit and vegetable types.</a:t>
            </a:r>
          </a:p>
          <a:p>
            <a:r>
              <a:rPr dirty="0"/>
              <a:t> Implementing multi-class classification to detect different defects beyond rotting.</a:t>
            </a:r>
          </a:p>
        </p:txBody>
      </p:sp>
      <p:pic>
        <p:nvPicPr>
          <p:cNvPr id="4" name="Picture 3">
            <a:extLst>
              <a:ext uri="{FF2B5EF4-FFF2-40B4-BE49-F238E27FC236}">
                <a16:creationId xmlns:a16="http://schemas.microsoft.com/office/drawing/2014/main" id="{7A8BF0BF-7C74-83F0-0292-89393A88DD09}"/>
              </a:ext>
            </a:extLst>
          </p:cNvPr>
          <p:cNvPicPr/>
          <p:nvPr/>
        </p:nvPicPr>
        <p:blipFill>
          <a:blip r:embed="rId2"/>
          <a:stretch>
            <a:fillRect/>
          </a:stretch>
        </p:blipFill>
        <p:spPr>
          <a:xfrm>
            <a:off x="181896" y="113071"/>
            <a:ext cx="8863781" cy="70788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DC7A2FA-2579-2FF4-7764-D879A19C323E}"/>
              </a:ext>
            </a:extLst>
          </p:cNvPr>
          <p:cNvPicPr>
            <a:picLocks noChangeAspect="1"/>
          </p:cNvPicPr>
          <p:nvPr/>
        </p:nvPicPr>
        <p:blipFill>
          <a:blip r:embed="rId2"/>
          <a:srcRect l="6452" t="19098" r="28387" b="4680"/>
          <a:stretch>
            <a:fillRect/>
          </a:stretch>
        </p:blipFill>
        <p:spPr>
          <a:xfrm>
            <a:off x="589934" y="422787"/>
            <a:ext cx="7108723" cy="5577963"/>
          </a:xfrm>
          <a:prstGeom prst="rect">
            <a:avLst/>
          </a:prstGeom>
        </p:spPr>
      </p:pic>
    </p:spTree>
    <p:extLst>
      <p:ext uri="{BB962C8B-B14F-4D97-AF65-F5344CB8AC3E}">
        <p14:creationId xmlns:p14="http://schemas.microsoft.com/office/powerpoint/2010/main" val="3075377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890BB0-7AA5-223D-1730-E30FBE868A93}"/>
              </a:ext>
            </a:extLst>
          </p:cNvPr>
          <p:cNvPicPr>
            <a:picLocks noChangeAspect="1"/>
          </p:cNvPicPr>
          <p:nvPr/>
        </p:nvPicPr>
        <p:blipFill>
          <a:blip r:embed="rId2"/>
          <a:srcRect l="5883" t="20609" r="-30250" b="11147"/>
          <a:stretch>
            <a:fillRect/>
          </a:stretch>
        </p:blipFill>
        <p:spPr>
          <a:xfrm>
            <a:off x="412954" y="501445"/>
            <a:ext cx="8731045" cy="5132439"/>
          </a:xfrm>
          <a:prstGeom prst="rect">
            <a:avLst/>
          </a:prstGeom>
        </p:spPr>
      </p:pic>
    </p:spTree>
    <p:extLst>
      <p:ext uri="{BB962C8B-B14F-4D97-AF65-F5344CB8AC3E}">
        <p14:creationId xmlns:p14="http://schemas.microsoft.com/office/powerpoint/2010/main" val="2182744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B39707-A94A-18A4-1102-973FEB6F8197}"/>
              </a:ext>
            </a:extLst>
          </p:cNvPr>
          <p:cNvPicPr>
            <a:picLocks noChangeAspect="1"/>
          </p:cNvPicPr>
          <p:nvPr/>
        </p:nvPicPr>
        <p:blipFill>
          <a:blip r:embed="rId2"/>
          <a:srcRect t="49656" r="28554" b="9117"/>
          <a:stretch>
            <a:fillRect/>
          </a:stretch>
        </p:blipFill>
        <p:spPr>
          <a:xfrm>
            <a:off x="836596" y="580105"/>
            <a:ext cx="7098037" cy="4404852"/>
          </a:xfrm>
          <a:prstGeom prst="rect">
            <a:avLst/>
          </a:prstGeom>
        </p:spPr>
      </p:pic>
    </p:spTree>
    <p:extLst>
      <p:ext uri="{BB962C8B-B14F-4D97-AF65-F5344CB8AC3E}">
        <p14:creationId xmlns:p14="http://schemas.microsoft.com/office/powerpoint/2010/main" val="3678288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6915" y="918450"/>
            <a:ext cx="6550090" cy="707886"/>
          </a:xfrm>
        </p:spPr>
        <p:txBody>
          <a:bodyPr>
            <a:normAutofit fontScale="90000"/>
          </a:bodyPr>
          <a:lstStyle/>
          <a:p>
            <a:r>
              <a:rPr dirty="0"/>
              <a:t>Introduction</a:t>
            </a:r>
          </a:p>
        </p:txBody>
      </p:sp>
      <p:sp>
        <p:nvSpPr>
          <p:cNvPr id="3" name="Content Placeholder 2"/>
          <p:cNvSpPr>
            <a:spLocks noGrp="1"/>
          </p:cNvSpPr>
          <p:nvPr>
            <p:ph idx="1"/>
          </p:nvPr>
        </p:nvSpPr>
        <p:spPr>
          <a:xfrm>
            <a:off x="289250" y="1626336"/>
            <a:ext cx="8229600" cy="4525963"/>
          </a:xfrm>
        </p:spPr>
        <p:txBody>
          <a:bodyPr>
            <a:normAutofit/>
          </a:bodyPr>
          <a:lstStyle/>
          <a:p>
            <a:r>
              <a:rPr sz="1700" dirty="0"/>
              <a:t>Food wastage is a global issue, and one of the main reasons for it is the mixing of rotten produce with fresh ones during storage and transportation.</a:t>
            </a:r>
            <a:endParaRPr lang="en-US" sz="1700" dirty="0"/>
          </a:p>
          <a:p>
            <a:r>
              <a:rPr sz="1700" dirty="0"/>
              <a:t> Traditional manual sorting methods are slow and prone to errors. With the advancement of Artificial Intelligence (AI) and Machine Learning (ML), automation in sorting can greatly improve efficiency and quality control.</a:t>
            </a:r>
            <a:endParaRPr lang="en-US" sz="1700" b="1" dirty="0"/>
          </a:p>
          <a:p>
            <a:pPr marL="0" indent="0">
              <a:buNone/>
            </a:pPr>
            <a:r>
              <a:rPr lang="en-US" sz="1900" b="1" dirty="0"/>
              <a:t>Content:</a:t>
            </a:r>
          </a:p>
          <a:p>
            <a:r>
              <a:rPr lang="en-US" sz="1700" dirty="0"/>
              <a:t>Manually sorting fruits and vegetables is a labor-intensive process, inefficient and expensive.</a:t>
            </a:r>
          </a:p>
          <a:p>
            <a:r>
              <a:rPr lang="en-US" sz="1700" dirty="0"/>
              <a:t>The current method for the industry is mainly human labor or expensive machinery.</a:t>
            </a:r>
          </a:p>
          <a:p>
            <a:r>
              <a:rPr lang="en-US" sz="1700" dirty="0"/>
              <a:t>Smart Sorting uses AI (Transfer Learning) to autonomously segregate fresh from rotten produce.</a:t>
            </a:r>
          </a:p>
          <a:p>
            <a:r>
              <a:rPr lang="en-US" sz="1700" dirty="0"/>
              <a:t>A camera takes photos of the produce, the model processes the image, and returns the classification.</a:t>
            </a:r>
          </a:p>
          <a:p>
            <a:r>
              <a:rPr lang="en-US" sz="1700" dirty="0"/>
              <a:t>Smart Sorting can be used on conveyor belts for large volume farms, warehouses and supermarkets.</a:t>
            </a:r>
            <a:r>
              <a:rPr sz="1700" dirty="0"/>
              <a:t>es transfer learning for accurate and fast detection of rotten </a:t>
            </a:r>
            <a:r>
              <a:rPr sz="1600" dirty="0"/>
              <a:t>produce.</a:t>
            </a:r>
          </a:p>
        </p:txBody>
      </p:sp>
      <p:pic>
        <p:nvPicPr>
          <p:cNvPr id="4" name="Picture 3">
            <a:extLst>
              <a:ext uri="{FF2B5EF4-FFF2-40B4-BE49-F238E27FC236}">
                <a16:creationId xmlns:a16="http://schemas.microsoft.com/office/drawing/2014/main" id="{D1DCE610-0FA7-7542-CA94-29D4147EE3DE}"/>
              </a:ext>
            </a:extLst>
          </p:cNvPr>
          <p:cNvPicPr/>
          <p:nvPr/>
        </p:nvPicPr>
        <p:blipFill>
          <a:blip r:embed="rId2"/>
          <a:stretch>
            <a:fillRect/>
          </a:stretch>
        </p:blipFill>
        <p:spPr>
          <a:xfrm>
            <a:off x="0" y="120896"/>
            <a:ext cx="8962104" cy="70788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dirty="0"/>
              <a:t>Problem Statement</a:t>
            </a:r>
          </a:p>
        </p:txBody>
      </p:sp>
      <p:sp>
        <p:nvSpPr>
          <p:cNvPr id="3" name="Content Placeholder 2"/>
          <p:cNvSpPr>
            <a:spLocks noGrp="1"/>
          </p:cNvSpPr>
          <p:nvPr>
            <p:ph idx="1"/>
          </p:nvPr>
        </p:nvSpPr>
        <p:spPr>
          <a:xfrm>
            <a:off x="383458" y="1417638"/>
            <a:ext cx="8303342" cy="4708525"/>
          </a:xfrm>
        </p:spPr>
        <p:txBody>
          <a:bodyPr>
            <a:normAutofit fontScale="40000" lnSpcReduction="20000"/>
          </a:bodyPr>
          <a:lstStyle/>
          <a:p>
            <a:pPr marL="0" indent="0">
              <a:buNone/>
            </a:pPr>
            <a:r>
              <a:rPr sz="4500" dirty="0"/>
              <a:t>Manual sorting of fruits and vegetables is labor-intensive, time-consuming, and inconsistent. Rotten produce not only causes economic loss but also affects the freshness of other items in storage.</a:t>
            </a:r>
            <a:endParaRPr lang="en-US" sz="4500" dirty="0"/>
          </a:p>
          <a:p>
            <a:pPr marL="0" indent="0">
              <a:buNone/>
            </a:pPr>
            <a:r>
              <a:rPr lang="en-IN" sz="5000" b="1" dirty="0"/>
              <a:t>Visual : </a:t>
            </a:r>
          </a:p>
          <a:p>
            <a:pPr marL="0" indent="0">
              <a:buNone/>
            </a:pPr>
            <a:r>
              <a:rPr lang="en-IN" sz="4500" dirty="0"/>
              <a:t> </a:t>
            </a:r>
            <a:r>
              <a:rPr lang="en-IN" sz="4500" b="1" dirty="0"/>
              <a:t>Left Side:</a:t>
            </a:r>
            <a:br>
              <a:rPr lang="en-IN" sz="4500" dirty="0"/>
            </a:br>
            <a:r>
              <a:rPr lang="en-IN" sz="4500" dirty="0"/>
              <a:t>Image of workers manually sorting fruits (looking tired, slow process).</a:t>
            </a:r>
          </a:p>
          <a:p>
            <a:pPr marL="0" indent="0">
              <a:buNone/>
            </a:pPr>
            <a:r>
              <a:rPr lang="en-IN" sz="4500" b="1" dirty="0"/>
              <a:t>Right Side:</a:t>
            </a:r>
            <a:br>
              <a:rPr lang="en-IN" sz="4500" dirty="0"/>
            </a:br>
            <a:r>
              <a:rPr lang="en-IN" sz="4500" dirty="0"/>
              <a:t>Image of </a:t>
            </a:r>
            <a:r>
              <a:rPr lang="en-IN" sz="4500" b="1" dirty="0"/>
              <a:t>spoiled fruits in a basket</a:t>
            </a:r>
            <a:r>
              <a:rPr lang="en-IN" sz="4500" dirty="0"/>
              <a:t> (indicating wastage).</a:t>
            </a:r>
          </a:p>
          <a:p>
            <a:pPr marL="0" indent="0">
              <a:buNone/>
            </a:pPr>
            <a:r>
              <a:rPr lang="en-IN" sz="4500" b="1" dirty="0"/>
              <a:t>Overlay Text/Icons:</a:t>
            </a:r>
            <a:endParaRPr lang="en-IN" sz="4500" dirty="0"/>
          </a:p>
          <a:p>
            <a:pPr marL="0" indent="0">
              <a:buNone/>
            </a:pPr>
            <a:r>
              <a:rPr lang="en-IN" sz="4500" dirty="0"/>
              <a:t>Clock ⏰ → showing time wastage</a:t>
            </a:r>
          </a:p>
          <a:p>
            <a:pPr marL="0" indent="0">
              <a:buNone/>
            </a:pPr>
            <a:r>
              <a:rPr lang="en-IN" sz="4500" dirty="0"/>
              <a:t>Money 💰 → showing cost problem</a:t>
            </a:r>
          </a:p>
          <a:p>
            <a:pPr marL="0" indent="0">
              <a:buNone/>
            </a:pPr>
            <a:r>
              <a:rPr lang="en-IN" sz="4500" dirty="0"/>
              <a:t>Waste bin 🗑️ → showing food wastage</a:t>
            </a:r>
          </a:p>
          <a:p>
            <a:pPr marL="0" indent="0">
              <a:buNone/>
            </a:pPr>
            <a:r>
              <a:rPr sz="5000" b="1" dirty="0"/>
              <a:t>Challenges:</a:t>
            </a:r>
            <a:endParaRPr lang="en-US" sz="5000" b="1" dirty="0"/>
          </a:p>
          <a:p>
            <a:pPr marL="0" indent="0">
              <a:buNone/>
            </a:pPr>
            <a:r>
              <a:rPr sz="4000" dirty="0"/>
              <a:t>Inconsistent human judgment</a:t>
            </a:r>
          </a:p>
          <a:p>
            <a:pPr marL="0" indent="0">
              <a:buNone/>
            </a:pPr>
            <a:r>
              <a:rPr sz="4000" dirty="0"/>
              <a:t>High labor costs</a:t>
            </a:r>
          </a:p>
          <a:p>
            <a:pPr marL="0" indent="0">
              <a:buNone/>
            </a:pPr>
            <a:r>
              <a:rPr sz="4000" dirty="0"/>
              <a:t>Slow processing speed</a:t>
            </a:r>
          </a:p>
          <a:p>
            <a:pPr marL="0" indent="0">
              <a:buNone/>
            </a:pPr>
            <a:r>
              <a:rPr sz="4000" dirty="0"/>
              <a:t>Risk of contaminated produce reaching consumers</a:t>
            </a:r>
          </a:p>
        </p:txBody>
      </p:sp>
      <p:pic>
        <p:nvPicPr>
          <p:cNvPr id="4" name="Picture 3">
            <a:extLst>
              <a:ext uri="{FF2B5EF4-FFF2-40B4-BE49-F238E27FC236}">
                <a16:creationId xmlns:a16="http://schemas.microsoft.com/office/drawing/2014/main" id="{3A37928F-6896-E672-DB39-1B9EA752ACA3}"/>
              </a:ext>
            </a:extLst>
          </p:cNvPr>
          <p:cNvPicPr/>
          <p:nvPr/>
        </p:nvPicPr>
        <p:blipFill>
          <a:blip r:embed="rId2"/>
          <a:stretch>
            <a:fillRect/>
          </a:stretch>
        </p:blipFill>
        <p:spPr>
          <a:xfrm>
            <a:off x="181896" y="113071"/>
            <a:ext cx="8814620" cy="70788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dirty="0"/>
              <a:t>Objectives</a:t>
            </a:r>
          </a:p>
        </p:txBody>
      </p:sp>
      <p:sp>
        <p:nvSpPr>
          <p:cNvPr id="3" name="Content Placeholder 2"/>
          <p:cNvSpPr>
            <a:spLocks noGrp="1"/>
          </p:cNvSpPr>
          <p:nvPr>
            <p:ph idx="1"/>
          </p:nvPr>
        </p:nvSpPr>
        <p:spPr>
          <a:xfrm>
            <a:off x="97921" y="1432788"/>
            <a:ext cx="8716298" cy="5312141"/>
          </a:xfrm>
        </p:spPr>
        <p:txBody>
          <a:bodyPr>
            <a:normAutofit fontScale="32500" lnSpcReduction="20000"/>
          </a:bodyPr>
          <a:lstStyle/>
          <a:p>
            <a:pPr marL="0" indent="0">
              <a:buNone/>
            </a:pPr>
            <a:r>
              <a:rPr sz="6400" b="1" dirty="0"/>
              <a:t>The primary objectives of this project are:</a:t>
            </a:r>
          </a:p>
          <a:p>
            <a:pPr>
              <a:buFont typeface="Wingdings" panose="05000000000000000000" pitchFamily="2" charset="2"/>
              <a:buChar char="Ø"/>
            </a:pPr>
            <a:r>
              <a:rPr sz="5600" dirty="0"/>
              <a:t> To develop an AI model capable of identifying rotten produce with high accuracy.</a:t>
            </a:r>
          </a:p>
          <a:p>
            <a:pPr>
              <a:buFont typeface="Wingdings" panose="05000000000000000000" pitchFamily="2" charset="2"/>
              <a:buChar char="Ø"/>
            </a:pPr>
            <a:r>
              <a:rPr sz="5600" dirty="0"/>
              <a:t> To integrate this model with a conveyor belt sorting system.</a:t>
            </a:r>
          </a:p>
          <a:p>
            <a:pPr>
              <a:buFont typeface="Wingdings" panose="05000000000000000000" pitchFamily="2" charset="2"/>
              <a:buChar char="Ø"/>
            </a:pPr>
            <a:r>
              <a:rPr sz="5600" dirty="0"/>
              <a:t> To improve sorting speed and reduce wastag</a:t>
            </a:r>
            <a:r>
              <a:rPr lang="en-US" sz="5600" dirty="0"/>
              <a:t>e</a:t>
            </a:r>
          </a:p>
          <a:p>
            <a:pPr>
              <a:buFont typeface="Wingdings" panose="05000000000000000000" pitchFamily="2" charset="2"/>
              <a:buChar char="Ø"/>
            </a:pPr>
            <a:r>
              <a:rPr lang="en-US" sz="5600" dirty="0"/>
              <a:t>To ensure consistent and reliable quality control in food supply chains.</a:t>
            </a:r>
          </a:p>
          <a:p>
            <a:pPr>
              <a:buFont typeface="Wingdings" panose="05000000000000000000" pitchFamily="2" charset="2"/>
              <a:buChar char="Ø"/>
            </a:pPr>
            <a:r>
              <a:rPr lang="en-US" sz="5600" dirty="0"/>
              <a:t>Automated Sorting</a:t>
            </a:r>
          </a:p>
          <a:p>
            <a:pPr>
              <a:buFont typeface="Wingdings" panose="05000000000000000000" pitchFamily="2" charset="2"/>
              <a:buChar char="Ø"/>
            </a:pPr>
            <a:r>
              <a:rPr lang="en-US" sz="5600" dirty="0"/>
              <a:t>Use AI to sort fruits/vegetables to replace human sorting</a:t>
            </a:r>
            <a:r>
              <a:rPr lang="en-US" sz="4800" dirty="0"/>
              <a:t>.</a:t>
            </a:r>
          </a:p>
          <a:p>
            <a:pPr>
              <a:buFont typeface="Wingdings" panose="05000000000000000000" pitchFamily="2" charset="2"/>
              <a:buChar char="Ø"/>
            </a:pPr>
            <a:r>
              <a:rPr lang="en-US" sz="5600" dirty="0"/>
              <a:t>Reduce human error resulting from fatigue and subjective assessments.</a:t>
            </a:r>
          </a:p>
          <a:p>
            <a:pPr>
              <a:buFont typeface="Wingdings" panose="05000000000000000000" pitchFamily="2" charset="2"/>
              <a:buChar char="Ø"/>
            </a:pPr>
            <a:r>
              <a:rPr lang="en-US" sz="5600" dirty="0"/>
              <a:t>AI and Transfer Learning</a:t>
            </a:r>
          </a:p>
          <a:p>
            <a:pPr>
              <a:buFont typeface="Wingdings" panose="05000000000000000000" pitchFamily="2" charset="2"/>
              <a:buChar char="Ø"/>
            </a:pPr>
            <a:r>
              <a:rPr lang="en-US" sz="5600" dirty="0"/>
              <a:t>Use existing pretrained models (MobileNetV2, Res Net, etc.) that we can use to classify produce.</a:t>
            </a:r>
          </a:p>
          <a:p>
            <a:pPr>
              <a:buFont typeface="Wingdings" panose="05000000000000000000" pitchFamily="2" charset="2"/>
              <a:buChar char="Ø"/>
            </a:pPr>
            <a:r>
              <a:rPr lang="en-US" sz="5600" dirty="0"/>
              <a:t>Fast, accurate classification with minimal training resources.</a:t>
            </a:r>
          </a:p>
          <a:p>
            <a:pPr marL="0" indent="0">
              <a:buNone/>
            </a:pPr>
            <a:endParaRPr lang="en-US" sz="6400" b="1" dirty="0"/>
          </a:p>
          <a:p>
            <a:pPr marL="0" indent="0">
              <a:buNone/>
            </a:pPr>
            <a:r>
              <a:rPr lang="en-US" sz="6400" b="1" dirty="0"/>
              <a:t>Cost Effective</a:t>
            </a:r>
            <a:endParaRPr lang="en-US" sz="4800" dirty="0"/>
          </a:p>
          <a:p>
            <a:pPr>
              <a:buFont typeface="Wingdings" panose="05000000000000000000" pitchFamily="2" charset="2"/>
              <a:buChar char="Ø"/>
            </a:pPr>
            <a:r>
              <a:rPr lang="en-US" sz="5600" dirty="0"/>
              <a:t>Much cheaper than expensive industrial machines.</a:t>
            </a:r>
          </a:p>
          <a:p>
            <a:pPr>
              <a:buFont typeface="Wingdings" panose="05000000000000000000" pitchFamily="2" charset="2"/>
              <a:buChar char="Ø"/>
            </a:pPr>
            <a:r>
              <a:rPr lang="en-US" sz="5600" dirty="0"/>
              <a:t>Intended for small farmers, local markets, and vendors</a:t>
            </a:r>
            <a:r>
              <a:rPr lang="en-US" sz="2000" dirty="0"/>
              <a:t>.</a:t>
            </a:r>
            <a:endParaRPr lang="en-US" sz="5600" dirty="0"/>
          </a:p>
          <a:p>
            <a:pPr>
              <a:buFont typeface="Wingdings" panose="05000000000000000000" pitchFamily="2" charset="2"/>
              <a:buChar char="Ø"/>
            </a:pPr>
            <a:r>
              <a:rPr lang="en-US" sz="5600" dirty="0"/>
              <a:t>Supply Chain Efficiency</a:t>
            </a:r>
            <a:endParaRPr lang="en-US" sz="3600" dirty="0"/>
          </a:p>
          <a:p>
            <a:pPr>
              <a:buFont typeface="Wingdings" panose="05000000000000000000" pitchFamily="2" charset="2"/>
              <a:buChar char="Ø"/>
            </a:pPr>
            <a:r>
              <a:rPr lang="en-US" sz="5600" dirty="0"/>
              <a:t>Faster sorting speeds up warehouse storage and logistics.</a:t>
            </a:r>
          </a:p>
          <a:p>
            <a:pPr marL="0" indent="0">
              <a:buNone/>
            </a:pPr>
            <a:endParaRPr lang="en-US" sz="3600" dirty="0"/>
          </a:p>
          <a:p>
            <a:pPr marL="0" indent="0">
              <a:buNone/>
            </a:pPr>
            <a:endParaRPr lang="en-US" sz="3600" dirty="0"/>
          </a:p>
        </p:txBody>
      </p:sp>
      <p:pic>
        <p:nvPicPr>
          <p:cNvPr id="4" name="Picture 3">
            <a:extLst>
              <a:ext uri="{FF2B5EF4-FFF2-40B4-BE49-F238E27FC236}">
                <a16:creationId xmlns:a16="http://schemas.microsoft.com/office/drawing/2014/main" id="{6494B40C-8B4E-9EDC-8100-6181FCA4518F}"/>
              </a:ext>
            </a:extLst>
          </p:cNvPr>
          <p:cNvPicPr/>
          <p:nvPr/>
        </p:nvPicPr>
        <p:blipFill>
          <a:blip r:embed="rId2"/>
          <a:stretch>
            <a:fillRect/>
          </a:stretch>
        </p:blipFill>
        <p:spPr>
          <a:xfrm>
            <a:off x="181896" y="113071"/>
            <a:ext cx="8962104" cy="70788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dirty="0"/>
              <a:t>Technology Used</a:t>
            </a:r>
          </a:p>
        </p:txBody>
      </p:sp>
      <p:sp>
        <p:nvSpPr>
          <p:cNvPr id="3" name="Content Placeholder 2"/>
          <p:cNvSpPr>
            <a:spLocks noGrp="1"/>
          </p:cNvSpPr>
          <p:nvPr>
            <p:ph idx="1"/>
          </p:nvPr>
        </p:nvSpPr>
        <p:spPr/>
        <p:txBody>
          <a:bodyPr>
            <a:normAutofit lnSpcReduction="10000"/>
          </a:bodyPr>
          <a:lstStyle/>
          <a:p>
            <a:pPr marL="0" indent="0">
              <a:buNone/>
            </a:pPr>
            <a:r>
              <a:rPr sz="2000" b="1" u="sng" dirty="0"/>
              <a:t>This project utilizes:</a:t>
            </a:r>
            <a:r>
              <a:rPr lang="en-US" sz="2000" b="1" u="sng" dirty="0"/>
              <a:t>-</a:t>
            </a:r>
            <a:endParaRPr sz="2000" b="1" u="sng" dirty="0"/>
          </a:p>
          <a:p>
            <a:pPr marL="0" indent="0">
              <a:buNone/>
            </a:pPr>
            <a:r>
              <a:rPr sz="1400" dirty="0"/>
              <a:t>Transfer Learning – reusing pre-trained CNN models such as </a:t>
            </a:r>
            <a:r>
              <a:rPr sz="1400" dirty="0" err="1"/>
              <a:t>MobileNet</a:t>
            </a:r>
            <a:r>
              <a:rPr sz="1400" dirty="0"/>
              <a:t> and </a:t>
            </a:r>
            <a:r>
              <a:rPr sz="1400" dirty="0" err="1"/>
              <a:t>ResNet</a:t>
            </a:r>
            <a:r>
              <a:rPr sz="1400" dirty="0"/>
              <a:t> for fruit classification.</a:t>
            </a:r>
          </a:p>
          <a:p>
            <a:pPr marL="0" indent="0">
              <a:buNone/>
            </a:pPr>
            <a:r>
              <a:rPr sz="1400" dirty="0"/>
              <a:t> Python programming language.</a:t>
            </a:r>
          </a:p>
          <a:p>
            <a:pPr marL="0" indent="0">
              <a:buNone/>
            </a:pPr>
            <a:r>
              <a:rPr sz="1400" dirty="0"/>
              <a:t> TensorFlow/</a:t>
            </a:r>
            <a:r>
              <a:rPr sz="1400" dirty="0" err="1"/>
              <a:t>Keras</a:t>
            </a:r>
            <a:r>
              <a:rPr sz="1400" dirty="0"/>
              <a:t> deep learning libraries.</a:t>
            </a:r>
          </a:p>
          <a:p>
            <a:pPr marL="0" indent="0">
              <a:buNone/>
            </a:pPr>
            <a:r>
              <a:rPr sz="1400" dirty="0"/>
              <a:t> Image processing techniques for preprocessing datasets.</a:t>
            </a:r>
          </a:p>
          <a:p>
            <a:pPr marL="0" indent="0">
              <a:buNone/>
            </a:pPr>
            <a:r>
              <a:rPr sz="1400" dirty="0"/>
              <a:t>Google </a:t>
            </a:r>
            <a:r>
              <a:rPr sz="1400" dirty="0" err="1"/>
              <a:t>Colab</a:t>
            </a:r>
            <a:r>
              <a:rPr sz="1400" dirty="0"/>
              <a:t> for model training and testing.</a:t>
            </a:r>
            <a:endParaRPr lang="en-US" sz="1400" dirty="0"/>
          </a:p>
          <a:p>
            <a:pPr marL="0" indent="0">
              <a:buNone/>
            </a:pPr>
            <a:r>
              <a:rPr lang="en-IN" sz="1600" b="1" u="sng" dirty="0"/>
              <a:t>Hardware:-</a:t>
            </a:r>
          </a:p>
          <a:p>
            <a:pPr marL="0" indent="0">
              <a:buNone/>
            </a:pPr>
            <a:r>
              <a:rPr lang="en-IN" sz="1400" dirty="0"/>
              <a:t>📷 </a:t>
            </a:r>
            <a:r>
              <a:rPr lang="en-IN" sz="1400" b="1" dirty="0"/>
              <a:t>Camera/Scanner</a:t>
            </a:r>
            <a:r>
              <a:rPr lang="en-IN" sz="1400" dirty="0"/>
              <a:t> – Captures images of fruits &amp; vegetables in real-time.</a:t>
            </a:r>
          </a:p>
          <a:p>
            <a:pPr marL="0" indent="0">
              <a:buNone/>
            </a:pPr>
            <a:r>
              <a:rPr lang="en-IN" sz="1400" dirty="0"/>
              <a:t>💻 </a:t>
            </a:r>
            <a:r>
              <a:rPr lang="en-IN" sz="1400" b="1" dirty="0"/>
              <a:t>Processor (Raspberry Pi / PC)</a:t>
            </a:r>
            <a:r>
              <a:rPr lang="en-IN" sz="1400" dirty="0"/>
              <a:t> – Runs the trained ML model for classification.</a:t>
            </a:r>
          </a:p>
          <a:p>
            <a:pPr marL="0" indent="0">
              <a:buNone/>
            </a:pPr>
            <a:r>
              <a:rPr lang="en-IN" sz="1400" dirty="0"/>
              <a:t>⚡ </a:t>
            </a:r>
            <a:r>
              <a:rPr lang="en-IN" sz="1400" b="1" dirty="0"/>
              <a:t>Conveyor Mechanism / Sorting Unit</a:t>
            </a:r>
            <a:r>
              <a:rPr lang="en-IN" sz="1400" dirty="0"/>
              <a:t> – Physically separates fresh and rotten produce.</a:t>
            </a:r>
          </a:p>
          <a:p>
            <a:pPr marL="0" indent="0">
              <a:buNone/>
            </a:pPr>
            <a:r>
              <a:rPr lang="en-IN" sz="1400" dirty="0"/>
              <a:t>🌐 </a:t>
            </a:r>
            <a:r>
              <a:rPr lang="en-IN" sz="1400" b="1" dirty="0"/>
              <a:t>IoT Modules (Wi-Fi / Sensors)</a:t>
            </a:r>
            <a:r>
              <a:rPr lang="en-IN" sz="1400" dirty="0"/>
              <a:t> – For real-time monitoring and data sharing.</a:t>
            </a:r>
          </a:p>
          <a:p>
            <a:pPr marL="0" indent="0">
              <a:buNone/>
            </a:pPr>
            <a:r>
              <a:rPr lang="en-IN" sz="1600" b="1" u="sng" dirty="0"/>
              <a:t>Software:-</a:t>
            </a:r>
          </a:p>
          <a:p>
            <a:pPr marL="0" indent="0">
              <a:buNone/>
            </a:pPr>
            <a:r>
              <a:rPr lang="en-IN" sz="1400" dirty="0"/>
              <a:t>🐍 </a:t>
            </a:r>
            <a:r>
              <a:rPr lang="en-IN" sz="1400" b="1" dirty="0"/>
              <a:t>Python</a:t>
            </a:r>
            <a:r>
              <a:rPr lang="en-IN" sz="1400" dirty="0"/>
              <a:t> – Programming language for implementation.</a:t>
            </a:r>
          </a:p>
          <a:p>
            <a:pPr marL="0" indent="0">
              <a:buNone/>
            </a:pPr>
            <a:r>
              <a:rPr lang="en-IN" sz="1400" dirty="0"/>
              <a:t>📊 </a:t>
            </a:r>
            <a:r>
              <a:rPr lang="en-IN" sz="1400" b="1" dirty="0"/>
              <a:t>NumPy &amp; Pandas</a:t>
            </a:r>
            <a:r>
              <a:rPr lang="en-IN" sz="1400" dirty="0"/>
              <a:t> – Data handling and preprocessing.</a:t>
            </a:r>
          </a:p>
          <a:p>
            <a:pPr marL="0" indent="0">
              <a:buNone/>
            </a:pPr>
            <a:r>
              <a:rPr lang="en-IN" sz="1400" dirty="0"/>
              <a:t>🖼️ </a:t>
            </a:r>
            <a:r>
              <a:rPr lang="en-IN" sz="1400" b="1" dirty="0"/>
              <a:t>OpenCV</a:t>
            </a:r>
            <a:r>
              <a:rPr lang="en-IN" sz="1400" dirty="0"/>
              <a:t> – Image processing and augmentation.</a:t>
            </a:r>
          </a:p>
          <a:p>
            <a:pPr marL="0" indent="0">
              <a:buNone/>
            </a:pPr>
            <a:r>
              <a:rPr lang="en-IN" sz="1400" dirty="0"/>
              <a:t>🤖 </a:t>
            </a:r>
            <a:r>
              <a:rPr lang="en-IN" sz="1400" b="1" dirty="0"/>
              <a:t>TensorFlow / </a:t>
            </a:r>
            <a:r>
              <a:rPr lang="en-IN" sz="1400" b="1" dirty="0" err="1"/>
              <a:t>Keras</a:t>
            </a:r>
            <a:r>
              <a:rPr lang="en-IN" sz="1400" dirty="0"/>
              <a:t> – Transfer Learning and model training.</a:t>
            </a:r>
          </a:p>
          <a:p>
            <a:pPr marL="0" indent="0">
              <a:buNone/>
            </a:pPr>
            <a:r>
              <a:rPr lang="en-IN" sz="1400" dirty="0"/>
              <a:t>📈 </a:t>
            </a:r>
            <a:r>
              <a:rPr lang="en-IN" sz="1400" b="1" dirty="0"/>
              <a:t>Matplotlib</a:t>
            </a:r>
            <a:r>
              <a:rPr lang="en-IN" sz="1400" dirty="0"/>
              <a:t> – Visualization of accuracy, loss, and performance metrics.</a:t>
            </a:r>
          </a:p>
          <a:p>
            <a:pPr marL="0" indent="0">
              <a:buNone/>
            </a:pPr>
            <a:endParaRPr sz="1400" dirty="0"/>
          </a:p>
        </p:txBody>
      </p:sp>
      <p:pic>
        <p:nvPicPr>
          <p:cNvPr id="4" name="Picture 3">
            <a:extLst>
              <a:ext uri="{FF2B5EF4-FFF2-40B4-BE49-F238E27FC236}">
                <a16:creationId xmlns:a16="http://schemas.microsoft.com/office/drawing/2014/main" id="{57645370-64D7-9DDD-A4EF-A208FC002FC8}"/>
              </a:ext>
            </a:extLst>
          </p:cNvPr>
          <p:cNvPicPr/>
          <p:nvPr/>
        </p:nvPicPr>
        <p:blipFill>
          <a:blip r:embed="rId2"/>
          <a:stretch>
            <a:fillRect/>
          </a:stretch>
        </p:blipFill>
        <p:spPr>
          <a:xfrm>
            <a:off x="181896" y="113071"/>
            <a:ext cx="8962104" cy="70788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dirty="0"/>
              <a:t>Methodology</a:t>
            </a:r>
          </a:p>
        </p:txBody>
      </p:sp>
      <p:sp>
        <p:nvSpPr>
          <p:cNvPr id="3" name="Content Placeholder 2"/>
          <p:cNvSpPr>
            <a:spLocks noGrp="1"/>
          </p:cNvSpPr>
          <p:nvPr>
            <p:ph idx="1"/>
          </p:nvPr>
        </p:nvSpPr>
        <p:spPr>
          <a:xfrm>
            <a:off x="335902" y="1417638"/>
            <a:ext cx="8649478" cy="5327291"/>
          </a:xfrm>
        </p:spPr>
        <p:txBody>
          <a:bodyPr>
            <a:normAutofit fontScale="32500" lnSpcReduction="20000"/>
          </a:bodyPr>
          <a:lstStyle/>
          <a:p>
            <a:pPr marL="0" indent="0">
              <a:buNone/>
            </a:pPr>
            <a:r>
              <a:rPr lang="en-US" sz="5500" dirty="0"/>
              <a:t>Step-by-step Process:-</a:t>
            </a:r>
          </a:p>
          <a:p>
            <a:pPr marL="0" indent="0">
              <a:buNone/>
            </a:pPr>
            <a:r>
              <a:rPr lang="en-US" sz="4900" dirty="0"/>
              <a:t>Data Collection:-</a:t>
            </a:r>
          </a:p>
          <a:p>
            <a:r>
              <a:rPr lang="en-US" sz="3900" dirty="0"/>
              <a:t>Collect images of fruits and vegetables (fresh &amp; rotten).</a:t>
            </a:r>
          </a:p>
          <a:p>
            <a:r>
              <a:rPr lang="en-US" sz="4300" dirty="0"/>
              <a:t>Data can be sourced from open-source datasets and your own custom-captured images</a:t>
            </a:r>
            <a:r>
              <a:rPr lang="en-US" dirty="0"/>
              <a:t>. </a:t>
            </a:r>
          </a:p>
          <a:p>
            <a:pPr marL="0" indent="0">
              <a:buNone/>
            </a:pPr>
            <a:r>
              <a:rPr lang="en-US" sz="4900" dirty="0"/>
              <a:t>Data Preprocessing:-</a:t>
            </a:r>
          </a:p>
          <a:p>
            <a:r>
              <a:rPr lang="en-US" sz="4300" dirty="0"/>
              <a:t>Images should be resized to 224 x 224 pixels and provided in 0-255 range.</a:t>
            </a:r>
          </a:p>
          <a:p>
            <a:r>
              <a:rPr lang="en-US" sz="4300" dirty="0"/>
              <a:t>Pixel values are normalized to improve training performance.</a:t>
            </a:r>
          </a:p>
          <a:p>
            <a:r>
              <a:rPr lang="en-US" sz="4300" dirty="0"/>
              <a:t>Image augmentation should be included (rotation, flipping, altering brightness) so that the model has some level of robustness</a:t>
            </a:r>
            <a:r>
              <a:rPr lang="en-US" dirty="0"/>
              <a:t>. </a:t>
            </a:r>
          </a:p>
          <a:p>
            <a:pPr marL="0" indent="0">
              <a:buNone/>
            </a:pPr>
            <a:r>
              <a:rPr lang="en-US" sz="4900" dirty="0"/>
              <a:t>Training/Validation:-</a:t>
            </a:r>
          </a:p>
          <a:p>
            <a:r>
              <a:rPr lang="en-US" sz="4800" dirty="0"/>
              <a:t>The model is trained by using the labeled data (Fresh / Rotten).</a:t>
            </a:r>
          </a:p>
          <a:p>
            <a:r>
              <a:rPr lang="en-US" sz="4800" dirty="0"/>
              <a:t>Once the model was finished training, the data was validated using a test split to monitor accuracy and loss. </a:t>
            </a:r>
          </a:p>
          <a:p>
            <a:r>
              <a:rPr lang="en-US" sz="4800" dirty="0"/>
              <a:t>Evaluating the model</a:t>
            </a:r>
          </a:p>
          <a:p>
            <a:pPr marL="0" indent="0">
              <a:buNone/>
            </a:pPr>
            <a:r>
              <a:rPr lang="en-US" sz="4900" dirty="0"/>
              <a:t>Model Accuracy :-</a:t>
            </a:r>
          </a:p>
          <a:p>
            <a:r>
              <a:rPr lang="en-US" sz="4300" dirty="0"/>
              <a:t>Precision (Positive / (Positive + False Positive))</a:t>
            </a:r>
          </a:p>
          <a:p>
            <a:r>
              <a:rPr lang="en-US" sz="4300" dirty="0"/>
              <a:t>Recall (Positive(Predicted) / (Positive(Predicted) + False Negative)</a:t>
            </a:r>
          </a:p>
          <a:p>
            <a:r>
              <a:rPr lang="en-US" sz="4300" dirty="0"/>
              <a:t>F1 Score = 2 * ((Precision * Recall) / (Precision + Recall))</a:t>
            </a:r>
          </a:p>
          <a:p>
            <a:r>
              <a:rPr lang="en-US" sz="4300" dirty="0"/>
              <a:t>Confusion Matrix (with how many items) </a:t>
            </a:r>
          </a:p>
          <a:p>
            <a:pPr marL="0" indent="0">
              <a:buNone/>
            </a:pPr>
            <a:r>
              <a:rPr lang="en-US" sz="4900" dirty="0"/>
              <a:t>Deployment:-</a:t>
            </a:r>
          </a:p>
          <a:p>
            <a:r>
              <a:rPr lang="en-US" sz="4300" dirty="0"/>
              <a:t>Deployed on Raspberry Pi / IoT devices - devices could be physically concealed. </a:t>
            </a:r>
          </a:p>
          <a:p>
            <a:r>
              <a:rPr lang="en-US" sz="4300" dirty="0"/>
              <a:t>Sorting can be done live with a camera and conveyor system integrated to convey in real-time</a:t>
            </a:r>
            <a:r>
              <a:rPr lang="en-US" dirty="0"/>
              <a:t>.</a:t>
            </a:r>
            <a:endParaRPr dirty="0"/>
          </a:p>
        </p:txBody>
      </p:sp>
      <p:pic>
        <p:nvPicPr>
          <p:cNvPr id="4" name="Picture 3">
            <a:extLst>
              <a:ext uri="{FF2B5EF4-FFF2-40B4-BE49-F238E27FC236}">
                <a16:creationId xmlns:a16="http://schemas.microsoft.com/office/drawing/2014/main" id="{29BEF4E2-D0ED-2452-7183-7C9026DFC82D}"/>
              </a:ext>
            </a:extLst>
          </p:cNvPr>
          <p:cNvPicPr/>
          <p:nvPr/>
        </p:nvPicPr>
        <p:blipFill>
          <a:blip r:embed="rId2"/>
          <a:stretch>
            <a:fillRect/>
          </a:stretch>
        </p:blipFill>
        <p:spPr>
          <a:xfrm>
            <a:off x="181896" y="113071"/>
            <a:ext cx="8962104" cy="70788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br>
              <a:rPr lang="en-US" dirty="0"/>
            </a:br>
            <a:r>
              <a:rPr sz="2700" dirty="0"/>
              <a:t>System Architecture</a:t>
            </a:r>
          </a:p>
        </p:txBody>
      </p:sp>
      <p:sp>
        <p:nvSpPr>
          <p:cNvPr id="3" name="Content Placeholder 2"/>
          <p:cNvSpPr>
            <a:spLocks noGrp="1"/>
          </p:cNvSpPr>
          <p:nvPr>
            <p:ph idx="1"/>
          </p:nvPr>
        </p:nvSpPr>
        <p:spPr>
          <a:xfrm>
            <a:off x="65314" y="1324947"/>
            <a:ext cx="9078686" cy="5533053"/>
          </a:xfrm>
        </p:spPr>
        <p:txBody>
          <a:bodyPr>
            <a:normAutofit fontScale="32500" lnSpcReduction="20000"/>
          </a:bodyPr>
          <a:lstStyle/>
          <a:p>
            <a:pPr marL="0" indent="0">
              <a:buNone/>
            </a:pPr>
            <a:r>
              <a:rPr lang="en-US" sz="4900" b="1" dirty="0"/>
              <a:t>Input Stage:-</a:t>
            </a:r>
          </a:p>
          <a:p>
            <a:endParaRPr lang="en-US" dirty="0"/>
          </a:p>
          <a:p>
            <a:r>
              <a:rPr lang="en-US" sz="4300" dirty="0"/>
              <a:t>Fruits/vegetables are placed on a conveyor belt.</a:t>
            </a:r>
          </a:p>
          <a:p>
            <a:endParaRPr lang="en-US" dirty="0"/>
          </a:p>
          <a:p>
            <a:r>
              <a:rPr lang="en-US" sz="4300" dirty="0"/>
              <a:t>A camera captures real-time images.</a:t>
            </a:r>
          </a:p>
          <a:p>
            <a:endParaRPr lang="en-US" dirty="0"/>
          </a:p>
          <a:p>
            <a:pPr marL="0" indent="0">
              <a:buNone/>
            </a:pPr>
            <a:r>
              <a:rPr lang="en-US" sz="4900" dirty="0"/>
              <a:t>Pre-processing Stage:-</a:t>
            </a:r>
          </a:p>
          <a:p>
            <a:endParaRPr lang="en-US" dirty="0"/>
          </a:p>
          <a:p>
            <a:r>
              <a:rPr lang="en-US" sz="4300" dirty="0"/>
              <a:t>The captured images are resized and normalized.</a:t>
            </a:r>
          </a:p>
          <a:p>
            <a:endParaRPr lang="en-US" sz="4300" dirty="0"/>
          </a:p>
          <a:p>
            <a:r>
              <a:rPr lang="en-US" sz="4300" dirty="0"/>
              <a:t>Image augmentation techniques are used for robustness.</a:t>
            </a:r>
          </a:p>
          <a:p>
            <a:endParaRPr lang="en-US" sz="4300" dirty="0"/>
          </a:p>
          <a:p>
            <a:pPr marL="0" indent="0">
              <a:buNone/>
            </a:pPr>
            <a:r>
              <a:rPr lang="en-US" sz="4900" dirty="0"/>
              <a:t>AI Model Stage:-</a:t>
            </a:r>
          </a:p>
          <a:p>
            <a:endParaRPr lang="en-US" dirty="0"/>
          </a:p>
          <a:p>
            <a:r>
              <a:rPr lang="en-US" sz="4300" dirty="0"/>
              <a:t>Transfer Learning model (e.g. MobileNetV2) processes the images.</a:t>
            </a:r>
          </a:p>
          <a:p>
            <a:endParaRPr lang="en-US" sz="4300" dirty="0"/>
          </a:p>
          <a:p>
            <a:r>
              <a:rPr lang="en-US" sz="4300" dirty="0"/>
              <a:t>Model categorizes produce as Fresh ✅ or Rotten ❌.</a:t>
            </a:r>
          </a:p>
          <a:p>
            <a:endParaRPr lang="en-US" dirty="0"/>
          </a:p>
          <a:p>
            <a:pPr marL="0" indent="0">
              <a:buNone/>
            </a:pPr>
            <a:r>
              <a:rPr lang="en-US" sz="4900" dirty="0"/>
              <a:t>Decision Stage:-</a:t>
            </a:r>
          </a:p>
          <a:p>
            <a:endParaRPr lang="en-US" dirty="0"/>
          </a:p>
          <a:p>
            <a:r>
              <a:rPr lang="en-US" sz="4300" dirty="0"/>
              <a:t>Depending on the classification, the system sends signals to the sorting unit.</a:t>
            </a:r>
          </a:p>
          <a:p>
            <a:endParaRPr lang="en-US" dirty="0"/>
          </a:p>
          <a:p>
            <a:pPr marL="0" indent="0">
              <a:buNone/>
            </a:pPr>
            <a:r>
              <a:rPr lang="en-US" sz="4900" dirty="0"/>
              <a:t>Output Stage:-</a:t>
            </a:r>
          </a:p>
          <a:p>
            <a:endParaRPr lang="en-US" dirty="0"/>
          </a:p>
          <a:p>
            <a:r>
              <a:rPr lang="en-US" sz="4300" dirty="0"/>
              <a:t>Fresh produce and rotten produce are separated.</a:t>
            </a:r>
          </a:p>
          <a:p>
            <a:endParaRPr lang="en-US" sz="4300" dirty="0"/>
          </a:p>
          <a:p>
            <a:r>
              <a:rPr lang="en-US" sz="4300" dirty="0"/>
              <a:t>Data can be sent to IoT/cloud system for monitoring and analytics.</a:t>
            </a:r>
            <a:endParaRPr sz="4300" dirty="0"/>
          </a:p>
        </p:txBody>
      </p:sp>
      <p:pic>
        <p:nvPicPr>
          <p:cNvPr id="4" name="Picture 3">
            <a:extLst>
              <a:ext uri="{FF2B5EF4-FFF2-40B4-BE49-F238E27FC236}">
                <a16:creationId xmlns:a16="http://schemas.microsoft.com/office/drawing/2014/main" id="{6D9E9C3B-B4F1-9B0B-D57C-0968AA646440}"/>
              </a:ext>
            </a:extLst>
          </p:cNvPr>
          <p:cNvPicPr/>
          <p:nvPr/>
        </p:nvPicPr>
        <p:blipFill>
          <a:blip r:embed="rId2"/>
          <a:stretch>
            <a:fillRect/>
          </a:stretch>
        </p:blipFill>
        <p:spPr>
          <a:xfrm>
            <a:off x="181896" y="113071"/>
            <a:ext cx="8962104" cy="70788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dirty="0"/>
              <a:t>Results &amp; Analysis</a:t>
            </a:r>
          </a:p>
        </p:txBody>
      </p:sp>
      <p:sp>
        <p:nvSpPr>
          <p:cNvPr id="3" name="Content Placeholder 2"/>
          <p:cNvSpPr>
            <a:spLocks noGrp="1"/>
          </p:cNvSpPr>
          <p:nvPr>
            <p:ph idx="1"/>
          </p:nvPr>
        </p:nvSpPr>
        <p:spPr>
          <a:xfrm>
            <a:off x="326571" y="1417638"/>
            <a:ext cx="8360229" cy="4708525"/>
          </a:xfrm>
        </p:spPr>
        <p:txBody>
          <a:bodyPr>
            <a:normAutofit/>
          </a:bodyPr>
          <a:lstStyle/>
          <a:p>
            <a:pPr marL="0" indent="0">
              <a:buNone/>
            </a:pPr>
            <a:r>
              <a:rPr sz="1800" dirty="0"/>
              <a:t>The trained transfer learning model achieved an accuracy of over 95% in distinguishing between fresh and rotten produce. The confusion matrix showed minimal false positives and false negatives.</a:t>
            </a:r>
            <a:endParaRPr lang="en-US" sz="1800" dirty="0"/>
          </a:p>
          <a:p>
            <a:pPr marL="0" indent="0">
              <a:buNone/>
            </a:pPr>
            <a:r>
              <a:rPr lang="en-IN" sz="1800" b="1" dirty="0"/>
              <a:t>Graphical Insights :-</a:t>
            </a:r>
          </a:p>
          <a:p>
            <a:r>
              <a:rPr lang="en-IN" sz="1800" b="1" dirty="0"/>
              <a:t>Accuracy vs Epoch Graph</a:t>
            </a:r>
            <a:r>
              <a:rPr lang="en-IN" sz="1800" dirty="0"/>
              <a:t> 📈 → Accuracy improves with each training epoch, stabilizing above 95%.</a:t>
            </a:r>
          </a:p>
          <a:p>
            <a:r>
              <a:rPr lang="en-IN" sz="1800" b="1" dirty="0"/>
              <a:t>Loss vs Epoch Graph</a:t>
            </a:r>
            <a:r>
              <a:rPr lang="en-IN" sz="1800" dirty="0"/>
              <a:t> 📉 → Loss decreases steadily, showing good learning.</a:t>
            </a:r>
          </a:p>
          <a:p>
            <a:r>
              <a:rPr lang="en-IN" sz="1800" b="1" dirty="0"/>
              <a:t>Bar Chart of Predictions</a:t>
            </a:r>
            <a:r>
              <a:rPr lang="en-IN" sz="1800" dirty="0"/>
              <a:t> → Fresh and Rotten items classified with almost equal accuracy.</a:t>
            </a:r>
          </a:p>
          <a:p>
            <a:pPr marL="0" indent="0">
              <a:buNone/>
            </a:pPr>
            <a:r>
              <a:rPr sz="1800" dirty="0"/>
              <a:t>Key Findings:</a:t>
            </a:r>
            <a:r>
              <a:rPr lang="en-US" sz="1800" dirty="0"/>
              <a:t>-</a:t>
            </a:r>
            <a:endParaRPr sz="1800" dirty="0"/>
          </a:p>
          <a:p>
            <a:pPr marL="0" indent="0">
              <a:buNone/>
            </a:pPr>
            <a:r>
              <a:rPr sz="1800" dirty="0"/>
              <a:t>• Transfer learning significantly reduced training time.</a:t>
            </a:r>
          </a:p>
          <a:p>
            <a:pPr marL="0" indent="0">
              <a:buNone/>
            </a:pPr>
            <a:r>
              <a:rPr sz="1800" dirty="0"/>
              <a:t>• The model performed well on unseen test data.</a:t>
            </a:r>
          </a:p>
          <a:p>
            <a:pPr marL="0" indent="0">
              <a:buNone/>
            </a:pPr>
            <a:r>
              <a:rPr sz="1800" dirty="0"/>
              <a:t>• Visual inspection confirmed the accuracy of predictions.</a:t>
            </a:r>
          </a:p>
        </p:txBody>
      </p:sp>
      <p:pic>
        <p:nvPicPr>
          <p:cNvPr id="4" name="Picture 3">
            <a:extLst>
              <a:ext uri="{FF2B5EF4-FFF2-40B4-BE49-F238E27FC236}">
                <a16:creationId xmlns:a16="http://schemas.microsoft.com/office/drawing/2014/main" id="{1D5E8B68-B256-0D3F-A0CB-16347546F228}"/>
              </a:ext>
            </a:extLst>
          </p:cNvPr>
          <p:cNvPicPr/>
          <p:nvPr/>
        </p:nvPicPr>
        <p:blipFill>
          <a:blip r:embed="rId2"/>
          <a:stretch>
            <a:fillRect/>
          </a:stretch>
        </p:blipFill>
        <p:spPr>
          <a:xfrm>
            <a:off x="181896" y="113071"/>
            <a:ext cx="8883446" cy="70788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dirty="0"/>
              <a:t>Applications &amp; Benefits</a:t>
            </a:r>
          </a:p>
        </p:txBody>
      </p:sp>
      <p:sp>
        <p:nvSpPr>
          <p:cNvPr id="3" name="Content Placeholder 2"/>
          <p:cNvSpPr>
            <a:spLocks noGrp="1"/>
          </p:cNvSpPr>
          <p:nvPr>
            <p:ph idx="1"/>
          </p:nvPr>
        </p:nvSpPr>
        <p:spPr/>
        <p:txBody>
          <a:bodyPr>
            <a:normAutofit fontScale="92500" lnSpcReduction="20000"/>
          </a:bodyPr>
          <a:lstStyle/>
          <a:p>
            <a:pPr marL="0" indent="0">
              <a:buNone/>
            </a:pPr>
            <a:r>
              <a:rPr dirty="0"/>
              <a:t>Applications:</a:t>
            </a:r>
          </a:p>
          <a:p>
            <a:r>
              <a:rPr dirty="0"/>
              <a:t> Automated sorting in food processing plants.</a:t>
            </a:r>
          </a:p>
          <a:p>
            <a:r>
              <a:rPr dirty="0"/>
              <a:t>Quality control in retail and supermarkets.</a:t>
            </a:r>
          </a:p>
          <a:p>
            <a:r>
              <a:rPr dirty="0"/>
              <a:t>Inspection during transportation and storage.</a:t>
            </a:r>
          </a:p>
          <a:p>
            <a:endParaRPr dirty="0"/>
          </a:p>
          <a:p>
            <a:pPr marL="0" indent="0">
              <a:buNone/>
            </a:pPr>
            <a:r>
              <a:rPr dirty="0"/>
              <a:t>Benefits:</a:t>
            </a:r>
          </a:p>
          <a:p>
            <a:r>
              <a:rPr dirty="0"/>
              <a:t>Reduced labor costs.</a:t>
            </a:r>
          </a:p>
          <a:p>
            <a:r>
              <a:rPr dirty="0"/>
              <a:t>Increased sorting speed and consistency.</a:t>
            </a:r>
          </a:p>
          <a:p>
            <a:r>
              <a:rPr dirty="0"/>
              <a:t>Minimized wastage and improved customer satisfaction.</a:t>
            </a:r>
          </a:p>
        </p:txBody>
      </p:sp>
      <p:pic>
        <p:nvPicPr>
          <p:cNvPr id="4" name="Picture 3">
            <a:extLst>
              <a:ext uri="{FF2B5EF4-FFF2-40B4-BE49-F238E27FC236}">
                <a16:creationId xmlns:a16="http://schemas.microsoft.com/office/drawing/2014/main" id="{0F74F584-918D-7123-D271-5EC9E050EE93}"/>
              </a:ext>
            </a:extLst>
          </p:cNvPr>
          <p:cNvPicPr/>
          <p:nvPr/>
        </p:nvPicPr>
        <p:blipFill>
          <a:blip r:embed="rId2"/>
          <a:stretch>
            <a:fillRect/>
          </a:stretch>
        </p:blipFill>
        <p:spPr>
          <a:xfrm>
            <a:off x="181896" y="113071"/>
            <a:ext cx="8844117" cy="70788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153</TotalTime>
  <Words>1183</Words>
  <Application>Microsoft Office PowerPoint</Application>
  <PresentationFormat>On-screen Show (4:3)</PresentationFormat>
  <Paragraphs>140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Office Theme</vt:lpstr>
      <vt:lpstr>PowerPoint Presentation</vt:lpstr>
      <vt:lpstr>Introduction</vt:lpstr>
      <vt:lpstr> Problem Statement</vt:lpstr>
      <vt:lpstr> Objectives</vt:lpstr>
      <vt:lpstr> Technology Used</vt:lpstr>
      <vt:lpstr> Methodology</vt:lpstr>
      <vt:lpstr> System Architecture</vt:lpstr>
      <vt:lpstr> Results &amp; Analysis</vt:lpstr>
      <vt:lpstr> Applications &amp; Benefits</vt:lpstr>
      <vt:lpstr> Conclusion &amp; Future Work</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Sivamalleswari Allu</dc:creator>
  <cp:keywords/>
  <dc:description>generated using python-pptx</dc:description>
  <cp:lastModifiedBy>Sivamalleswari Allu</cp:lastModifiedBy>
  <cp:revision>1</cp:revision>
  <dcterms:created xsi:type="dcterms:W3CDTF">2013-01-27T09:14:16Z</dcterms:created>
  <dcterms:modified xsi:type="dcterms:W3CDTF">2025-09-09T09:21:14Z</dcterms:modified>
  <cp:category/>
</cp:coreProperties>
</file>