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3" r:id="rId1"/>
  </p:sldMasterIdLst>
  <p:notesMasterIdLst>
    <p:notesMasterId r:id="rId16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5" r:id="rId9"/>
    <p:sldId id="327" r:id="rId10"/>
    <p:sldId id="328" r:id="rId11"/>
    <p:sldId id="323" r:id="rId12"/>
    <p:sldId id="324" r:id="rId13"/>
    <p:sldId id="325" r:id="rId14"/>
    <p:sldId id="326" r:id="rId15"/>
  </p:sldIdLst>
  <p:sldSz cx="12192000" cy="6858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Montserrat" charset="0"/>
      <p:regular r:id="rId21"/>
      <p:bold r:id="rId22"/>
      <p:italic r:id="rId23"/>
      <p:boldItalic r:id="rId24"/>
    </p:embeddedFont>
    <p:embeddedFont>
      <p:font typeface="Corbel" pitchFamily="34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Wingdings 3" pitchFamily="18" charset="2"/>
      <p:regular r:id="rId30"/>
    </p:embeddedFont>
    <p:embeddedFont>
      <p:font typeface="Consolas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11">
          <p15:clr>
            <a:srgbClr val="A4A3A4"/>
          </p15:clr>
        </p15:guide>
        <p15:guide id="2" pos="37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87" y="-91"/>
      </p:cViewPr>
      <p:guideLst>
        <p:guide orient="horz" pos="1911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25CBB-FB7F-496D-AE8D-A5A589AAD14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85096F-D2E3-4146-A5B4-CBAF499F172F}">
      <dgm:prSet phldrT="[Text]" custT="1"/>
      <dgm:spPr/>
      <dgm:t>
        <a:bodyPr/>
        <a:lstStyle/>
        <a:p>
          <a:r>
            <a:rPr lang="en-IN" sz="1800" dirty="0" smtClean="0"/>
            <a:t>Input Interface,</a:t>
          </a:r>
        </a:p>
        <a:p>
          <a:r>
            <a:rPr lang="en-IN" sz="1800" dirty="0" smtClean="0"/>
            <a:t>Context Analysis</a:t>
          </a:r>
          <a:endParaRPr lang="en-US" sz="1800" dirty="0"/>
        </a:p>
      </dgm:t>
    </dgm:pt>
    <dgm:pt modelId="{76E6DE28-6997-42D3-8F03-3782AD668819}" type="parTrans" cxnId="{4E150B9E-44B8-4240-BBA5-55AB81498C0D}">
      <dgm:prSet/>
      <dgm:spPr/>
      <dgm:t>
        <a:bodyPr/>
        <a:lstStyle/>
        <a:p>
          <a:endParaRPr lang="en-US"/>
        </a:p>
      </dgm:t>
    </dgm:pt>
    <dgm:pt modelId="{FA8D9A9D-4F89-4A2C-9FC7-549B44045DD2}" type="sibTrans" cxnId="{4E150B9E-44B8-4240-BBA5-55AB81498C0D}">
      <dgm:prSet/>
      <dgm:spPr/>
      <dgm:t>
        <a:bodyPr/>
        <a:lstStyle/>
        <a:p>
          <a:endParaRPr lang="en-US"/>
        </a:p>
      </dgm:t>
    </dgm:pt>
    <dgm:pt modelId="{09EE9CDA-CB1F-476E-9CA3-DC34C3E66914}">
      <dgm:prSet phldrT="[Text]" custT="1"/>
      <dgm:spPr/>
      <dgm:t>
        <a:bodyPr/>
        <a:lstStyle/>
        <a:p>
          <a:r>
            <a:rPr lang="en-IN" sz="1800" dirty="0" smtClean="0"/>
            <a:t>Prediction engine</a:t>
          </a:r>
          <a:endParaRPr lang="en-US" sz="1800" dirty="0"/>
        </a:p>
      </dgm:t>
    </dgm:pt>
    <dgm:pt modelId="{98306C26-1519-4F13-9E6C-CB390C2C48C8}" type="parTrans" cxnId="{D824F417-19D5-4C53-BF0A-05054EE3AE44}">
      <dgm:prSet/>
      <dgm:spPr/>
      <dgm:t>
        <a:bodyPr/>
        <a:lstStyle/>
        <a:p>
          <a:endParaRPr lang="en-US"/>
        </a:p>
      </dgm:t>
    </dgm:pt>
    <dgm:pt modelId="{D0EBD923-E81A-4CA4-9C0E-8D4EACB724FD}" type="sibTrans" cxnId="{D824F417-19D5-4C53-BF0A-05054EE3AE44}">
      <dgm:prSet/>
      <dgm:spPr/>
      <dgm:t>
        <a:bodyPr/>
        <a:lstStyle/>
        <a:p>
          <a:endParaRPr lang="en-US"/>
        </a:p>
      </dgm:t>
    </dgm:pt>
    <dgm:pt modelId="{5D58E169-D43E-4430-A506-C5A8F759C93F}">
      <dgm:prSet phldrT="[Text]" custT="1"/>
      <dgm:spPr/>
      <dgm:t>
        <a:bodyPr/>
        <a:lstStyle/>
        <a:p>
          <a:r>
            <a:rPr lang="en-IN" sz="1800" dirty="0" smtClean="0"/>
            <a:t>Suggestion Display</a:t>
          </a:r>
          <a:endParaRPr lang="en-US" sz="1800" dirty="0"/>
        </a:p>
      </dgm:t>
    </dgm:pt>
    <dgm:pt modelId="{0E00E2A2-C852-4C08-B3F5-5A6A3EDC523A}" type="parTrans" cxnId="{EC49E2E9-28AA-43B1-B08B-0247A92D91A2}">
      <dgm:prSet/>
      <dgm:spPr/>
      <dgm:t>
        <a:bodyPr/>
        <a:lstStyle/>
        <a:p>
          <a:endParaRPr lang="en-US"/>
        </a:p>
      </dgm:t>
    </dgm:pt>
    <dgm:pt modelId="{4106FCBE-490F-4ABA-B811-D58EEAD8C421}" type="sibTrans" cxnId="{EC49E2E9-28AA-43B1-B08B-0247A92D91A2}">
      <dgm:prSet/>
      <dgm:spPr/>
      <dgm:t>
        <a:bodyPr/>
        <a:lstStyle/>
        <a:p>
          <a:endParaRPr lang="en-US"/>
        </a:p>
      </dgm:t>
    </dgm:pt>
    <dgm:pt modelId="{3F80C1EC-641D-4596-B752-9CA04FCC0A29}">
      <dgm:prSet phldrT="[Text]" custT="1"/>
      <dgm:spPr/>
      <dgm:t>
        <a:bodyPr/>
        <a:lstStyle/>
        <a:p>
          <a:r>
            <a:rPr lang="en-IN" sz="1800" dirty="0" smtClean="0"/>
            <a:t>User Selection,</a:t>
          </a:r>
        </a:p>
        <a:p>
          <a:r>
            <a:rPr lang="en-IN" sz="1800" dirty="0" smtClean="0"/>
            <a:t>Feedback System</a:t>
          </a:r>
          <a:endParaRPr lang="en-US" sz="1800" dirty="0"/>
        </a:p>
      </dgm:t>
    </dgm:pt>
    <dgm:pt modelId="{E456FD7B-2246-4C5B-BF24-C0598D45BB8A}" type="parTrans" cxnId="{7502FC4A-6481-430B-A72A-C38DF2F033CA}">
      <dgm:prSet/>
      <dgm:spPr/>
      <dgm:t>
        <a:bodyPr/>
        <a:lstStyle/>
        <a:p>
          <a:endParaRPr lang="en-US"/>
        </a:p>
      </dgm:t>
    </dgm:pt>
    <dgm:pt modelId="{1D92C280-2B6A-4D0F-AB95-F25A49464EC2}" type="sibTrans" cxnId="{7502FC4A-6481-430B-A72A-C38DF2F033CA}">
      <dgm:prSet/>
      <dgm:spPr/>
      <dgm:t>
        <a:bodyPr/>
        <a:lstStyle/>
        <a:p>
          <a:endParaRPr lang="en-US"/>
        </a:p>
      </dgm:t>
    </dgm:pt>
    <dgm:pt modelId="{E3F4DD09-9DE0-4DE5-A1B5-80E23699EE83}">
      <dgm:prSet phldrT="[Text]" custT="1"/>
      <dgm:spPr/>
      <dgm:t>
        <a:bodyPr/>
        <a:lstStyle/>
        <a:p>
          <a:r>
            <a:rPr lang="en-IN" sz="1800" dirty="0" smtClean="0"/>
            <a:t>Database</a:t>
          </a:r>
          <a:endParaRPr lang="en-US" sz="1800" dirty="0"/>
        </a:p>
      </dgm:t>
    </dgm:pt>
    <dgm:pt modelId="{32CAD560-9FB8-4BD2-B882-04598C985EA8}" type="parTrans" cxnId="{2F67BC3D-171E-4D77-8D30-2E88848AADE8}">
      <dgm:prSet/>
      <dgm:spPr/>
      <dgm:t>
        <a:bodyPr/>
        <a:lstStyle/>
        <a:p>
          <a:endParaRPr lang="en-US"/>
        </a:p>
      </dgm:t>
    </dgm:pt>
    <dgm:pt modelId="{D0A29B27-2DD8-4123-BEB2-045233CEF36F}" type="sibTrans" cxnId="{2F67BC3D-171E-4D77-8D30-2E88848AADE8}">
      <dgm:prSet/>
      <dgm:spPr/>
      <dgm:t>
        <a:bodyPr/>
        <a:lstStyle/>
        <a:p>
          <a:endParaRPr lang="en-US"/>
        </a:p>
      </dgm:t>
    </dgm:pt>
    <dgm:pt modelId="{76B716C7-B858-42E9-A853-DAD4F005604A}" type="pres">
      <dgm:prSet presAssocID="{9A225CBB-FB7F-496D-AE8D-A5A589AAD1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9272F9-1395-42D9-95B7-19984F569776}" type="pres">
      <dgm:prSet presAssocID="{9A225CBB-FB7F-496D-AE8D-A5A589AAD14D}" presName="cycle" presStyleCnt="0"/>
      <dgm:spPr/>
    </dgm:pt>
    <dgm:pt modelId="{55DFB84B-8DED-4893-9447-1A39BE5770FE}" type="pres">
      <dgm:prSet presAssocID="{0885096F-D2E3-4146-A5B4-CBAF499F172F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F2F96-618C-4CA3-A839-FF159A6F03D7}" type="pres">
      <dgm:prSet presAssocID="{FA8D9A9D-4F89-4A2C-9FC7-549B44045DD2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6F2234C-9D02-4038-95E7-1E8E19C43B9C}" type="pres">
      <dgm:prSet presAssocID="{09EE9CDA-CB1F-476E-9CA3-DC34C3E6691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71DCD-9CFC-496F-85B8-A994635B8EB4}" type="pres">
      <dgm:prSet presAssocID="{5D58E169-D43E-4430-A506-C5A8F759C93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E9C0F-497A-447F-98A9-35A54B454B25}" type="pres">
      <dgm:prSet presAssocID="{3F80C1EC-641D-4596-B752-9CA04FCC0A29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C4934-6388-4618-931E-1CDD2B8D7124}" type="pres">
      <dgm:prSet presAssocID="{E3F4DD09-9DE0-4DE5-A1B5-80E23699EE83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150B9E-44B8-4240-BBA5-55AB81498C0D}" srcId="{9A225CBB-FB7F-496D-AE8D-A5A589AAD14D}" destId="{0885096F-D2E3-4146-A5B4-CBAF499F172F}" srcOrd="0" destOrd="0" parTransId="{76E6DE28-6997-42D3-8F03-3782AD668819}" sibTransId="{FA8D9A9D-4F89-4A2C-9FC7-549B44045DD2}"/>
    <dgm:cxn modelId="{203D031F-6D48-4583-A83E-C09CA1324AD6}" type="presOf" srcId="{3F80C1EC-641D-4596-B752-9CA04FCC0A29}" destId="{845E9C0F-497A-447F-98A9-35A54B454B25}" srcOrd="0" destOrd="0" presId="urn:microsoft.com/office/officeart/2005/8/layout/cycle3"/>
    <dgm:cxn modelId="{EC49E2E9-28AA-43B1-B08B-0247A92D91A2}" srcId="{9A225CBB-FB7F-496D-AE8D-A5A589AAD14D}" destId="{5D58E169-D43E-4430-A506-C5A8F759C93F}" srcOrd="2" destOrd="0" parTransId="{0E00E2A2-C852-4C08-B3F5-5A6A3EDC523A}" sibTransId="{4106FCBE-490F-4ABA-B811-D58EEAD8C421}"/>
    <dgm:cxn modelId="{7502FC4A-6481-430B-A72A-C38DF2F033CA}" srcId="{9A225CBB-FB7F-496D-AE8D-A5A589AAD14D}" destId="{3F80C1EC-641D-4596-B752-9CA04FCC0A29}" srcOrd="3" destOrd="0" parTransId="{E456FD7B-2246-4C5B-BF24-C0598D45BB8A}" sibTransId="{1D92C280-2B6A-4D0F-AB95-F25A49464EC2}"/>
    <dgm:cxn modelId="{90BC4176-9C40-4CB8-B954-825909A178EA}" type="presOf" srcId="{0885096F-D2E3-4146-A5B4-CBAF499F172F}" destId="{55DFB84B-8DED-4893-9447-1A39BE5770FE}" srcOrd="0" destOrd="0" presId="urn:microsoft.com/office/officeart/2005/8/layout/cycle3"/>
    <dgm:cxn modelId="{A72E1DC6-5082-4C7C-8B95-C0ECAF637879}" type="presOf" srcId="{5D58E169-D43E-4430-A506-C5A8F759C93F}" destId="{EF871DCD-9CFC-496F-85B8-A994635B8EB4}" srcOrd="0" destOrd="0" presId="urn:microsoft.com/office/officeart/2005/8/layout/cycle3"/>
    <dgm:cxn modelId="{D824F417-19D5-4C53-BF0A-05054EE3AE44}" srcId="{9A225CBB-FB7F-496D-AE8D-A5A589AAD14D}" destId="{09EE9CDA-CB1F-476E-9CA3-DC34C3E66914}" srcOrd="1" destOrd="0" parTransId="{98306C26-1519-4F13-9E6C-CB390C2C48C8}" sibTransId="{D0EBD923-E81A-4CA4-9C0E-8D4EACB724FD}"/>
    <dgm:cxn modelId="{8A406450-5A61-4C6F-9404-98DB9A9FD9E1}" type="presOf" srcId="{09EE9CDA-CB1F-476E-9CA3-DC34C3E66914}" destId="{96F2234C-9D02-4038-95E7-1E8E19C43B9C}" srcOrd="0" destOrd="0" presId="urn:microsoft.com/office/officeart/2005/8/layout/cycle3"/>
    <dgm:cxn modelId="{82C48E2A-28D0-41CA-B9AC-A6F0A45AEED5}" type="presOf" srcId="{9A225CBB-FB7F-496D-AE8D-A5A589AAD14D}" destId="{76B716C7-B858-42E9-A853-DAD4F005604A}" srcOrd="0" destOrd="0" presId="urn:microsoft.com/office/officeart/2005/8/layout/cycle3"/>
    <dgm:cxn modelId="{2F67BC3D-171E-4D77-8D30-2E88848AADE8}" srcId="{9A225CBB-FB7F-496D-AE8D-A5A589AAD14D}" destId="{E3F4DD09-9DE0-4DE5-A1B5-80E23699EE83}" srcOrd="4" destOrd="0" parTransId="{32CAD560-9FB8-4BD2-B882-04598C985EA8}" sibTransId="{D0A29B27-2DD8-4123-BEB2-045233CEF36F}"/>
    <dgm:cxn modelId="{91D87F4F-65A2-4670-BAE7-22AB945EF572}" type="presOf" srcId="{FA8D9A9D-4F89-4A2C-9FC7-549B44045DD2}" destId="{B67F2F96-618C-4CA3-A839-FF159A6F03D7}" srcOrd="0" destOrd="0" presId="urn:microsoft.com/office/officeart/2005/8/layout/cycle3"/>
    <dgm:cxn modelId="{15FC7691-B1AB-4B1B-ABE5-ABA4952DCA59}" type="presOf" srcId="{E3F4DD09-9DE0-4DE5-A1B5-80E23699EE83}" destId="{1B7C4934-6388-4618-931E-1CDD2B8D7124}" srcOrd="0" destOrd="0" presId="urn:microsoft.com/office/officeart/2005/8/layout/cycle3"/>
    <dgm:cxn modelId="{FFCC1762-6F13-49B8-99EC-9B369F2076FB}" type="presParOf" srcId="{76B716C7-B858-42E9-A853-DAD4F005604A}" destId="{B49272F9-1395-42D9-95B7-19984F569776}" srcOrd="0" destOrd="0" presId="urn:microsoft.com/office/officeart/2005/8/layout/cycle3"/>
    <dgm:cxn modelId="{D32E0FEA-353D-4BF3-87B0-C0AE37B0D5C8}" type="presParOf" srcId="{B49272F9-1395-42D9-95B7-19984F569776}" destId="{55DFB84B-8DED-4893-9447-1A39BE5770FE}" srcOrd="0" destOrd="0" presId="urn:microsoft.com/office/officeart/2005/8/layout/cycle3"/>
    <dgm:cxn modelId="{10DBC996-6EBD-4653-9DFF-98CB6DA1D727}" type="presParOf" srcId="{B49272F9-1395-42D9-95B7-19984F569776}" destId="{B67F2F96-618C-4CA3-A839-FF159A6F03D7}" srcOrd="1" destOrd="0" presId="urn:microsoft.com/office/officeart/2005/8/layout/cycle3"/>
    <dgm:cxn modelId="{61E857F4-9487-41D0-888C-63A3C0BB5082}" type="presParOf" srcId="{B49272F9-1395-42D9-95B7-19984F569776}" destId="{96F2234C-9D02-4038-95E7-1E8E19C43B9C}" srcOrd="2" destOrd="0" presId="urn:microsoft.com/office/officeart/2005/8/layout/cycle3"/>
    <dgm:cxn modelId="{B9D60657-CB79-4899-AE30-8061F06B24A2}" type="presParOf" srcId="{B49272F9-1395-42D9-95B7-19984F569776}" destId="{EF871DCD-9CFC-496F-85B8-A994635B8EB4}" srcOrd="3" destOrd="0" presId="urn:microsoft.com/office/officeart/2005/8/layout/cycle3"/>
    <dgm:cxn modelId="{2D4DE824-BD69-44CF-A839-17B8FD562CE2}" type="presParOf" srcId="{B49272F9-1395-42D9-95B7-19984F569776}" destId="{845E9C0F-497A-447F-98A9-35A54B454B25}" srcOrd="4" destOrd="0" presId="urn:microsoft.com/office/officeart/2005/8/layout/cycle3"/>
    <dgm:cxn modelId="{08A61DED-0574-4C51-B3B4-9333F8D602A0}" type="presParOf" srcId="{B49272F9-1395-42D9-95B7-19984F569776}" destId="{1B7C4934-6388-4618-931E-1CDD2B8D712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7F2F96-618C-4CA3-A839-FF159A6F03D7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FB84B-8DED-4893-9447-1A39BE5770FE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Input Interface,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Context Analysis</a:t>
          </a:r>
          <a:endParaRPr lang="en-US" sz="1800" kern="1200" dirty="0"/>
        </a:p>
      </dsp:txBody>
      <dsp:txXfrm>
        <a:off x="2799953" y="2274"/>
        <a:ext cx="2528093" cy="1264046"/>
      </dsp:txXfrm>
    </dsp:sp>
    <dsp:sp modelId="{96F2234C-9D02-4038-95E7-1E8E19C43B9C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Prediction engine</a:t>
          </a:r>
          <a:endParaRPr lang="en-US" sz="1800" kern="1200" dirty="0"/>
        </a:p>
      </dsp:txBody>
      <dsp:txXfrm>
        <a:off x="4981774" y="1587460"/>
        <a:ext cx="2528093" cy="1264046"/>
      </dsp:txXfrm>
    </dsp:sp>
    <dsp:sp modelId="{EF871DCD-9CFC-496F-85B8-A994635B8EB4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Suggestion Display</a:t>
          </a:r>
          <a:endParaRPr lang="en-US" sz="1800" kern="1200" dirty="0"/>
        </a:p>
      </dsp:txBody>
      <dsp:txXfrm>
        <a:off x="4148393" y="4152345"/>
        <a:ext cx="2528093" cy="1264046"/>
      </dsp:txXfrm>
    </dsp:sp>
    <dsp:sp modelId="{845E9C0F-497A-447F-98A9-35A54B454B25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User Selection,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Feedback System</a:t>
          </a:r>
          <a:endParaRPr lang="en-US" sz="1800" kern="1200" dirty="0"/>
        </a:p>
      </dsp:txBody>
      <dsp:txXfrm>
        <a:off x="1451513" y="4152345"/>
        <a:ext cx="2528093" cy="1264046"/>
      </dsp:txXfrm>
    </dsp:sp>
    <dsp:sp modelId="{1B7C4934-6388-4618-931E-1CDD2B8D7124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Database</a:t>
          </a:r>
          <a:endParaRPr lang="en-US" sz="1800" kern="1200" dirty="0"/>
        </a:p>
      </dsp:txBody>
      <dsp:txXfrm>
        <a:off x="618131" y="1587460"/>
        <a:ext cx="2528093" cy="126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35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36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37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38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39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4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5" name="Google Shape;1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47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0" name="Google Shape;4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4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4" name="Google Shape;4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Google Shape;4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2" name="Google Shape;4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  <p:sp>
        <p:nvSpPr>
          <p:cNvPr id="10486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4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9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5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1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6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0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4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2" name="Google Shape;4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93;p2"/>
          <p:cNvSpPr/>
          <p:nvPr/>
        </p:nvSpPr>
        <p:spPr>
          <a:xfrm>
            <a:off x="6981185" y="4980852"/>
            <a:ext cx="2302344" cy="1877561"/>
          </a:xfrm>
          <a:custGeom>
            <a:avLst/>
            <a:gdLst/>
            <a:ahLst/>
            <a:cxnLst/>
            <a:rect l="l" t="t" r="r" b="b"/>
            <a:pathLst>
              <a:path w="2302344" h="1877561" extrusionOk="0">
                <a:moveTo>
                  <a:pt x="2302237" y="1877453"/>
                </a:moveTo>
                <a:lnTo>
                  <a:pt x="1454758" y="1877453"/>
                </a:lnTo>
                <a:lnTo>
                  <a:pt x="47530" y="471310"/>
                </a:lnTo>
                <a:cubicBezTo>
                  <a:pt x="-13159" y="410647"/>
                  <a:pt x="-16248" y="313247"/>
                  <a:pt x="40485" y="248874"/>
                </a:cubicBezTo>
                <a:lnTo>
                  <a:pt x="47530" y="241287"/>
                </a:lnTo>
                <a:lnTo>
                  <a:pt x="241247" y="47569"/>
                </a:lnTo>
                <a:cubicBezTo>
                  <a:pt x="304700" y="-15937"/>
                  <a:pt x="407627" y="-16018"/>
                  <a:pt x="471134" y="47435"/>
                </a:cubicBezTo>
                <a:cubicBezTo>
                  <a:pt x="471188" y="47488"/>
                  <a:pt x="471216" y="47516"/>
                  <a:pt x="471270" y="47569"/>
                </a:cubicBezTo>
                <a:close/>
              </a:path>
            </a:pathLst>
          </a:custGeom>
          <a:solidFill>
            <a:srgbClr val="A4A4A4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4;p2"/>
          <p:cNvSpPr/>
          <p:nvPr/>
        </p:nvSpPr>
        <p:spPr>
          <a:xfrm>
            <a:off x="7018297" y="4689516"/>
            <a:ext cx="2746952" cy="2168888"/>
          </a:xfrm>
          <a:custGeom>
            <a:avLst/>
            <a:gdLst/>
            <a:ahLst/>
            <a:cxnLst/>
            <a:rect l="l" t="t" r="r" b="b"/>
            <a:pathLst>
              <a:path w="2746952" h="2168888" extrusionOk="0">
                <a:moveTo>
                  <a:pt x="2746845" y="2168781"/>
                </a:moveTo>
                <a:lnTo>
                  <a:pt x="1591044" y="2168781"/>
                </a:lnTo>
                <a:lnTo>
                  <a:pt x="54581" y="632319"/>
                </a:lnTo>
                <a:cubicBezTo>
                  <a:pt x="28815" y="607311"/>
                  <a:pt x="11150" y="575097"/>
                  <a:pt x="3917" y="539930"/>
                </a:cubicBezTo>
                <a:cubicBezTo>
                  <a:pt x="-9116" y="478374"/>
                  <a:pt x="9958" y="414407"/>
                  <a:pt x="54581" y="370055"/>
                </a:cubicBezTo>
                <a:lnTo>
                  <a:pt x="370489" y="54147"/>
                </a:lnTo>
                <a:cubicBezTo>
                  <a:pt x="442936" y="-18193"/>
                  <a:pt x="560305" y="-18193"/>
                  <a:pt x="632753" y="541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195;p2"/>
          <p:cNvSpPr/>
          <p:nvPr/>
        </p:nvSpPr>
        <p:spPr>
          <a:xfrm>
            <a:off x="5067008" y="-1083"/>
            <a:ext cx="1821741" cy="3992473"/>
          </a:xfrm>
          <a:custGeom>
            <a:avLst/>
            <a:gdLst/>
            <a:ahLst/>
            <a:cxnLst/>
            <a:rect l="l" t="t" r="r" b="b"/>
            <a:pathLst>
              <a:path w="1821741" h="3992473" extrusionOk="0">
                <a:moveTo>
                  <a:pt x="1821634" y="3980987"/>
                </a:moveTo>
                <a:lnTo>
                  <a:pt x="1810255" y="3992366"/>
                </a:lnTo>
                <a:lnTo>
                  <a:pt x="536869" y="2718979"/>
                </a:lnTo>
                <a:cubicBezTo>
                  <a:pt x="-179100" y="2001060"/>
                  <a:pt x="-179100" y="839189"/>
                  <a:pt x="536869" y="121270"/>
                </a:cubicBezTo>
                <a:lnTo>
                  <a:pt x="657976" y="-108"/>
                </a:lnTo>
                <a:lnTo>
                  <a:pt x="681005" y="-108"/>
                </a:lnTo>
                <a:lnTo>
                  <a:pt x="548247" y="132650"/>
                </a:lnTo>
                <a:cubicBezTo>
                  <a:pt x="-160948" y="844039"/>
                  <a:pt x="-160948" y="1995127"/>
                  <a:pt x="548247" y="27065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7" name="Google Shape;196;p2"/>
          <p:cNvSpPr/>
          <p:nvPr/>
        </p:nvSpPr>
        <p:spPr>
          <a:xfrm>
            <a:off x="5424403" y="7"/>
            <a:ext cx="6768408" cy="6858405"/>
          </a:xfrm>
          <a:custGeom>
            <a:avLst/>
            <a:gdLst/>
            <a:ahLst/>
            <a:cxnLst/>
            <a:rect l="l" t="t" r="r" b="b"/>
            <a:pathLst>
              <a:path w="6768408" h="6858405" extrusionOk="0">
                <a:moveTo>
                  <a:pt x="6768301" y="-108"/>
                </a:moveTo>
                <a:lnTo>
                  <a:pt x="6768301" y="6858298"/>
                </a:lnTo>
                <a:lnTo>
                  <a:pt x="4825168" y="6858298"/>
                </a:lnTo>
                <a:lnTo>
                  <a:pt x="433338" y="2466198"/>
                </a:lnTo>
                <a:cubicBezTo>
                  <a:pt x="-144400" y="1888731"/>
                  <a:pt x="-144617" y="952277"/>
                  <a:pt x="432851" y="374539"/>
                </a:cubicBezTo>
                <a:cubicBezTo>
                  <a:pt x="433014" y="374376"/>
                  <a:pt x="433176" y="374214"/>
                  <a:pt x="433338" y="374051"/>
                </a:cubicBezTo>
                <a:lnTo>
                  <a:pt x="807226" y="-1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8" name="Google Shape;197;p2"/>
          <p:cNvSpPr/>
          <p:nvPr/>
        </p:nvSpPr>
        <p:spPr>
          <a:xfrm>
            <a:off x="5661419" y="5740001"/>
            <a:ext cx="27640" cy="27637"/>
          </a:xfrm>
          <a:custGeom>
            <a:avLst/>
            <a:gdLst/>
            <a:ahLst/>
            <a:cxnLst/>
            <a:rect l="l" t="t" r="r" b="b"/>
            <a:pathLst>
              <a:path w="27640" h="27637" extrusionOk="0">
                <a:moveTo>
                  <a:pt x="-104" y="13439"/>
                </a:moveTo>
                <a:cubicBezTo>
                  <a:pt x="-267" y="21080"/>
                  <a:pt x="5802" y="27365"/>
                  <a:pt x="13442" y="27528"/>
                </a:cubicBezTo>
                <a:cubicBezTo>
                  <a:pt x="21083" y="27663"/>
                  <a:pt x="27368" y="21621"/>
                  <a:pt x="27531" y="13981"/>
                </a:cubicBezTo>
                <a:cubicBezTo>
                  <a:pt x="27666" y="6341"/>
                  <a:pt x="21625" y="55"/>
                  <a:pt x="13984" y="-108"/>
                </a:cubicBezTo>
                <a:cubicBezTo>
                  <a:pt x="13903" y="-108"/>
                  <a:pt x="13795" y="-108"/>
                  <a:pt x="13713" y="-108"/>
                </a:cubicBezTo>
                <a:cubicBezTo>
                  <a:pt x="6181" y="-108"/>
                  <a:pt x="31" y="5907"/>
                  <a:pt x="-104" y="13439"/>
                </a:cubicBezTo>
                <a:close/>
              </a:path>
            </a:pathLst>
          </a:custGeom>
          <a:solidFill>
            <a:srgbClr val="9294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9" name="Google Shape;198;p2"/>
          <p:cNvSpPr/>
          <p:nvPr/>
        </p:nvSpPr>
        <p:spPr>
          <a:xfrm>
            <a:off x="6792028" y="3894670"/>
            <a:ext cx="181525" cy="181525"/>
          </a:xfrm>
          <a:custGeom>
            <a:avLst/>
            <a:gdLst/>
            <a:ahLst/>
            <a:cxnLst/>
            <a:rect l="l" t="t" r="r" b="b"/>
            <a:pathLst>
              <a:path w="181525" h="181525" extrusionOk="0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50000">
                <a:srgbClr val="4826DC"/>
              </a:gs>
              <a:gs pos="100000">
                <a:srgbClr val="4826DC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199;p2"/>
          <p:cNvSpPr/>
          <p:nvPr/>
        </p:nvSpPr>
        <p:spPr>
          <a:xfrm>
            <a:off x="7266438" y="6130137"/>
            <a:ext cx="739647" cy="728268"/>
          </a:xfrm>
          <a:custGeom>
            <a:avLst/>
            <a:gdLst/>
            <a:ahLst/>
            <a:cxnLst/>
            <a:rect l="l" t="t" r="r" b="b"/>
            <a:pathLst>
              <a:path w="739647" h="728268" extrusionOk="0">
                <a:moveTo>
                  <a:pt x="739648" y="728269"/>
                </a:moveTo>
                <a:lnTo>
                  <a:pt x="717431" y="728269"/>
                </a:lnTo>
                <a:lnTo>
                  <a:pt x="0" y="11108"/>
                </a:lnTo>
                <a:lnTo>
                  <a:pt x="11108" y="0"/>
                </a:lnTo>
                <a:lnTo>
                  <a:pt x="739648" y="7282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1" name="Google Shape;200;p2"/>
          <p:cNvSpPr/>
          <p:nvPr/>
        </p:nvSpPr>
        <p:spPr>
          <a:xfrm>
            <a:off x="7181360" y="6044801"/>
            <a:ext cx="181525" cy="181525"/>
          </a:xfrm>
          <a:custGeom>
            <a:avLst/>
            <a:gdLst/>
            <a:ahLst/>
            <a:cxnLst/>
            <a:rect l="l" t="t" r="r" b="b"/>
            <a:pathLst>
              <a:path w="181525" h="181525" extrusionOk="0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202;p2"/>
          <p:cNvSpPr txBox="1"/>
          <p:nvPr/>
        </p:nvSpPr>
        <p:spPr>
          <a:xfrm>
            <a:off x="388415" y="262807"/>
            <a:ext cx="76918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 smtClean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SENTENCE AUTOCOMPLETE</a:t>
            </a:r>
            <a:endParaRPr lang="en-IN" sz="54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940" name="TextBox 1048939"/>
          <p:cNvSpPr txBox="1"/>
          <p:nvPr/>
        </p:nvSpPr>
        <p:spPr>
          <a:xfrm>
            <a:off x="260300" y="4338739"/>
            <a:ext cx="583570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P.Maanasa-192210382</a:t>
            </a:r>
          </a:p>
          <a:p>
            <a:r>
              <a:rPr lang="en-I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V.Priyanka-192210360</a:t>
            </a:r>
          </a:p>
          <a:p>
            <a:r>
              <a:rPr lang="en-IN" sz="24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M.Sri</a:t>
            </a:r>
            <a:r>
              <a:rPr lang="en-I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Harshini-192210287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 And Limitations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Context Understanding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Handling Ambiguity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Personalization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 Variations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Real-Time Processing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Privacy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Bias in Predictions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Trust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 Sentence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 Intensive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95" y="1950098"/>
            <a:ext cx="5238284" cy="4105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470;p20"/>
          <p:cNvSpPr/>
          <p:nvPr/>
        </p:nvSpPr>
        <p:spPr>
          <a:xfrm>
            <a:off x="0" y="0"/>
            <a:ext cx="12198837" cy="6861794"/>
          </a:xfrm>
          <a:custGeom>
            <a:avLst/>
            <a:gdLst/>
            <a:ahLst/>
            <a:cxnLst/>
            <a:rect l="l" t="t" r="r" b="b"/>
            <a:pathLst>
              <a:path w="12198837" h="6861794" extrusionOk="0">
                <a:moveTo>
                  <a:pt x="0" y="0"/>
                </a:moveTo>
                <a:lnTo>
                  <a:pt x="12198837" y="0"/>
                </a:lnTo>
                <a:lnTo>
                  <a:pt x="12198837" y="6861795"/>
                </a:lnTo>
                <a:lnTo>
                  <a:pt x="0" y="686179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6" name="Google Shape;471;p20"/>
          <p:cNvSpPr/>
          <p:nvPr/>
        </p:nvSpPr>
        <p:spPr>
          <a:xfrm>
            <a:off x="3" y="0"/>
            <a:ext cx="7931020" cy="6088196"/>
          </a:xfrm>
          <a:custGeom>
            <a:avLst/>
            <a:gdLst/>
            <a:ahLst/>
            <a:cxnLst/>
            <a:rect l="l" t="t" r="r" b="b"/>
            <a:pathLst>
              <a:path w="7154006" h="4651282" extrusionOk="0">
                <a:moveTo>
                  <a:pt x="7152445" y="-684"/>
                </a:moveTo>
                <a:lnTo>
                  <a:pt x="2884221" y="4267539"/>
                </a:lnTo>
                <a:cubicBezTo>
                  <a:pt x="2373260" y="4778285"/>
                  <a:pt x="1544877" y="4778285"/>
                  <a:pt x="1033916" y="4267539"/>
                </a:cubicBezTo>
                <a:lnTo>
                  <a:pt x="-1562" y="3231793"/>
                </a:lnTo>
                <a:lnTo>
                  <a:pt x="-1562" y="-684"/>
                </a:ln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7" name="Google Shape;472;p20"/>
          <p:cNvSpPr/>
          <p:nvPr/>
        </p:nvSpPr>
        <p:spPr>
          <a:xfrm rot="-242900">
            <a:off x="3960270" y="2183424"/>
            <a:ext cx="2707047" cy="5227801"/>
          </a:xfrm>
          <a:custGeom>
            <a:avLst/>
            <a:gdLst/>
            <a:ahLst/>
            <a:cxnLst/>
            <a:rect l="l" t="t" r="r" b="b"/>
            <a:pathLst>
              <a:path w="2707047" h="5227801" extrusionOk="0">
                <a:moveTo>
                  <a:pt x="435298" y="4301423"/>
                </a:moveTo>
                <a:lnTo>
                  <a:pt x="1362075" y="5227118"/>
                </a:lnTo>
                <a:lnTo>
                  <a:pt x="1334968" y="5227118"/>
                </a:lnTo>
                <a:lnTo>
                  <a:pt x="421744" y="4313621"/>
                </a:lnTo>
                <a:cubicBezTo>
                  <a:pt x="-142619" y="3749340"/>
                  <a:pt x="-142619" y="2834381"/>
                  <a:pt x="421473" y="2269992"/>
                </a:cubicBezTo>
                <a:cubicBezTo>
                  <a:pt x="421473" y="2269937"/>
                  <a:pt x="421744" y="2269856"/>
                  <a:pt x="421744" y="2269775"/>
                </a:cubicBezTo>
                <a:lnTo>
                  <a:pt x="2692200" y="-684"/>
                </a:lnTo>
                <a:lnTo>
                  <a:pt x="2705486" y="12598"/>
                </a:lnTo>
                <a:lnTo>
                  <a:pt x="435026" y="2283057"/>
                </a:lnTo>
                <a:cubicBezTo>
                  <a:pt x="-122018" y="2840155"/>
                  <a:pt x="-122018" y="3743242"/>
                  <a:pt x="435026" y="43003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8" name="Google Shape;473;p20"/>
          <p:cNvSpPr/>
          <p:nvPr/>
        </p:nvSpPr>
        <p:spPr>
          <a:xfrm>
            <a:off x="6522808" y="1847736"/>
            <a:ext cx="183241" cy="183241"/>
          </a:xfrm>
          <a:custGeom>
            <a:avLst/>
            <a:gdLst/>
            <a:ahLst/>
            <a:cxnLst/>
            <a:rect l="l" t="t" r="r" b="b"/>
            <a:pathLst>
              <a:path w="183241" h="183241" extrusionOk="0">
                <a:moveTo>
                  <a:pt x="183242" y="91621"/>
                </a:moveTo>
                <a:cubicBezTo>
                  <a:pt x="183242" y="142221"/>
                  <a:pt x="142222" y="183241"/>
                  <a:pt x="91621" y="183241"/>
                </a:cubicBezTo>
                <a:cubicBezTo>
                  <a:pt x="41020" y="183241"/>
                  <a:pt x="0" y="142221"/>
                  <a:pt x="0" y="91621"/>
                </a:cubicBezTo>
                <a:cubicBezTo>
                  <a:pt x="0" y="41020"/>
                  <a:pt x="41020" y="0"/>
                  <a:pt x="91621" y="0"/>
                </a:cubicBezTo>
                <a:cubicBezTo>
                  <a:pt x="142222" y="0"/>
                  <a:pt x="183242" y="41020"/>
                  <a:pt x="183242" y="916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474;p20"/>
          <p:cNvGrpSpPr/>
          <p:nvPr/>
        </p:nvGrpSpPr>
        <p:grpSpPr>
          <a:xfrm>
            <a:off x="7376839" y="400820"/>
            <a:ext cx="3946756" cy="1446509"/>
            <a:chOff x="7356244" y="2268211"/>
            <a:chExt cx="3946756" cy="1446509"/>
          </a:xfrm>
        </p:grpSpPr>
        <p:sp>
          <p:nvSpPr>
            <p:cNvPr id="1048789" name="Google Shape;475;p20"/>
            <p:cNvSpPr txBox="1"/>
            <p:nvPr/>
          </p:nvSpPr>
          <p:spPr>
            <a:xfrm>
              <a:off x="7369175" y="2268211"/>
              <a:ext cx="3933825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dirty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E</a:t>
              </a:r>
              <a:r>
                <a:rPr lang="en-IN" sz="4400" b="1" i="0" dirty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xecution</a:t>
              </a:r>
              <a:r>
                <a:rPr lang="en-US" sz="4400" b="1" i="0" dirty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 </a:t>
              </a:r>
              <a:r>
                <a:rPr lang="en-US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And </a:t>
              </a:r>
              <a:r>
                <a:rPr lang="en-US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output:</a:t>
              </a:r>
              <a:endParaRPr sz="44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  <p:sp>
          <p:nvSpPr>
            <p:cNvPr id="1048790" name="Google Shape;476;p20"/>
            <p:cNvSpPr txBox="1"/>
            <p:nvPr/>
          </p:nvSpPr>
          <p:spPr>
            <a:xfrm>
              <a:off x="7356244" y="2930483"/>
              <a:ext cx="3844925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2597" y="139959"/>
            <a:ext cx="6204857" cy="6644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re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collections import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defaultdict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Counter</a:t>
            </a:r>
          </a:p>
          <a:p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SentenceAutocomplete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def __init__(self, corpus):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self.word_counts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Counter()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self.word_followers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defaultdict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(Counter)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self.preprocess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(corpus)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def preprocess(self, corpus):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# Tokenize the corpus into words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tokens =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re.findall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(r'\b\w+\b',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corpus.lower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# Count occurrences of each word and word pairs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range(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(tokens) - 1):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self.word_counts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[tokens[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]] += 1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self.word_followers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[tokens[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]][tokens[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+ 1]] += 1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def suggest(self, prefix,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max_suggestions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=5):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# Get suggestions based on the last word in the prefix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last_word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prefix.split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()[-1].lower()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suggestions =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self.word_followers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last_word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most_common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max_suggestions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return [word for word, _ in suggestions]</a:t>
            </a:r>
          </a:p>
          <a:p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Example corpus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corpus = """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quick brown fox jumps over the lazy dog.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quick brown fox is very quick and very brown.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Lazy dogs are not quick but they are very lazy.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"""</a:t>
            </a:r>
          </a:p>
          <a:p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Initialize the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SentenceAutocomplete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(corpus)</a:t>
            </a:r>
          </a:p>
          <a:p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User input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input_text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input("Start typing your sentence: ")</a:t>
            </a:r>
          </a:p>
          <a:p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Get suggestions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suggestions =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autocomplete.suggest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input_text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print("Suggestions:", suggestions)</a:t>
            </a:r>
          </a:p>
          <a:p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1977" y="3051109"/>
            <a:ext cx="453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typing your sentence: The quick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Suggestions: ['brown', 'and', 'is']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Google Shape;482;p21"/>
          <p:cNvSpPr/>
          <p:nvPr/>
        </p:nvSpPr>
        <p:spPr>
          <a:xfrm>
            <a:off x="-6837" y="-18662"/>
            <a:ext cx="12198837" cy="6861794"/>
          </a:xfrm>
          <a:custGeom>
            <a:avLst/>
            <a:gdLst/>
            <a:ahLst/>
            <a:cxnLst/>
            <a:rect l="l" t="t" r="r" b="b"/>
            <a:pathLst>
              <a:path w="12198837" h="6861794" extrusionOk="0">
                <a:moveTo>
                  <a:pt x="0" y="0"/>
                </a:moveTo>
                <a:lnTo>
                  <a:pt x="12198837" y="0"/>
                </a:lnTo>
                <a:lnTo>
                  <a:pt x="12198837" y="6861795"/>
                </a:lnTo>
                <a:lnTo>
                  <a:pt x="0" y="686179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4" name="Google Shape;483;p21"/>
          <p:cNvSpPr/>
          <p:nvPr/>
        </p:nvSpPr>
        <p:spPr>
          <a:xfrm>
            <a:off x="3" y="-18662"/>
            <a:ext cx="7154007" cy="4651282"/>
          </a:xfrm>
          <a:custGeom>
            <a:avLst/>
            <a:gdLst/>
            <a:ahLst/>
            <a:cxnLst/>
            <a:rect l="l" t="t" r="r" b="b"/>
            <a:pathLst>
              <a:path w="7154006" h="4651282" extrusionOk="0">
                <a:moveTo>
                  <a:pt x="7152445" y="-684"/>
                </a:moveTo>
                <a:lnTo>
                  <a:pt x="2884221" y="4267539"/>
                </a:lnTo>
                <a:cubicBezTo>
                  <a:pt x="2373260" y="4778285"/>
                  <a:pt x="1544877" y="4778285"/>
                  <a:pt x="1033916" y="4267539"/>
                </a:cubicBezTo>
                <a:lnTo>
                  <a:pt x="-1562" y="3231793"/>
                </a:lnTo>
                <a:lnTo>
                  <a:pt x="-1562" y="-684"/>
                </a:ln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5" name="Google Shape;484;p21"/>
          <p:cNvSpPr/>
          <p:nvPr/>
        </p:nvSpPr>
        <p:spPr>
          <a:xfrm>
            <a:off x="3307126" y="1614255"/>
            <a:ext cx="2707047" cy="5227801"/>
          </a:xfrm>
          <a:custGeom>
            <a:avLst/>
            <a:gdLst/>
            <a:ahLst/>
            <a:cxnLst/>
            <a:rect l="l" t="t" r="r" b="b"/>
            <a:pathLst>
              <a:path w="2707047" h="5227801" extrusionOk="0">
                <a:moveTo>
                  <a:pt x="435298" y="4301423"/>
                </a:moveTo>
                <a:lnTo>
                  <a:pt x="1362075" y="5227118"/>
                </a:lnTo>
                <a:lnTo>
                  <a:pt x="1334968" y="5227118"/>
                </a:lnTo>
                <a:lnTo>
                  <a:pt x="421744" y="4313621"/>
                </a:lnTo>
                <a:cubicBezTo>
                  <a:pt x="-142619" y="3749340"/>
                  <a:pt x="-142619" y="2834381"/>
                  <a:pt x="421473" y="2269992"/>
                </a:cubicBezTo>
                <a:cubicBezTo>
                  <a:pt x="421473" y="2269937"/>
                  <a:pt x="421744" y="2269856"/>
                  <a:pt x="421744" y="2269775"/>
                </a:cubicBezTo>
                <a:lnTo>
                  <a:pt x="2692200" y="-684"/>
                </a:lnTo>
                <a:lnTo>
                  <a:pt x="2705486" y="12598"/>
                </a:lnTo>
                <a:lnTo>
                  <a:pt x="435026" y="2283057"/>
                </a:lnTo>
                <a:cubicBezTo>
                  <a:pt x="-122018" y="2840155"/>
                  <a:pt x="-122018" y="3743242"/>
                  <a:pt x="435026" y="43003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6" name="Google Shape;485;p21"/>
          <p:cNvSpPr/>
          <p:nvPr/>
        </p:nvSpPr>
        <p:spPr>
          <a:xfrm>
            <a:off x="5916317" y="1530495"/>
            <a:ext cx="183241" cy="183241"/>
          </a:xfrm>
          <a:custGeom>
            <a:avLst/>
            <a:gdLst/>
            <a:ahLst/>
            <a:cxnLst/>
            <a:rect l="l" t="t" r="r" b="b"/>
            <a:pathLst>
              <a:path w="183241" h="183241" extrusionOk="0">
                <a:moveTo>
                  <a:pt x="183242" y="91621"/>
                </a:moveTo>
                <a:cubicBezTo>
                  <a:pt x="183242" y="142221"/>
                  <a:pt x="142222" y="183241"/>
                  <a:pt x="91621" y="183241"/>
                </a:cubicBezTo>
                <a:cubicBezTo>
                  <a:pt x="41020" y="183241"/>
                  <a:pt x="0" y="142221"/>
                  <a:pt x="0" y="91621"/>
                </a:cubicBezTo>
                <a:cubicBezTo>
                  <a:pt x="0" y="41020"/>
                  <a:pt x="41020" y="0"/>
                  <a:pt x="91621" y="0"/>
                </a:cubicBezTo>
                <a:cubicBezTo>
                  <a:pt x="142222" y="0"/>
                  <a:pt x="183242" y="41020"/>
                  <a:pt x="183242" y="916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486;p21"/>
          <p:cNvGrpSpPr/>
          <p:nvPr/>
        </p:nvGrpSpPr>
        <p:grpSpPr>
          <a:xfrm>
            <a:off x="7347911" y="2154225"/>
            <a:ext cx="3946756" cy="3247555"/>
            <a:chOff x="7356244" y="2268211"/>
            <a:chExt cx="3946756" cy="3247555"/>
          </a:xfrm>
        </p:grpSpPr>
        <p:sp>
          <p:nvSpPr>
            <p:cNvPr id="1048797" name="Google Shape;487;p21"/>
            <p:cNvSpPr txBox="1"/>
            <p:nvPr/>
          </p:nvSpPr>
          <p:spPr>
            <a:xfrm>
              <a:off x="7369175" y="2268211"/>
              <a:ext cx="3933825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i="0" dirty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Conclusion</a:t>
              </a:r>
              <a:endParaRPr sz="4400" b="1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  <p:sp>
          <p:nvSpPr>
            <p:cNvPr id="1048798" name="Google Shape;488;p21"/>
            <p:cNvSpPr txBox="1"/>
            <p:nvPr/>
          </p:nvSpPr>
          <p:spPr>
            <a:xfrm>
              <a:off x="7356244" y="2930483"/>
              <a:ext cx="3844925" cy="2585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This project demonstrates a basic sentence </a:t>
              </a:r>
              <a:r>
                <a:rPr lang="en-US" sz="1800" dirty="0" err="1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autocomplete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 system using NLP, providing word suggestions based on bigram frequencies. </a:t>
              </a:r>
              <a:endParaRPr lang="en-US" sz="1800" dirty="0" smtClean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It's 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a simple yet effective way to enhance text input efficiency.</a:t>
              </a:r>
              <a:endParaRPr sz="1800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</p:grp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8" y="979713"/>
            <a:ext cx="6096233" cy="389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494;p22"/>
          <p:cNvSpPr/>
          <p:nvPr/>
        </p:nvSpPr>
        <p:spPr>
          <a:xfrm rot="-2700000" flipH="1">
            <a:off x="-1187045" y="467698"/>
            <a:ext cx="4869308" cy="8435409"/>
          </a:xfrm>
          <a:custGeom>
            <a:avLst/>
            <a:gdLst/>
            <a:ahLst/>
            <a:cxnLst/>
            <a:rect l="l" t="t" r="r" b="b"/>
            <a:pathLst>
              <a:path w="4258082" h="7376543" extrusionOk="0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2" name="Google Shape;495;p22"/>
          <p:cNvSpPr txBox="1"/>
          <p:nvPr/>
        </p:nvSpPr>
        <p:spPr>
          <a:xfrm>
            <a:off x="6269753" y="990601"/>
            <a:ext cx="5568815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References: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b="1" dirty="0">
              <a:solidFill>
                <a:schemeClr val="tx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b="1" dirty="0">
              <a:solidFill>
                <a:schemeClr val="tx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lvl="0" indent="-101600"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Shaikh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Aryaan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et al. "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recommendation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Summarizing Text using Natural Language Processing." 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Journal of Innovation Information Technology and Application (JINITA)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5.2 (2023): 114-123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101600"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Lee, Mina,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Tatsunori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B. Hashimoto, and Percy Liang. "Learning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systems as a communication game." </a:t>
            </a:r>
            <a:r>
              <a:rPr lang="en-US" sz="1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preprint arXiv:1911.06964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(2019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indent="-101600"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Shaikh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Newalkar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N.,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Gaikwad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S.,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Kadav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N. and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Shewale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C., 2023.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recommendation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Summarizing Text using Natural Language Processing. 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Journal of Innovation Information Technology and Application (JINITA)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(2), pp.114-123.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Autocomplete (predictive search): Key to online conversion | Algol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37" y="2619375"/>
            <a:ext cx="4690533" cy="2638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501;p23"/>
          <p:cNvSpPr/>
          <p:nvPr/>
        </p:nvSpPr>
        <p:spPr>
          <a:xfrm>
            <a:off x="0" y="0"/>
            <a:ext cx="12198837" cy="6861794"/>
          </a:xfrm>
          <a:custGeom>
            <a:avLst/>
            <a:gdLst/>
            <a:ahLst/>
            <a:cxnLst/>
            <a:rect l="l" t="t" r="r" b="b"/>
            <a:pathLst>
              <a:path w="12198837" h="6861794" extrusionOk="0">
                <a:moveTo>
                  <a:pt x="0" y="0"/>
                </a:moveTo>
                <a:lnTo>
                  <a:pt x="12198837" y="0"/>
                </a:lnTo>
                <a:lnTo>
                  <a:pt x="12198837" y="6861795"/>
                </a:lnTo>
                <a:lnTo>
                  <a:pt x="0" y="686179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6" name="Google Shape;502;p23"/>
          <p:cNvSpPr/>
          <p:nvPr/>
        </p:nvSpPr>
        <p:spPr>
          <a:xfrm>
            <a:off x="3" y="0"/>
            <a:ext cx="7931020" cy="6088196"/>
          </a:xfrm>
          <a:custGeom>
            <a:avLst/>
            <a:gdLst/>
            <a:ahLst/>
            <a:cxnLst/>
            <a:rect l="l" t="t" r="r" b="b"/>
            <a:pathLst>
              <a:path w="7154006" h="4651282" extrusionOk="0">
                <a:moveTo>
                  <a:pt x="7152445" y="-684"/>
                </a:moveTo>
                <a:lnTo>
                  <a:pt x="2884221" y="4267539"/>
                </a:lnTo>
                <a:cubicBezTo>
                  <a:pt x="2373260" y="4778285"/>
                  <a:pt x="1544877" y="4778285"/>
                  <a:pt x="1033916" y="4267539"/>
                </a:cubicBezTo>
                <a:lnTo>
                  <a:pt x="-1562" y="3231793"/>
                </a:lnTo>
                <a:lnTo>
                  <a:pt x="-1562" y="-684"/>
                </a:ln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7" name="Google Shape;503;p23"/>
          <p:cNvSpPr/>
          <p:nvPr/>
        </p:nvSpPr>
        <p:spPr>
          <a:xfrm rot="-242900">
            <a:off x="3960270" y="2183424"/>
            <a:ext cx="2707047" cy="5227801"/>
          </a:xfrm>
          <a:custGeom>
            <a:avLst/>
            <a:gdLst/>
            <a:ahLst/>
            <a:cxnLst/>
            <a:rect l="l" t="t" r="r" b="b"/>
            <a:pathLst>
              <a:path w="2707047" h="5227801" extrusionOk="0">
                <a:moveTo>
                  <a:pt x="435298" y="4301423"/>
                </a:moveTo>
                <a:lnTo>
                  <a:pt x="1362075" y="5227118"/>
                </a:lnTo>
                <a:lnTo>
                  <a:pt x="1334968" y="5227118"/>
                </a:lnTo>
                <a:lnTo>
                  <a:pt x="421744" y="4313621"/>
                </a:lnTo>
                <a:cubicBezTo>
                  <a:pt x="-142619" y="3749340"/>
                  <a:pt x="-142619" y="2834381"/>
                  <a:pt x="421473" y="2269992"/>
                </a:cubicBezTo>
                <a:cubicBezTo>
                  <a:pt x="421473" y="2269937"/>
                  <a:pt x="421744" y="2269856"/>
                  <a:pt x="421744" y="2269775"/>
                </a:cubicBezTo>
                <a:lnTo>
                  <a:pt x="2692200" y="-684"/>
                </a:lnTo>
                <a:lnTo>
                  <a:pt x="2705486" y="12598"/>
                </a:lnTo>
                <a:lnTo>
                  <a:pt x="435026" y="2283057"/>
                </a:lnTo>
                <a:cubicBezTo>
                  <a:pt x="-122018" y="2840155"/>
                  <a:pt x="-122018" y="3743242"/>
                  <a:pt x="435026" y="43003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8" name="Google Shape;504;p23"/>
          <p:cNvSpPr/>
          <p:nvPr/>
        </p:nvSpPr>
        <p:spPr>
          <a:xfrm>
            <a:off x="6522808" y="1847736"/>
            <a:ext cx="183241" cy="183241"/>
          </a:xfrm>
          <a:custGeom>
            <a:avLst/>
            <a:gdLst/>
            <a:ahLst/>
            <a:cxnLst/>
            <a:rect l="l" t="t" r="r" b="b"/>
            <a:pathLst>
              <a:path w="183241" h="183241" extrusionOk="0">
                <a:moveTo>
                  <a:pt x="183242" y="91621"/>
                </a:moveTo>
                <a:cubicBezTo>
                  <a:pt x="183242" y="142221"/>
                  <a:pt x="142222" y="183241"/>
                  <a:pt x="91621" y="183241"/>
                </a:cubicBezTo>
                <a:cubicBezTo>
                  <a:pt x="41020" y="183241"/>
                  <a:pt x="0" y="142221"/>
                  <a:pt x="0" y="91621"/>
                </a:cubicBezTo>
                <a:cubicBezTo>
                  <a:pt x="0" y="41020"/>
                  <a:pt x="41020" y="0"/>
                  <a:pt x="91621" y="0"/>
                </a:cubicBezTo>
                <a:cubicBezTo>
                  <a:pt x="142222" y="0"/>
                  <a:pt x="183242" y="41020"/>
                  <a:pt x="183242" y="916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505;p23"/>
          <p:cNvGrpSpPr/>
          <p:nvPr/>
        </p:nvGrpSpPr>
        <p:grpSpPr>
          <a:xfrm>
            <a:off x="7357243" y="763967"/>
            <a:ext cx="3946756" cy="1170063"/>
            <a:chOff x="7356244" y="2268211"/>
            <a:chExt cx="3946756" cy="1170063"/>
          </a:xfrm>
        </p:grpSpPr>
        <p:sp>
          <p:nvSpPr>
            <p:cNvPr id="1048809" name="Google Shape;506;p23"/>
            <p:cNvSpPr txBox="1"/>
            <p:nvPr/>
          </p:nvSpPr>
          <p:spPr>
            <a:xfrm>
              <a:off x="7369175" y="2268211"/>
              <a:ext cx="393382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8810" name="Google Shape;507;p23"/>
            <p:cNvSpPr txBox="1"/>
            <p:nvPr/>
          </p:nvSpPr>
          <p:spPr>
            <a:xfrm>
              <a:off x="7356244" y="2930483"/>
              <a:ext cx="3844925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2" name="Picture 11" descr="oj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59" y="1119673"/>
            <a:ext cx="72312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208;p3" descr="Eleven Trending AI Chatbot Platforms | by Kristen Carter | HackerNoon.com |  Medium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388" t="-7" r="37866" b="100000"/>
          <a:stretch>
            <a:fillRect/>
          </a:stretch>
        </p:blipFill>
        <p:spPr>
          <a:xfrm>
            <a:off x="107" y="-512"/>
            <a:ext cx="5961588" cy="513"/>
          </a:xfrm>
          <a:custGeom>
            <a:avLst/>
            <a:gdLst/>
            <a:ahLst/>
            <a:cxnLst/>
            <a:rect l="l" t="t" r="r" b="b"/>
            <a:pathLst>
              <a:path w="5961588" h="513" extrusionOk="0">
                <a:moveTo>
                  <a:pt x="0" y="0"/>
                </a:moveTo>
                <a:lnTo>
                  <a:pt x="5961075" y="0"/>
                </a:lnTo>
                <a:lnTo>
                  <a:pt x="5961588" y="513"/>
                </a:lnTo>
                <a:lnTo>
                  <a:pt x="0" y="5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8596" name="Google Shape;209;p3"/>
          <p:cNvSpPr txBox="1"/>
          <p:nvPr/>
        </p:nvSpPr>
        <p:spPr>
          <a:xfrm>
            <a:off x="6211880" y="1996751"/>
            <a:ext cx="542348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Table Of Contents:</a:t>
            </a:r>
            <a:endParaRPr sz="44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597" name="Google Shape;210;p3"/>
          <p:cNvSpPr txBox="1"/>
          <p:nvPr/>
        </p:nvSpPr>
        <p:spPr>
          <a:xfrm>
            <a:off x="6768516" y="3407544"/>
            <a:ext cx="542348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i="0" dirty="0" smtClean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Introduction </a:t>
            </a:r>
            <a:r>
              <a:rPr lang="en-IN" sz="2000" b="1" i="0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of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Sentence Auto complete</a:t>
            </a:r>
            <a:endParaRPr sz="2000" b="1" dirty="0">
              <a:solidFill>
                <a:schemeClr val="tx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598" name="Google Shape;211;p3"/>
          <p:cNvSpPr txBox="1"/>
          <p:nvPr/>
        </p:nvSpPr>
        <p:spPr>
          <a:xfrm>
            <a:off x="6768516" y="4288642"/>
            <a:ext cx="5423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i="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20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Abstract</a:t>
            </a:r>
            <a:endParaRPr sz="20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599" name="Google Shape;212;p3"/>
          <p:cNvSpPr txBox="1"/>
          <p:nvPr/>
        </p:nvSpPr>
        <p:spPr>
          <a:xfrm>
            <a:off x="6736705" y="4730206"/>
            <a:ext cx="55695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Algorithm </a:t>
            </a:r>
            <a:r>
              <a:rPr lang="en-IN" sz="20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and Architecture</a:t>
            </a:r>
            <a:endParaRPr sz="20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600" name="Google Shape;213;p3"/>
          <p:cNvSpPr txBox="1"/>
          <p:nvPr/>
        </p:nvSpPr>
        <p:spPr>
          <a:xfrm>
            <a:off x="6768516" y="5738955"/>
            <a:ext cx="5423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i="0" dirty="0" smtClean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Conclusion </a:t>
            </a:r>
            <a:endParaRPr sz="20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601" name="Google Shape;214;p3"/>
          <p:cNvSpPr txBox="1"/>
          <p:nvPr/>
        </p:nvSpPr>
        <p:spPr>
          <a:xfrm>
            <a:off x="6768516" y="5222133"/>
            <a:ext cx="5423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i="0" dirty="0" smtClean="0">
                <a:solidFill>
                  <a:schemeClr val="accent4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IN" sz="20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Screenshot</a:t>
            </a:r>
            <a:endParaRPr sz="20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602" name="Google Shape;215;p3"/>
          <p:cNvSpPr txBox="1"/>
          <p:nvPr/>
        </p:nvSpPr>
        <p:spPr>
          <a:xfrm>
            <a:off x="6768516" y="3806906"/>
            <a:ext cx="5423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i="0" dirty="0" smtClean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20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Objective</a:t>
            </a:r>
            <a:endParaRPr sz="20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1048603" name="Google Shape;216;p3"/>
          <p:cNvSpPr/>
          <p:nvPr/>
        </p:nvSpPr>
        <p:spPr>
          <a:xfrm>
            <a:off x="6805097" y="6214195"/>
            <a:ext cx="226803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b="1" dirty="0" smtClean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References</a:t>
            </a:r>
            <a:endParaRPr sz="1800" b="1" dirty="0">
              <a:solidFill>
                <a:schemeClr val="lt1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pic>
        <p:nvPicPr>
          <p:cNvPr id="11" name="Picture 10" descr="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10" y="1091683"/>
            <a:ext cx="5079365" cy="4133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221;p4"/>
          <p:cNvSpPr/>
          <p:nvPr/>
        </p:nvSpPr>
        <p:spPr>
          <a:xfrm rot="2700000" flipH="1">
            <a:off x="188620" y="-2350009"/>
            <a:ext cx="5438339" cy="6519027"/>
          </a:xfrm>
          <a:custGeom>
            <a:avLst/>
            <a:gdLst/>
            <a:ahLst/>
            <a:cxnLst/>
            <a:rect l="l" t="t" r="r" b="b"/>
            <a:pathLst>
              <a:path w="5438339" h="6519027" extrusionOk="0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7" name="Google Shape;222;p4"/>
          <p:cNvSpPr/>
          <p:nvPr/>
        </p:nvSpPr>
        <p:spPr>
          <a:xfrm rot="2700000">
            <a:off x="5298842" y="6131196"/>
            <a:ext cx="1264932" cy="1264932"/>
          </a:xfrm>
          <a:custGeom>
            <a:avLst/>
            <a:gdLst/>
            <a:ahLst/>
            <a:cxnLst/>
            <a:rect l="l" t="t" r="r" b="b"/>
            <a:pathLst>
              <a:path w="1264932" h="1264932" extrusionOk="0">
                <a:moveTo>
                  <a:pt x="62239" y="62240"/>
                </a:moveTo>
                <a:cubicBezTo>
                  <a:pt x="100694" y="23785"/>
                  <a:pt x="153819" y="0"/>
                  <a:pt x="212499" y="1"/>
                </a:cubicBezTo>
                <a:lnTo>
                  <a:pt x="1062473" y="0"/>
                </a:lnTo>
                <a:cubicBezTo>
                  <a:pt x="1150494" y="0"/>
                  <a:pt x="1226016" y="53515"/>
                  <a:pt x="1258274" y="129785"/>
                </a:cubicBezTo>
                <a:lnTo>
                  <a:pt x="1264932" y="151232"/>
                </a:lnTo>
                <a:lnTo>
                  <a:pt x="151232" y="1264932"/>
                </a:lnTo>
                <a:lnTo>
                  <a:pt x="129785" y="1258274"/>
                </a:lnTo>
                <a:cubicBezTo>
                  <a:pt x="53515" y="1226016"/>
                  <a:pt x="0" y="1150494"/>
                  <a:pt x="0" y="1062474"/>
                </a:cubicBezTo>
                <a:lnTo>
                  <a:pt x="0" y="212500"/>
                </a:lnTo>
                <a:cubicBezTo>
                  <a:pt x="0" y="153820"/>
                  <a:pt x="23784" y="100695"/>
                  <a:pt x="62239" y="62240"/>
                </a:cubicBezTo>
                <a:close/>
              </a:path>
            </a:pathLst>
          </a:custGeom>
          <a:solidFill>
            <a:schemeClr val="lt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223;p4"/>
          <p:cNvGrpSpPr/>
          <p:nvPr/>
        </p:nvGrpSpPr>
        <p:grpSpPr>
          <a:xfrm flipH="1">
            <a:off x="424419" y="2268211"/>
            <a:ext cx="4639164" cy="4241904"/>
            <a:chOff x="2087769" y="2723634"/>
            <a:chExt cx="4220086" cy="3858713"/>
          </a:xfrm>
        </p:grpSpPr>
        <p:sp>
          <p:nvSpPr>
            <p:cNvPr id="1048608" name="Google Shape;224;p4"/>
            <p:cNvSpPr/>
            <p:nvPr/>
          </p:nvSpPr>
          <p:spPr>
            <a:xfrm>
              <a:off x="2087769" y="2723634"/>
              <a:ext cx="4137943" cy="3858713"/>
            </a:xfrm>
            <a:custGeom>
              <a:avLst/>
              <a:gdLst/>
              <a:ahLst/>
              <a:cxnLst/>
              <a:rect l="l" t="t" r="r" b="b"/>
              <a:pathLst>
                <a:path w="4137943" h="3858713" extrusionOk="0">
                  <a:moveTo>
                    <a:pt x="4137184" y="2451322"/>
                  </a:moveTo>
                  <a:lnTo>
                    <a:pt x="2998572" y="3589934"/>
                  </a:lnTo>
                  <a:cubicBezTo>
                    <a:pt x="2638879" y="3948380"/>
                    <a:pt x="2056995" y="3948380"/>
                    <a:pt x="1697302" y="3589934"/>
                  </a:cubicBezTo>
                  <a:lnTo>
                    <a:pt x="268074" y="2160977"/>
                  </a:lnTo>
                  <a:cubicBezTo>
                    <a:pt x="-90371" y="1801284"/>
                    <a:pt x="-90371" y="1219399"/>
                    <a:pt x="268074" y="859706"/>
                  </a:cubicBezTo>
                  <a:lnTo>
                    <a:pt x="1127996" y="55"/>
                  </a:lnTo>
                </a:path>
              </a:pathLst>
            </a:custGeom>
            <a:noFill/>
            <a:ln w="151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9" name="Google Shape;225;p4"/>
            <p:cNvSpPr/>
            <p:nvPr/>
          </p:nvSpPr>
          <p:spPr>
            <a:xfrm>
              <a:off x="6143570" y="5093030"/>
              <a:ext cx="164285" cy="164285"/>
            </a:xfrm>
            <a:custGeom>
              <a:avLst/>
              <a:gdLst/>
              <a:ahLst/>
              <a:cxnLst/>
              <a:rect l="l" t="t" r="r" b="b"/>
              <a:pathLst>
                <a:path w="164285" h="164285" extrusionOk="0">
                  <a:moveTo>
                    <a:pt x="164285" y="82142"/>
                  </a:moveTo>
                  <a:cubicBezTo>
                    <a:pt x="164285" y="127509"/>
                    <a:pt x="127508" y="164285"/>
                    <a:pt x="82143" y="164285"/>
                  </a:cubicBezTo>
                  <a:cubicBezTo>
                    <a:pt x="36777" y="164285"/>
                    <a:pt x="0" y="127509"/>
                    <a:pt x="0" y="82142"/>
                  </a:cubicBezTo>
                  <a:cubicBezTo>
                    <a:pt x="0" y="36776"/>
                    <a:pt x="36777" y="0"/>
                    <a:pt x="82143" y="0"/>
                  </a:cubicBezTo>
                  <a:cubicBezTo>
                    <a:pt x="127508" y="0"/>
                    <a:pt x="164285" y="36776"/>
                    <a:pt x="164285" y="821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10" name="Google Shape;226;p4"/>
          <p:cNvSpPr/>
          <p:nvPr/>
        </p:nvSpPr>
        <p:spPr>
          <a:xfrm rot="-2650824">
            <a:off x="829439" y="2190035"/>
            <a:ext cx="3365512" cy="33655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227;p4"/>
          <p:cNvGrpSpPr/>
          <p:nvPr/>
        </p:nvGrpSpPr>
        <p:grpSpPr>
          <a:xfrm>
            <a:off x="6102221" y="178976"/>
            <a:ext cx="5840963" cy="6611757"/>
            <a:chOff x="7356244" y="2268211"/>
            <a:chExt cx="5845535" cy="6611757"/>
          </a:xfrm>
        </p:grpSpPr>
        <p:sp>
          <p:nvSpPr>
            <p:cNvPr id="1048611" name="Google Shape;228;p4"/>
            <p:cNvSpPr txBox="1"/>
            <p:nvPr/>
          </p:nvSpPr>
          <p:spPr>
            <a:xfrm>
              <a:off x="7369175" y="2268211"/>
              <a:ext cx="3933825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i="0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Introduction</a:t>
              </a:r>
              <a:r>
                <a:rPr lang="en-IN" sz="4000" b="1" i="0" dirty="0" smtClean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4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8612" name="Google Shape;229;p4"/>
            <p:cNvSpPr txBox="1"/>
            <p:nvPr/>
          </p:nvSpPr>
          <p:spPr>
            <a:xfrm>
              <a:off x="7356244" y="3386197"/>
              <a:ext cx="5845535" cy="5493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6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The Sentence Auto complete project aims to improve typing efficiency and user experience by predicting and suggesting the next words or phrases in a sentence.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6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Utilizing machine learning and natural language processing (NLP), the system understands context to provide accurate predictions. 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6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This technology can be used in various applications, such as email composition, coding, messaging apps, and other text input interfaces, to enhance productivity and ease of use.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6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By reducing the amount of typing required, Sentence Auto complete streamlines the writing process and ensures a smoother, more efficient user experience.</a:t>
              </a:r>
              <a:endParaRPr sz="1800" b="0" i="0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endParaRPr sz="1800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37;p5"/>
          <p:cNvGrpSpPr/>
          <p:nvPr/>
        </p:nvGrpSpPr>
        <p:grpSpPr>
          <a:xfrm>
            <a:off x="377363" y="363898"/>
            <a:ext cx="5271048" cy="4551116"/>
            <a:chOff x="6899044" y="182169"/>
            <a:chExt cx="5271048" cy="4531916"/>
          </a:xfrm>
        </p:grpSpPr>
        <p:sp>
          <p:nvSpPr>
            <p:cNvPr id="1048615" name="Google Shape;238;p5"/>
            <p:cNvSpPr txBox="1"/>
            <p:nvPr/>
          </p:nvSpPr>
          <p:spPr>
            <a:xfrm>
              <a:off x="6937955" y="182169"/>
              <a:ext cx="3933825" cy="766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Objectives</a:t>
              </a:r>
              <a:endParaRPr sz="4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8616" name="Google Shape;239;p5"/>
            <p:cNvSpPr txBox="1"/>
            <p:nvPr/>
          </p:nvSpPr>
          <p:spPr>
            <a:xfrm>
              <a:off x="6899044" y="1634020"/>
              <a:ext cx="5271048" cy="3080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800"/>
                <a:buFont typeface="Wingdings" pitchFamily="2" charset="2"/>
                <a:buChar char="Ø"/>
              </a:pPr>
              <a:r>
                <a:rPr lang="en-US" sz="1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Predict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Next Words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Develop a system that can predict and suggest the next words or phrases in a sentence.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800"/>
                <a:buFont typeface="Wingdings" pitchFamily="2" charset="2"/>
                <a:buChar char="Ø"/>
              </a:pP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Improve Typing Efficiency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Reduce the amount of typing required by users.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800"/>
                <a:buFont typeface="Wingdings" pitchFamily="2" charset="2"/>
                <a:buChar char="Ø"/>
              </a:pP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Enhance User Experience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Provide accurate and contextually relevant suggestions.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SzPts val="1800"/>
                <a:buFont typeface="Wingdings" pitchFamily="2" charset="2"/>
                <a:buChar char="Ø"/>
              </a:pP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Support Multiple Languages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Extend the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autocomplete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functionality to multiple languages</a:t>
              </a:r>
              <a:endParaRPr sz="16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</p:grpSp>
      <p:sp>
        <p:nvSpPr>
          <p:cNvPr id="1048617" name="Google Shape;240;p5"/>
          <p:cNvSpPr/>
          <p:nvPr/>
        </p:nvSpPr>
        <p:spPr>
          <a:xfrm rot="10800000">
            <a:off x="6105612" y="-20903"/>
            <a:ext cx="6086389" cy="4954706"/>
          </a:xfrm>
          <a:custGeom>
            <a:avLst/>
            <a:gdLst/>
            <a:ahLst/>
            <a:cxnLst/>
            <a:rect l="l" t="t" r="r" b="b"/>
            <a:pathLst>
              <a:path w="7519904" h="6095852" extrusionOk="0">
                <a:moveTo>
                  <a:pt x="7507246" y="6095439"/>
                </a:moveTo>
                <a:lnTo>
                  <a:pt x="-253" y="6095439"/>
                </a:lnTo>
                <a:lnTo>
                  <a:pt x="-253" y="1421944"/>
                </a:lnTo>
                <a:lnTo>
                  <a:pt x="4107985" y="74580"/>
                </a:lnTo>
                <a:cubicBezTo>
                  <a:pt x="4895121" y="-183367"/>
                  <a:pt x="5742359" y="245512"/>
                  <a:pt x="6000497" y="1032584"/>
                </a:cubicBezTo>
                <a:lnTo>
                  <a:pt x="7444381" y="5435251"/>
                </a:lnTo>
                <a:cubicBezTo>
                  <a:pt x="7514549" y="5647817"/>
                  <a:pt x="7536044" y="5873443"/>
                  <a:pt x="7507246" y="6095439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72" name="Picture 4" descr="Autocomplete (predictive search): Key to online conversion | Algol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039" y="453179"/>
            <a:ext cx="4578667" cy="2543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46;p6"/>
          <p:cNvSpPr/>
          <p:nvPr/>
        </p:nvSpPr>
        <p:spPr>
          <a:xfrm rot="10800000">
            <a:off x="6104892" y="0"/>
            <a:ext cx="6087109" cy="3428076"/>
          </a:xfrm>
          <a:custGeom>
            <a:avLst/>
            <a:gdLst/>
            <a:ahLst/>
            <a:cxnLst/>
            <a:rect l="l" t="t" r="r" b="b"/>
            <a:pathLst>
              <a:path w="6087109" h="3428076" extrusionOk="0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247;p6"/>
          <p:cNvSpPr/>
          <p:nvPr/>
        </p:nvSpPr>
        <p:spPr>
          <a:xfrm>
            <a:off x="1" y="5981700"/>
            <a:ext cx="2990851" cy="874452"/>
          </a:xfrm>
          <a:custGeom>
            <a:avLst/>
            <a:gdLst/>
            <a:ahLst/>
            <a:cxnLst/>
            <a:rect l="l" t="t" r="r" b="b"/>
            <a:pathLst>
              <a:path w="6087109" h="3428076" extrusionOk="0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248;p6"/>
          <p:cNvGrpSpPr/>
          <p:nvPr/>
        </p:nvGrpSpPr>
        <p:grpSpPr>
          <a:xfrm>
            <a:off x="672869" y="625151"/>
            <a:ext cx="5680307" cy="4674768"/>
            <a:chOff x="7356244" y="235460"/>
            <a:chExt cx="5680306" cy="3415524"/>
          </a:xfrm>
        </p:grpSpPr>
        <p:sp>
          <p:nvSpPr>
            <p:cNvPr id="1048622" name="Google Shape;249;p6"/>
            <p:cNvSpPr txBox="1"/>
            <p:nvPr/>
          </p:nvSpPr>
          <p:spPr>
            <a:xfrm>
              <a:off x="7356244" y="235460"/>
              <a:ext cx="5566006" cy="204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i="0" dirty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Advantages </a:t>
              </a:r>
              <a:r>
                <a:rPr lang="en-IN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In Sentence Auto </a:t>
              </a:r>
              <a:r>
                <a:rPr lang="en-IN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complete</a:t>
              </a:r>
              <a:endParaRPr lang="en-IN" sz="4400" b="1" dirty="0" smtClean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  <p:sp>
          <p:nvSpPr>
            <p:cNvPr id="1048623" name="Google Shape;250;p6"/>
            <p:cNvSpPr txBox="1"/>
            <p:nvPr/>
          </p:nvSpPr>
          <p:spPr>
            <a:xfrm>
              <a:off x="7356244" y="2369251"/>
              <a:ext cx="5680306" cy="1281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Increased Typing Speed, Enhanced Productivity, Improved Accuracy, Contextual Relevance, User Convenience, Reduced Cognitive Load, Personalization, Language Support, Consistency, Accessibility</a:t>
              </a:r>
              <a:endParaRPr sz="1800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</p:grpSp>
      <p:pic>
        <p:nvPicPr>
          <p:cNvPr id="30722" name="Picture 2" descr="Three Best Practices for Search Autocomplete on Mobi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7796" y="3939963"/>
            <a:ext cx="3598506" cy="1999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256;p7"/>
          <p:cNvSpPr/>
          <p:nvPr/>
        </p:nvSpPr>
        <p:spPr>
          <a:xfrm rot="2700000">
            <a:off x="11205717" y="355461"/>
            <a:ext cx="1806825" cy="2041237"/>
          </a:xfrm>
          <a:custGeom>
            <a:avLst/>
            <a:gdLst/>
            <a:ahLst/>
            <a:cxnLst/>
            <a:rect l="l" t="t" r="r" b="b"/>
            <a:pathLst>
              <a:path w="1806825" h="2041237" extrusionOk="0">
                <a:moveTo>
                  <a:pt x="0" y="0"/>
                </a:moveTo>
                <a:lnTo>
                  <a:pt x="1806825" y="1806825"/>
                </a:lnTo>
                <a:lnTo>
                  <a:pt x="1791417" y="1856460"/>
                </a:lnTo>
                <a:cubicBezTo>
                  <a:pt x="1745489" y="1965045"/>
                  <a:pt x="1637970" y="2041236"/>
                  <a:pt x="1512654" y="2041237"/>
                </a:cubicBezTo>
                <a:lnTo>
                  <a:pt x="302538" y="2041236"/>
                </a:lnTo>
                <a:cubicBezTo>
                  <a:pt x="135451" y="2041236"/>
                  <a:pt x="0" y="1905785"/>
                  <a:pt x="0" y="17386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7" name="Google Shape;257;p7"/>
          <p:cNvSpPr/>
          <p:nvPr/>
        </p:nvSpPr>
        <p:spPr>
          <a:xfrm rot="2700000">
            <a:off x="8960416" y="1261362"/>
            <a:ext cx="4258082" cy="7376543"/>
          </a:xfrm>
          <a:custGeom>
            <a:avLst/>
            <a:gdLst/>
            <a:ahLst/>
            <a:cxnLst/>
            <a:rect l="l" t="t" r="r" b="b"/>
            <a:pathLst>
              <a:path w="4258082" h="7376543" extrusionOk="0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Google Shape;258;p7"/>
          <p:cNvGrpSpPr/>
          <p:nvPr/>
        </p:nvGrpSpPr>
        <p:grpSpPr>
          <a:xfrm>
            <a:off x="577851" y="139959"/>
            <a:ext cx="5083340" cy="5273644"/>
            <a:chOff x="7356244" y="1648488"/>
            <a:chExt cx="5083340" cy="3981591"/>
          </a:xfrm>
        </p:grpSpPr>
        <p:sp>
          <p:nvSpPr>
            <p:cNvPr id="1048628" name="Google Shape;259;p7"/>
            <p:cNvSpPr txBox="1"/>
            <p:nvPr/>
          </p:nvSpPr>
          <p:spPr>
            <a:xfrm>
              <a:off x="7356244" y="1648488"/>
              <a:ext cx="5083340" cy="580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Abstract</a:t>
              </a:r>
              <a:endParaRPr sz="44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  <p:sp>
          <p:nvSpPr>
            <p:cNvPr id="1048629" name="Google Shape;260;p7"/>
            <p:cNvSpPr txBox="1"/>
            <p:nvPr/>
          </p:nvSpPr>
          <p:spPr>
            <a:xfrm>
              <a:off x="7356244" y="2423394"/>
              <a:ext cx="5083340" cy="3206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chemeClr val="lt1"/>
                </a:buClr>
                <a:buSzPts val="18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The Sentence </a:t>
              </a:r>
              <a:r>
                <a:rPr lang="en-US" sz="18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Autocomplete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project aims to create a system that enhances text input interfaces by predicting and suggesting the next words or phrases based on the context of the current input. </a:t>
              </a:r>
            </a:p>
            <a:p>
              <a:pPr lvl="0" algn="just">
                <a:lnSpc>
                  <a:spcPct val="150000"/>
                </a:lnSpc>
                <a:buClr>
                  <a:schemeClr val="lt1"/>
                </a:buClr>
                <a:buSzPts val="18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By utilizing advanced machine learning models and NLP techniques, the system can significantly improve typing speed and user experience.</a:t>
              </a:r>
            </a:p>
            <a:p>
              <a:pPr lvl="0" algn="just">
                <a:lnSpc>
                  <a:spcPct val="150000"/>
                </a:lnSpc>
                <a:buClr>
                  <a:schemeClr val="lt1"/>
                </a:buClr>
                <a:buSzPts val="1800"/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This document details the algorithm, architecture, implementation, and potential applications of the Sentence </a:t>
              </a:r>
              <a:r>
                <a:rPr lang="en-US" sz="18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Autocomplete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system.</a:t>
              </a:r>
              <a:endParaRPr lang="en-IN" sz="18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266;p8"/>
          <p:cNvSpPr/>
          <p:nvPr/>
        </p:nvSpPr>
        <p:spPr>
          <a:xfrm>
            <a:off x="256" y="4133850"/>
            <a:ext cx="6087109" cy="2722626"/>
          </a:xfrm>
          <a:custGeom>
            <a:avLst/>
            <a:gdLst/>
            <a:ahLst/>
            <a:cxnLst/>
            <a:rect l="l" t="t" r="r" b="b"/>
            <a:pathLst>
              <a:path w="6087109" h="3428076" extrusionOk="0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267;p8"/>
          <p:cNvGrpSpPr/>
          <p:nvPr/>
        </p:nvGrpSpPr>
        <p:grpSpPr>
          <a:xfrm>
            <a:off x="6596747" y="550510"/>
            <a:ext cx="5365103" cy="5124354"/>
            <a:chOff x="6917418" y="782361"/>
            <a:chExt cx="5365102" cy="5124354"/>
          </a:xfrm>
        </p:grpSpPr>
        <p:sp>
          <p:nvSpPr>
            <p:cNvPr id="1048633" name="Google Shape;268;p8"/>
            <p:cNvSpPr txBox="1"/>
            <p:nvPr/>
          </p:nvSpPr>
          <p:spPr>
            <a:xfrm>
              <a:off x="7369175" y="782361"/>
              <a:ext cx="3933825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i="0" dirty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Role</a:t>
              </a:r>
              <a:r>
                <a:rPr lang="en-IN" sz="4000" b="1" i="0" dirty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 Of NLP</a:t>
              </a:r>
              <a:endParaRPr sz="40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  <p:sp>
          <p:nvSpPr>
            <p:cNvPr id="1048634" name="Google Shape;269;p8"/>
            <p:cNvSpPr txBox="1"/>
            <p:nvPr/>
          </p:nvSpPr>
          <p:spPr>
            <a:xfrm>
              <a:off x="6917418" y="1659439"/>
              <a:ext cx="5365102" cy="4247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>
                <a:lnSpc>
                  <a:spcPct val="150000"/>
                </a:lnSpc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NLP plays a crucial role in sentence </a:t>
              </a:r>
              <a:r>
                <a:rPr lang="en-US" sz="1800" dirty="0" err="1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autocomplete</a:t>
              </a:r>
              <a:r>
                <a:rPr lang="en-US" sz="1800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 by understanding the context of the current text to predict relevant next words or phrases. 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NLP adapts to individual user writing styles for personalized suggestions, provides synonyms and alternative phrases, and supports multiple languages. </a:t>
              </a:r>
            </a:p>
            <a:p>
              <a:pPr lvl="0" algn="just">
                <a:lnSpc>
                  <a:spcPct val="150000"/>
                </a:lnSpc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en-US" sz="1800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By understanding the meaning behind words through semantic analysis, it offers contextually appropriate suggestions and completes entire phrases for more efficient typing.</a:t>
              </a:r>
              <a:endParaRPr sz="1800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</p:grpSp>
      <p:pic>
        <p:nvPicPr>
          <p:cNvPr id="6" name="Picture 5" descr="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9" y="1267410"/>
            <a:ext cx="5364317" cy="465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314;p12"/>
          <p:cNvGrpSpPr/>
          <p:nvPr/>
        </p:nvGrpSpPr>
        <p:grpSpPr>
          <a:xfrm>
            <a:off x="734284" y="839756"/>
            <a:ext cx="5425216" cy="2607247"/>
            <a:chOff x="7356243" y="991491"/>
            <a:chExt cx="5425216" cy="1643537"/>
          </a:xfrm>
        </p:grpSpPr>
        <p:sp>
          <p:nvSpPr>
            <p:cNvPr id="1048664" name="Google Shape;315;p12"/>
            <p:cNvSpPr txBox="1"/>
            <p:nvPr/>
          </p:nvSpPr>
          <p:spPr>
            <a:xfrm>
              <a:off x="7356244" y="991491"/>
              <a:ext cx="4233151" cy="485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400" b="1" dirty="0" smtClean="0">
                  <a:solidFill>
                    <a:schemeClr val="lt1"/>
                  </a:solidFill>
                  <a:latin typeface="Times New Roman" pitchFamily="18" charset="0"/>
                  <a:ea typeface="Montserrat"/>
                  <a:cs typeface="Times New Roman" pitchFamily="18" charset="0"/>
                  <a:sym typeface="Montserrat"/>
                </a:rPr>
                <a:t>Real time uses:</a:t>
              </a:r>
              <a:endParaRPr sz="4400" b="1" dirty="0">
                <a:solidFill>
                  <a:schemeClr val="lt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endParaRPr>
            </a:p>
          </p:txBody>
        </p:sp>
        <p:sp>
          <p:nvSpPr>
            <p:cNvPr id="1048665" name="Google Shape;316;p12"/>
            <p:cNvSpPr txBox="1"/>
            <p:nvPr/>
          </p:nvSpPr>
          <p:spPr>
            <a:xfrm>
              <a:off x="7356243" y="2314930"/>
              <a:ext cx="5425216" cy="320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" name="Google Shape;317;p12"/>
          <p:cNvGrpSpPr/>
          <p:nvPr/>
        </p:nvGrpSpPr>
        <p:grpSpPr>
          <a:xfrm flipH="1">
            <a:off x="6833595" y="90582"/>
            <a:ext cx="8091096" cy="8091096"/>
            <a:chOff x="-2734015" y="84252"/>
            <a:chExt cx="8091096" cy="8091096"/>
          </a:xfrm>
        </p:grpSpPr>
        <p:sp>
          <p:nvSpPr>
            <p:cNvPr id="1048666" name="Google Shape;318;p12"/>
            <p:cNvSpPr/>
            <p:nvPr/>
          </p:nvSpPr>
          <p:spPr>
            <a:xfrm rot="2700000">
              <a:off x="-1553213" y="1273277"/>
              <a:ext cx="5729491" cy="5713046"/>
            </a:xfrm>
            <a:custGeom>
              <a:avLst/>
              <a:gdLst/>
              <a:ahLst/>
              <a:cxnLst/>
              <a:rect l="l" t="t" r="r" b="b"/>
              <a:pathLst>
                <a:path w="5729491" h="5713046" extrusionOk="0">
                  <a:moveTo>
                    <a:pt x="279694" y="279694"/>
                  </a:moveTo>
                  <a:cubicBezTo>
                    <a:pt x="452503" y="106885"/>
                    <a:pt x="691237" y="0"/>
                    <a:pt x="954934" y="0"/>
                  </a:cubicBezTo>
                  <a:lnTo>
                    <a:pt x="4774555" y="0"/>
                  </a:lnTo>
                  <a:cubicBezTo>
                    <a:pt x="5301951" y="0"/>
                    <a:pt x="5729489" y="427539"/>
                    <a:pt x="5729491" y="954934"/>
                  </a:cubicBezTo>
                  <a:lnTo>
                    <a:pt x="5729489" y="3850037"/>
                  </a:lnTo>
                  <a:lnTo>
                    <a:pt x="3866481" y="5713046"/>
                  </a:lnTo>
                  <a:lnTo>
                    <a:pt x="0" y="1846565"/>
                  </a:lnTo>
                  <a:lnTo>
                    <a:pt x="0" y="954934"/>
                  </a:lnTo>
                  <a:cubicBezTo>
                    <a:pt x="0" y="691237"/>
                    <a:pt x="106885" y="452503"/>
                    <a:pt x="279694" y="279694"/>
                  </a:cubicBezTo>
                  <a:close/>
                </a:path>
              </a:pathLst>
            </a:cu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7" name="Google Shape;319;p12"/>
            <p:cNvSpPr/>
            <p:nvPr/>
          </p:nvSpPr>
          <p:spPr>
            <a:xfrm rot="8100000">
              <a:off x="-1057600" y="1772181"/>
              <a:ext cx="4727179" cy="4727179"/>
            </a:xfrm>
            <a:custGeom>
              <a:avLst/>
              <a:gdLst/>
              <a:ahLst/>
              <a:cxnLst/>
              <a:rect l="l" t="t" r="r" b="b"/>
              <a:pathLst>
                <a:path w="4727179" h="4727179" extrusionOk="0">
                  <a:moveTo>
                    <a:pt x="230764" y="4496415"/>
                  </a:moveTo>
                  <a:cubicBezTo>
                    <a:pt x="88186" y="4353837"/>
                    <a:pt x="0" y="4156867"/>
                    <a:pt x="1" y="3939300"/>
                  </a:cubicBezTo>
                  <a:lnTo>
                    <a:pt x="0" y="787880"/>
                  </a:lnTo>
                  <a:cubicBezTo>
                    <a:pt x="0" y="352746"/>
                    <a:pt x="352745" y="1"/>
                    <a:pt x="787879" y="1"/>
                  </a:cubicBezTo>
                  <a:lnTo>
                    <a:pt x="3939300" y="0"/>
                  </a:lnTo>
                  <a:cubicBezTo>
                    <a:pt x="4374434" y="0"/>
                    <a:pt x="4727179" y="352746"/>
                    <a:pt x="4727179" y="787879"/>
                  </a:cubicBezTo>
                  <a:lnTo>
                    <a:pt x="4727179" y="1830507"/>
                  </a:lnTo>
                  <a:lnTo>
                    <a:pt x="1830507" y="4727179"/>
                  </a:lnTo>
                  <a:lnTo>
                    <a:pt x="787879" y="4727179"/>
                  </a:lnTo>
                  <a:cubicBezTo>
                    <a:pt x="570312" y="4727179"/>
                    <a:pt x="373342" y="4638993"/>
                    <a:pt x="230764" y="4496415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8" name="Google Shape;320;p12"/>
            <p:cNvSpPr/>
            <p:nvPr/>
          </p:nvSpPr>
          <p:spPr>
            <a:xfrm rot="8100000">
              <a:off x="-556445" y="2273168"/>
              <a:ext cx="3724869" cy="3724869"/>
            </a:xfrm>
            <a:custGeom>
              <a:avLst/>
              <a:gdLst/>
              <a:ahLst/>
              <a:cxnLst/>
              <a:rect l="l" t="t" r="r" b="b"/>
              <a:pathLst>
                <a:path w="3724869" h="3724869" extrusionOk="0">
                  <a:moveTo>
                    <a:pt x="181835" y="3543034"/>
                  </a:moveTo>
                  <a:cubicBezTo>
                    <a:pt x="69488" y="3430687"/>
                    <a:pt x="0" y="3275481"/>
                    <a:pt x="0" y="3104045"/>
                  </a:cubicBezTo>
                  <a:lnTo>
                    <a:pt x="0" y="620824"/>
                  </a:lnTo>
                  <a:cubicBezTo>
                    <a:pt x="0" y="277953"/>
                    <a:pt x="277952" y="0"/>
                    <a:pt x="620824" y="0"/>
                  </a:cubicBezTo>
                  <a:lnTo>
                    <a:pt x="3104045" y="1"/>
                  </a:lnTo>
                  <a:cubicBezTo>
                    <a:pt x="3446917" y="1"/>
                    <a:pt x="3724869" y="277953"/>
                    <a:pt x="3724869" y="620825"/>
                  </a:cubicBezTo>
                  <a:lnTo>
                    <a:pt x="3724869" y="1830507"/>
                  </a:lnTo>
                  <a:lnTo>
                    <a:pt x="1830507" y="3724869"/>
                  </a:lnTo>
                  <a:lnTo>
                    <a:pt x="620824" y="3724869"/>
                  </a:lnTo>
                  <a:cubicBezTo>
                    <a:pt x="449388" y="3724869"/>
                    <a:pt x="294182" y="3655381"/>
                    <a:pt x="181835" y="3543034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476" y="1885950"/>
            <a:ext cx="464664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uses of sentence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autocomplete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NLP include email composition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messaging apps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coding assistants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 editing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engines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support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media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accessibility tools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 learning apps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Flowchart: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7196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197</TotalTime>
  <Words>728</Words>
  <Application>Microsoft Office PowerPoint</Application>
  <PresentationFormat>Custom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Times New Roman</vt:lpstr>
      <vt:lpstr>Montserrat</vt:lpstr>
      <vt:lpstr>Wingdings</vt:lpstr>
      <vt:lpstr>Corbel</vt:lpstr>
      <vt:lpstr>Noto Sans Symbols</vt:lpstr>
      <vt:lpstr>Wingdings 2</vt:lpstr>
      <vt:lpstr>Wingdings 3</vt:lpstr>
      <vt:lpstr>Consolas</vt:lpstr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Flowchart:</vt:lpstr>
      <vt:lpstr>Challenges And Limitations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legion</cp:lastModifiedBy>
  <cp:revision>22</cp:revision>
  <dcterms:created xsi:type="dcterms:W3CDTF">2023-06-25T18:48:36Z</dcterms:created>
  <dcterms:modified xsi:type="dcterms:W3CDTF">2024-06-17T05:35:21Z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79ce318615824e889777c3a2eb202ecd</vt:lpwstr>
  </property>
</Properties>
</file>