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  <p:embeddedFontLst>
    <p:embeddedFont>
      <p:font typeface="GWUWMQ+Arial-BoldMT"/>
      <p:regular r:id="rId32"/>
    </p:embeddedFont>
    <p:embeddedFont>
      <p:font typeface="JDDERU+PublicSans-Bold"/>
      <p:regular r:id="rId33"/>
    </p:embeddedFont>
    <p:embeddedFont>
      <p:font typeface="QPIGHV+Arial-BoldMT"/>
      <p:regular r:id="rId34"/>
    </p:embeddedFont>
    <p:embeddedFont>
      <p:font typeface="BDPEWN+EBGaramond-Bold"/>
      <p:regular r:id="rId35"/>
    </p:embeddedFont>
    <p:embeddedFont>
      <p:font typeface="UKPUKE+PublicSans-BoldItalic"/>
      <p:regular r:id="rId36"/>
    </p:embeddedFont>
    <p:embeddedFont>
      <p:font typeface="TSRSCQ+ArialMT"/>
      <p:regular r:id="rId37"/>
    </p:embeddedFont>
    <p:embeddedFont>
      <p:font typeface="MFGJTG+ArialMT"/>
      <p:regular r:id="rId38"/>
    </p:embeddedFont>
    <p:embeddedFont>
      <p:font typeface="HGOAON+PublicSans-Medium"/>
      <p:regular r:id="rId39"/>
    </p:embeddedFont>
    <p:embeddedFont>
      <p:font typeface="PTNSCU+EBGaramond-SemiBold"/>
      <p:regular r:id="rId4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font" Target="fonts/font1.fntdata" /><Relationship Id="rId33" Type="http://schemas.openxmlformats.org/officeDocument/2006/relationships/font" Target="fonts/font2.fntdata" /><Relationship Id="rId34" Type="http://schemas.openxmlformats.org/officeDocument/2006/relationships/font" Target="fonts/font3.fntdata" /><Relationship Id="rId35" Type="http://schemas.openxmlformats.org/officeDocument/2006/relationships/font" Target="fonts/font4.fntdata" /><Relationship Id="rId36" Type="http://schemas.openxmlformats.org/officeDocument/2006/relationships/font" Target="fonts/font5.fntdata" /><Relationship Id="rId37" Type="http://schemas.openxmlformats.org/officeDocument/2006/relationships/font" Target="fonts/font6.fntdata" /><Relationship Id="rId38" Type="http://schemas.openxmlformats.org/officeDocument/2006/relationships/font" Target="fonts/font7.fntdata" /><Relationship Id="rId39" Type="http://schemas.openxmlformats.org/officeDocument/2006/relationships/font" Target="fonts/font8.fntdata" /><Relationship Id="rId4" Type="http://schemas.openxmlformats.org/officeDocument/2006/relationships/theme" Target="theme/theme1.xml" /><Relationship Id="rId40" Type="http://schemas.openxmlformats.org/officeDocument/2006/relationships/font" Target="fonts/font9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1279" y="2046789"/>
            <a:ext cx="2931163" cy="92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4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1d2125"/>
                </a:solidFill>
                <a:latin typeface="GWUWMQ+Arial-BoldMT"/>
                <a:cs typeface="GWUWMQ+Arial-BoldMT"/>
              </a:rPr>
              <a:t>Front</a:t>
            </a:r>
            <a:r>
              <a:rPr dirty="0" sz="3200" b="1">
                <a:solidFill>
                  <a:srgbClr val="1d2125"/>
                </a:solidFill>
                <a:latin typeface="GWUWMQ+Arial-BoldMT"/>
                <a:cs typeface="GWUWMQ+Arial-BoldMT"/>
              </a:rPr>
              <a:t> </a:t>
            </a:r>
            <a:r>
              <a:rPr dirty="0" sz="3200" b="1">
                <a:solidFill>
                  <a:srgbClr val="1d2125"/>
                </a:solidFill>
                <a:latin typeface="GWUWMQ+Arial-BoldMT"/>
                <a:cs typeface="GWUWMQ+Arial-BoldMT"/>
              </a:rPr>
              <a:t>End</a:t>
            </a:r>
          </a:p>
          <a:p>
            <a:pPr marL="228600" marR="0">
              <a:lnSpc>
                <a:spcPts val="3148"/>
              </a:lnSpc>
              <a:spcBef>
                <a:spcPts val="741"/>
              </a:spcBef>
              <a:spcAft>
                <a:spcPts val="0"/>
              </a:spcAft>
            </a:pPr>
            <a:r>
              <a:rPr dirty="0" sz="3200" b="1">
                <a:solidFill>
                  <a:srgbClr val="1d2125"/>
                </a:solidFill>
                <a:latin typeface="GWUWMQ+Arial-BoldMT"/>
                <a:cs typeface="GWUWMQ+Arial-BoldMT"/>
              </a:rPr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279" y="3439447"/>
            <a:ext cx="994917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3669"/>
                </a:solidFill>
                <a:latin typeface="JDDERU+PublicSans-Bold"/>
                <a:cs typeface="JDDERU+PublicSans-Bold"/>
              </a:rPr>
              <a:t>Task-2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3343" y="651417"/>
            <a:ext cx="3953519" cy="1516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#calendar_content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 spc="-17">
                <a:solidFill>
                  <a:srgbClr val="000000"/>
                </a:solidFill>
                <a:latin typeface="MFGJTG+ArialMT"/>
                <a:cs typeface="MFGJTG+ArialMT"/>
              </a:rPr>
              <a:t>div.blank{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background-color: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#E8E8E8;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#calendar_header,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#calendar_content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MFGJTG+ArialMT"/>
                <a:cs typeface="MFGJTG+ArialMT"/>
              </a:rPr>
              <a:t>div.today{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zoom: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filter: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alpha(opacity=70);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opacity: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0.7;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3343" y="2144937"/>
            <a:ext cx="2117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3343" y="2358297"/>
            <a:ext cx="3471070" cy="27970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#calendar_content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div.today{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color: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#FFFFFF;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#calendar_header{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width: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100%;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height: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37px;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text-align: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center;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background-color: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#FF6860;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padding: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18px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-webkit-border-radius: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-moz-border-radius: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border-radius: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9591" y="639541"/>
            <a:ext cx="1960351" cy="258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#calendar_header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h1{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font-size: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1.5em;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color: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#FFFFFF;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float:left;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width:70%;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i[class^=icon-chevron]{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color: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#FFFFFF;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float: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left;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width:15%;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border-radius: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50%;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9580" y="176404"/>
            <a:ext cx="2284072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HTML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Code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For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Calendar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&lt;!DOCTYPE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html&gt;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&lt;html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lang="en"&gt;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582" y="816484"/>
            <a:ext cx="75560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584" y="1029844"/>
            <a:ext cx="5934805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&lt;meta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charset="UTF-8"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/&gt;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&lt;meta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http-equiv="X-UA-Compatible"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content="IE=edge"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&lt;meta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name="viewport"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content="width=device-width,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initial-scale=1.0"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&lt;title&gt;calendar&lt;/title&gt;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3584" y="1883284"/>
            <a:ext cx="316930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&lt;link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rel="stylesheet"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href="style.css"&gt;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7331" y="2096644"/>
            <a:ext cx="8433428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&lt;link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rel="stylesheet"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href="https://fonts.googleapis.com/css?family=Lato"&gt;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&lt;link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rel="stylesheet"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href="https://netdna.bootstrapcdn.com/font-awesome/3.2.1/css/font-awesome.css"&gt;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&lt;/head&gt;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&lt;body&gt;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3584" y="2950083"/>
            <a:ext cx="3256251" cy="1943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id="calendar"&gt;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id="calendar_header"&gt;</a:t>
            </a:r>
          </a:p>
          <a:p>
            <a:pPr marL="394004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&lt;i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class="icon-chevron-left"&gt;&lt;/i&gt;</a:t>
            </a:r>
          </a:p>
          <a:p>
            <a:pPr marL="394004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&lt;h1&gt;&lt;/h1&gt;</a:t>
            </a:r>
          </a:p>
          <a:p>
            <a:pPr marL="394004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&lt;i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class="icon-chevron-right"&gt;&lt;/i&gt;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&lt;/div&gt;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id="calendar_weekdays"&gt;&lt;/div&gt;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id="calendar_content"&gt;&lt;/div&gt;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&lt;/div&gt;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3584" y="4870322"/>
            <a:ext cx="183989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&lt;!--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JAVASCRIPT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--&gt;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7710" y="556415"/>
            <a:ext cx="245561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&lt;script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src="app.js"&gt;&lt;/script&gt;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&lt;/html&gt;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710" y="1409855"/>
            <a:ext cx="3096738" cy="3437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Javascript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code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For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Calendar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$(function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p();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u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false;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l.empty();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while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(!u)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(s[r]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e[0].weekday)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u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true;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else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l.append('&lt;div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class="blank"&gt;&lt;/div&gt;');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r++;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710" y="4823613"/>
            <a:ext cx="252104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42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c++)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6463" y="841422"/>
            <a:ext cx="5151394" cy="3437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(c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&gt;=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e.length)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l.append('&lt;div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class="blank"&gt;&lt;/div&gt;');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else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e[c].day;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m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g(new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Date(t,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v))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?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'&lt;div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class="today"&gt;'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"&lt;div&gt;";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l.append(m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"&lt;/div&gt;");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y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o[n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1];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a.css("background-color",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y)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.find("h1")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.text(i[n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1]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f.find("div").css("color",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y);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l.find(".today").css("background-color",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y);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6463" y="4255181"/>
            <a:ext cx="3271871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[];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v(t,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r++)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e.push({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day: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weekday: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s[m(t,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r)]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});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4583" y="603916"/>
            <a:ext cx="2117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583" y="817276"/>
            <a:ext cx="4057568" cy="1730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return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p()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f.empty();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7;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e++)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f.append("&lt;div&gt;"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s[e].substring(0,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3)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"&lt;/div&gt;");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583" y="2524156"/>
            <a:ext cx="114985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4583" y="2950875"/>
            <a:ext cx="4432045" cy="1943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$("#calendar").css("width",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"px");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n.find((t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"#calendar_weekdays,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#calendar_content"))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.css("width",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"px")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.find("div")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.css({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width: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/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7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"px",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height: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/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7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"px",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"line-height":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/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7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"px",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4583" y="4871114"/>
            <a:ext cx="226542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n.find("#calendar_header")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3335" y="627667"/>
            <a:ext cx="3015661" cy="2797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.css({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height: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*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(1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/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7)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"px"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})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.find('i[class^="icon-chevron"]')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.css("line-height",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*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(1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/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7)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"px");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v(e,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return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Date(e,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0).getDate();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m(e,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return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Date(e,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n).getDay();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g(e)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return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y(new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Date())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y(e);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335" y="3401346"/>
            <a:ext cx="123875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y(e)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335" y="3614706"/>
            <a:ext cx="5364930" cy="151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return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e.getFullYear()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"/"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(e.getMonth()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"/"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e.getDate();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Date();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e.getFullYear();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e.getMonth()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5210" y="687043"/>
            <a:ext cx="1296206" cy="237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480;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2013;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9;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[];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[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"JANUARY",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"FEBRUARY",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"MARCH",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"APRIL",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"MAY",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"JUNE",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5210" y="3034002"/>
            <a:ext cx="76280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"JULY",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5210" y="3247363"/>
            <a:ext cx="1424694" cy="1943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"AUGUST",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"SEPTEMBER",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"OCTOBER",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"NOVEMBER",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"DECEMBER",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];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s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[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"Sunday",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"Monday",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15834" y="687043"/>
            <a:ext cx="1266949" cy="1303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"Tuesday",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"Wednesday",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"Thursday",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"Friday",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"Saturday",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];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834" y="1967203"/>
            <a:ext cx="7990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o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[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5834" y="2180563"/>
            <a:ext cx="1039663" cy="27970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"#16a085",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"#1abc9c",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"#c0392b",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"#27ae60",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"#FF6860",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"#f39c12",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"#f1c40f",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"#e67e22",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"#2ecc71",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"#e74c3c",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"#d35400",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"#2c3e50",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];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9584" y="698919"/>
            <a:ext cx="4421373" cy="4077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u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$("#calendar");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u.find("#calendar_header");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u.find("#calendar_weekdays");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u.find("#calendar_content");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c();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a.find('i[class^="icon-chevron"]').on("click",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$(this);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(e)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"next"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?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+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&lt;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t--;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else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&gt;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n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t++;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c();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584" y="4752757"/>
            <a:ext cx="312361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(e.attr("class").indexOf("left")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!=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-1)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586" y="834162"/>
            <a:ext cx="2873755" cy="62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Calendar</a:t>
            </a: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 </a:t>
            </a: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Using</a:t>
            </a: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 </a:t>
            </a: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HTML,</a:t>
            </a:r>
          </a:p>
          <a:p>
            <a:pPr marL="0" marR="0">
              <a:lnSpc>
                <a:spcPts val="220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CSS,</a:t>
            </a: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 </a:t>
            </a: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and</a:t>
            </a: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 </a:t>
            </a:r>
            <a:r>
              <a:rPr dirty="0" sz="2000" b="1">
                <a:solidFill>
                  <a:srgbClr val="c88c32"/>
                </a:solidFill>
                <a:latin typeface="JDDERU+PublicSans-Bold"/>
                <a:cs typeface="JDDERU+PublicSans-Bold"/>
              </a:rPr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28" y="1763608"/>
            <a:ext cx="143614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QPIGHV+Arial-BoldMT"/>
                <a:cs typeface="QPIGHV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QPIGHV+Arial-BoldMT"/>
                <a:cs typeface="QPIGHV+Arial-BoldMT"/>
              </a:rPr>
              <a:t>Username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67084" y="1763608"/>
            <a:ext cx="6366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QPIGHV+Arial-BoldMT"/>
                <a:cs typeface="QPIGHV+Arial-BoldMT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3503" y="1763608"/>
            <a:ext cx="715975" cy="63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QPIGHV+Arial-BoldMT"/>
                <a:cs typeface="QPIGHV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A6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302" y="2151768"/>
            <a:ext cx="1099032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BDPEWN+EBGaramond-Bold"/>
                <a:cs typeface="BDPEWN+EBGaramond-Bold"/>
              </a:rPr>
              <a:t>2115a619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7703" y="2159818"/>
            <a:ext cx="1198223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Vajja</a:t>
            </a:r>
            <a:r>
              <a:rPr dirty="0" sz="1400" spc="-80" b="1">
                <a:solidFill>
                  <a:srgbClr val="ffffff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mohith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reddy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302" y="2769388"/>
            <a:ext cx="943471" cy="846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2115a611</a:t>
            </a:r>
          </a:p>
          <a:p>
            <a:pPr marL="0" marR="0">
              <a:lnSpc>
                <a:spcPts val="1564"/>
              </a:lnSpc>
              <a:spcBef>
                <a:spcPts val="323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2115a618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37703" y="2769388"/>
            <a:ext cx="1573938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Pagadala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malikarjun</a:t>
            </a: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reddy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63503" y="2769388"/>
            <a:ext cx="3796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A6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7703" y="3378958"/>
            <a:ext cx="210545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Vadlaputi</a:t>
            </a:r>
            <a:r>
              <a:rPr dirty="0" sz="1400" spc="-97" b="1">
                <a:solidFill>
                  <a:srgbClr val="ffffff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ravi</a:t>
            </a: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teja</a:t>
            </a:r>
            <a:r>
              <a:rPr dirty="0" sz="1400" spc="1327" b="1">
                <a:solidFill>
                  <a:srgbClr val="ffffff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QPIGHV+Arial-BoldMT"/>
                <a:cs typeface="QPIGHV+Arial-BoldMT"/>
              </a:rPr>
              <a:t>A6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8338" y="687043"/>
            <a:ext cx="1177701" cy="1303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r("previous");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else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r("next");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});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3335" y="556415"/>
            <a:ext cx="138683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Sample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Output: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56784" y="1177297"/>
            <a:ext cx="215428" cy="1708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032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▪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4284" y="1151114"/>
            <a:ext cx="4418000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In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conclusion,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front-end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development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critical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aspect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of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web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development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that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involves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designing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developing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the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visual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interactive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components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of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website.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It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requires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knowledge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of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HTML,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CSS,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JavaScript,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well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74284" y="2217914"/>
            <a:ext cx="4122408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understanding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of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user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experience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(UX)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user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interface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(UI)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design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principles.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4284" y="2644634"/>
            <a:ext cx="4390975" cy="1300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The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front-end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developer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responsible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for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creating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engaging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user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experience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by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designing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and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implementing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the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layout,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typography,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color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schemes,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graphics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of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website.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They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also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ensure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that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the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website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responsive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and</a:t>
            </a:r>
          </a:p>
          <a:p>
            <a:pPr marL="0" marR="0">
              <a:lnSpc>
                <a:spcPts val="153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accessible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across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multiple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devices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and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platforms.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46096" y="1025122"/>
            <a:ext cx="5438223" cy="139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Front-end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development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is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a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constantly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evolving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field,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with</a:t>
            </a:r>
          </a:p>
          <a:p>
            <a:pPr marL="268912" marR="0">
              <a:lnSpc>
                <a:spcPts val="16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new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technologies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and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frameworks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emerging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regularly.</a:t>
            </a:r>
          </a:p>
          <a:p>
            <a:pPr marL="114606" marR="0">
              <a:lnSpc>
                <a:spcPts val="165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Therefore,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it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is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crucial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for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front-end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developers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to</a:t>
            </a:r>
            <a:r>
              <a:rPr dirty="0" sz="1500" spc="-38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keep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up</a:t>
            </a:r>
          </a:p>
          <a:p>
            <a:pPr marL="107939" marR="0">
              <a:lnSpc>
                <a:spcPts val="16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with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the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latest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trends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and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developments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in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the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industry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to</a:t>
            </a:r>
          </a:p>
          <a:p>
            <a:pPr marL="325387" marR="0">
              <a:lnSpc>
                <a:spcPts val="165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create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modern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and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functional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websites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that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meet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the</a:t>
            </a:r>
          </a:p>
          <a:p>
            <a:pPr marL="1066519" marR="0">
              <a:lnSpc>
                <a:spcPts val="16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needs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of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users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and</a:t>
            </a:r>
            <a:r>
              <a:rPr dirty="0" sz="1500" spc="-36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businesses</a:t>
            </a:r>
            <a:r>
              <a:rPr dirty="0" sz="1500" spc="-37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500" b="1">
                <a:solidFill>
                  <a:srgbClr val="000000"/>
                </a:solidFill>
                <a:latin typeface="UKPUKE+PublicSans-BoldItalic"/>
                <a:cs typeface="UKPUKE+PublicSans-BoldItalic"/>
              </a:rPr>
              <a:t>alike.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3947" y="1688564"/>
            <a:ext cx="6638790" cy="148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In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summary,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front-end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development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plays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a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crucial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role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in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creating</a:t>
            </a:r>
          </a:p>
          <a:p>
            <a:pPr marL="212701" marR="0">
              <a:lnSpc>
                <a:spcPts val="176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visually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appealing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and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engaging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websites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that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attract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and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retain</a:t>
            </a:r>
          </a:p>
          <a:p>
            <a:pPr marL="224472" marR="0">
              <a:lnSpc>
                <a:spcPts val="176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users.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With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the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right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skills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and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knowledge,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front-end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developers</a:t>
            </a:r>
          </a:p>
          <a:p>
            <a:pPr marL="261095" marR="0">
              <a:lnSpc>
                <a:spcPts val="176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can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create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effective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user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interfaces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that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provide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an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exceptional</a:t>
            </a:r>
          </a:p>
          <a:p>
            <a:pPr marL="165548" marR="0">
              <a:lnSpc>
                <a:spcPts val="176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user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experience,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thereby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contributing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to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the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success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of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a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website</a:t>
            </a:r>
          </a:p>
          <a:p>
            <a:pPr marL="2511496" marR="0">
              <a:lnSpc>
                <a:spcPts val="176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and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its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 </a:t>
            </a:r>
            <a:r>
              <a:rPr dirty="0" sz="1600" b="1">
                <a:solidFill>
                  <a:srgbClr val="000000"/>
                </a:solidFill>
                <a:latin typeface="JDDERU+PublicSans-Bold"/>
                <a:cs typeface="JDDERU+PublicSans-Bold"/>
              </a:rPr>
              <a:t>business.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9206"/>
            <a:ext cx="218351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UKPUKE+PublicSans-BoldItalic"/>
                <a:cs typeface="UKPUKE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UKPUKE+PublicSans-BoldItalic"/>
                <a:cs typeface="UKPUKE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UKPUKE+PublicSans-BoldItalic"/>
                <a:cs typeface="UKPUKE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9026" y="2174690"/>
            <a:ext cx="2656179" cy="453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PTNSCU+EBGaramond-SemiBold"/>
                <a:cs typeface="PTNSCU+EBGaramond-SemiBold"/>
              </a:rPr>
              <a:t>https://github.com/Malliakarjun0</a:t>
            </a:r>
          </a:p>
          <a:p>
            <a:pPr marL="823566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PTNSCU+EBGaramond-SemiBold"/>
                <a:cs typeface="PTNSCU+EBGaramond-SemiBold"/>
              </a:rPr>
              <a:t>7/full-stack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10333" y="1477122"/>
            <a:ext cx="1712264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bd8738"/>
                </a:solidFill>
                <a:latin typeface="UKPUKE+PublicSans-BoldItalic"/>
                <a:cs typeface="UKPUKE+PublicSans-BoldItalic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2725" y="2192173"/>
            <a:ext cx="3534345" cy="11415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In</a:t>
            </a:r>
            <a:r>
              <a:rPr dirty="0" sz="1500" spc="41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full-stack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development,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front-end</a:t>
            </a:r>
          </a:p>
          <a:p>
            <a:pPr marL="228600" marR="0">
              <a:lnSpc>
                <a:spcPts val="148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development</a:t>
            </a:r>
            <a:r>
              <a:rPr dirty="0" sz="1500" spc="38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is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typically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focused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on</a:t>
            </a:r>
          </a:p>
          <a:p>
            <a:pPr marL="228600" marR="0">
              <a:lnSpc>
                <a:spcPts val="148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creating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the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visual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and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interactive</a:t>
            </a:r>
          </a:p>
          <a:p>
            <a:pPr marL="228600" marR="0">
              <a:lnSpc>
                <a:spcPts val="148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elements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of</a:t>
            </a:r>
            <a:r>
              <a:rPr dirty="0" sz="1500" spc="38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the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application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that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users</a:t>
            </a:r>
          </a:p>
          <a:p>
            <a:pPr marL="228600" marR="0">
              <a:lnSpc>
                <a:spcPts val="148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interact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with.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Web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client-server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1325" y="3335173"/>
            <a:ext cx="3412074" cy="4557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architecture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is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responsible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for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handling</a:t>
            </a:r>
          </a:p>
          <a:p>
            <a:pPr marL="0" marR="0">
              <a:lnSpc>
                <a:spcPts val="1488"/>
              </a:lnSpc>
              <a:spcBef>
                <a:spcPts val="311"/>
              </a:spcBef>
              <a:spcAft>
                <a:spcPts val="0"/>
              </a:spcAft>
            </a:pP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user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interactions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and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displaying</a:t>
            </a:r>
            <a:r>
              <a:rPr dirty="0" sz="1500" spc="40">
                <a:solidFill>
                  <a:srgbClr val="1d21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1d2125"/>
                </a:solidFill>
                <a:latin typeface="TSRSCQ+ArialMT"/>
                <a:cs typeface="TSRSCQ+ArialMT"/>
              </a:rPr>
              <a:t>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76406"/>
            <a:ext cx="818769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HTML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835" y="1375253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335" y="1375253"/>
            <a:ext cx="3598547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HTML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used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to</a:t>
            </a:r>
            <a:r>
              <a:rPr dirty="0" sz="14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create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the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structure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of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web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3335" y="1588613"/>
            <a:ext cx="3787192" cy="1494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pages;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Bootstrap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popular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CSS</a:t>
            </a:r>
          </a:p>
          <a:p>
            <a:pPr marL="0" marR="0">
              <a:lnSpc>
                <a:spcPts val="138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framework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that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provides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predefined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styles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and</a:t>
            </a:r>
          </a:p>
          <a:p>
            <a:pPr marL="0" marR="0">
              <a:lnSpc>
                <a:spcPts val="1389"/>
              </a:lnSpc>
              <a:spcBef>
                <a:spcPts val="24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layout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options.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JavaScript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frameworks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provide</a:t>
            </a:r>
          </a:p>
          <a:p>
            <a:pPr marL="0" marR="0">
              <a:lnSpc>
                <a:spcPts val="138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additional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functionality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tools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for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building</a:t>
            </a:r>
          </a:p>
          <a:p>
            <a:pPr marL="0" marR="0">
              <a:lnSpc>
                <a:spcPts val="138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complex,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interactive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user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interfaces.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They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are</a:t>
            </a:r>
          </a:p>
          <a:p>
            <a:pPr marL="0" marR="0">
              <a:lnSpc>
                <a:spcPts val="138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useful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to</a:t>
            </a:r>
            <a:r>
              <a:rPr dirty="0" sz="14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create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responsive,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interactive,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and</a:t>
            </a:r>
          </a:p>
          <a:p>
            <a:pPr marL="0" marR="0">
              <a:lnSpc>
                <a:spcPts val="138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efficient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user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interfaces.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5835" y="3060169"/>
            <a:ext cx="215428" cy="130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FGJTG+ArialMT"/>
                <a:cs typeface="MFGJTG+ArialMT"/>
              </a:rPr>
              <a:t>•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FGJTG+ArialMT"/>
                <a:cs typeface="MFGJTG+ArialMT"/>
              </a:rPr>
              <a:t>•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FGJTG+ArialMT"/>
                <a:cs typeface="MFGJTG+ArialMT"/>
              </a:rPr>
              <a:t>•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FGJTG+ArialMT"/>
                <a:cs typeface="MFGJTG+ArialMT"/>
              </a:rPr>
              <a:t>•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FGJTG+ArialMT"/>
                <a:cs typeface="MFGJTG+ArialMT"/>
              </a:rPr>
              <a:t>•</a:t>
            </a:r>
          </a:p>
          <a:p>
            <a:pPr marL="0" marR="0">
              <a:lnSpc>
                <a:spcPts val="1389"/>
              </a:lnSpc>
              <a:spcBef>
                <a:spcPts val="28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3335" y="3082133"/>
            <a:ext cx="2502765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Web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client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server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architecture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3335" y="3295493"/>
            <a:ext cx="2926640" cy="641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HTML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Structure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Tags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–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Forms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field</a:t>
            </a:r>
          </a:p>
          <a:p>
            <a:pPr marL="0" marR="0">
              <a:lnSpc>
                <a:spcPts val="138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Bootstrap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–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React.Js</a:t>
            </a:r>
          </a:p>
          <a:p>
            <a:pPr marL="0" marR="0">
              <a:lnSpc>
                <a:spcPts val="1389"/>
              </a:lnSpc>
              <a:spcBef>
                <a:spcPts val="24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jQuery-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ajax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-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Promises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3335" y="3935572"/>
            <a:ext cx="1317550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API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integration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76406"/>
            <a:ext cx="2907791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FRONT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END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DEVELOPMNENT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835" y="1801588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335" y="1775405"/>
            <a:ext cx="3492462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Developing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user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interface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webpage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by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using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front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end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development.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5835" y="2228308"/>
            <a:ext cx="215428" cy="427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3335" y="2202125"/>
            <a:ext cx="1753133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Using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HTML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&amp;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CSS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3335" y="2415485"/>
            <a:ext cx="3741470" cy="660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For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example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we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have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developed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a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learing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platform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for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web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development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,etc….called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 u="sng">
                <a:solidFill>
                  <a:srgbClr val="ffffff"/>
                </a:solidFill>
                <a:latin typeface="HGOAON+PublicSans-Medium"/>
                <a:cs typeface="HGOAON+PublicSans-Medium"/>
              </a:rPr>
              <a:t>CODETOWN</a:t>
            </a:r>
            <a:r>
              <a:rPr dirty="0" sz="1400" spc="-29" u="sng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 spc="-332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by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using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“HTML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 </a:t>
            </a:r>
            <a:r>
              <a:rPr dirty="0" sz="1400">
                <a:solidFill>
                  <a:srgbClr val="ffffff"/>
                </a:solidFill>
                <a:latin typeface="HGOAON+PublicSans-Medium"/>
                <a:cs typeface="HGOAON+PublicSans-Medium"/>
              </a:rPr>
              <a:t>&amp;CSS.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502493"/>
            <a:ext cx="1287779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CODETOWN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9485" y="1007940"/>
            <a:ext cx="4150328" cy="933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A.</a:t>
            </a:r>
            <a:r>
              <a:rPr dirty="0" sz="1500" spc="719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In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this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example,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page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consists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of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</a:t>
            </a:r>
          </a:p>
          <a:p>
            <a:pPr marL="323850" marR="0">
              <a:lnSpc>
                <a:spcPts val="16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header,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navigation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menu,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main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content,</a:t>
            </a:r>
          </a:p>
          <a:p>
            <a:pPr marL="323850" marR="0">
              <a:lnSpc>
                <a:spcPts val="165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and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footer.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CSS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styles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are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added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in</a:t>
            </a:r>
          </a:p>
          <a:p>
            <a:pPr marL="323850" marR="0">
              <a:lnSpc>
                <a:spcPts val="16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head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section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of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HTML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document.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835" y="2343242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SRSCQ+ArialMT"/>
                <a:cs typeface="TSRSCQ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3335" y="2305260"/>
            <a:ext cx="3687603" cy="47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header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contains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page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title,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and</a:t>
            </a:r>
          </a:p>
          <a:p>
            <a:pPr marL="0" marR="0">
              <a:lnSpc>
                <a:spcPts val="16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navigation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menu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has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links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3335" y="2762460"/>
            <a:ext cx="3757421" cy="1162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different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sections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of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page.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main</a:t>
            </a:r>
          </a:p>
          <a:p>
            <a:pPr marL="0" marR="0">
              <a:lnSpc>
                <a:spcPts val="16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content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contains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three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sections: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About</a:t>
            </a:r>
          </a:p>
          <a:p>
            <a:pPr marL="0" marR="0">
              <a:lnSpc>
                <a:spcPts val="165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Us,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Our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Services,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and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Contact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Us.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</a:p>
          <a:p>
            <a:pPr marL="0" marR="0">
              <a:lnSpc>
                <a:spcPts val="16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Contact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Us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section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has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form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for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users</a:t>
            </a:r>
          </a:p>
          <a:p>
            <a:pPr marL="0" marR="0">
              <a:lnSpc>
                <a:spcPts val="165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to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fill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out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and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submit.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The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footer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3335" y="3905460"/>
            <a:ext cx="3003328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contains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copyright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JDDERU+PublicSans-Bold"/>
                <a:cs typeface="JDDERU+PublicSans-Bold"/>
              </a:rPr>
              <a:t>information.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2950" y="355332"/>
            <a:ext cx="204668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QPIGHV+Arial-BoldMT"/>
                <a:cs typeface="QPIGHV+Arial-BoldMT"/>
              </a:rPr>
              <a:t>Algorithm</a:t>
            </a:r>
            <a:r>
              <a:rPr dirty="0" sz="28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2800" b="1">
                <a:solidFill>
                  <a:srgbClr val="000000"/>
                </a:solidFill>
                <a:latin typeface="QPIGHV+Arial-BoldMT"/>
                <a:cs typeface="QPIGHV+Arial-Bold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2950" y="1005323"/>
            <a:ext cx="7049380" cy="39036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1.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Open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text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editor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like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Notepad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or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Sublime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Text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on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your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computer.</a:t>
            </a:r>
          </a:p>
          <a:p>
            <a:pPr marL="0" marR="0">
              <a:lnSpc>
                <a:spcPts val="1637"/>
              </a:lnSpc>
              <a:spcBef>
                <a:spcPts val="332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2.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Create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new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file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and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save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it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with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extension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".html".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For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example,</a:t>
            </a:r>
          </a:p>
          <a:p>
            <a:pPr marL="0" marR="0">
              <a:lnSpc>
                <a:spcPts val="1587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"index.html".</a:t>
            </a:r>
          </a:p>
          <a:p>
            <a:pPr marL="0" marR="0">
              <a:lnSpc>
                <a:spcPts val="1637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3.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Add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basic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HTML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structure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to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file</a:t>
            </a:r>
          </a:p>
          <a:p>
            <a:pPr marL="0" marR="0">
              <a:lnSpc>
                <a:spcPts val="1637"/>
              </a:lnSpc>
              <a:spcBef>
                <a:spcPts val="282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4.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In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6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151"/>
                </a:solidFill>
                <a:latin typeface="GWUWMQ+Arial-BoldMT"/>
                <a:cs typeface="GWUWMQ+Arial-BoldMT"/>
              </a:rPr>
              <a:t>&lt;title&gt;</a:t>
            </a:r>
            <a:r>
              <a:rPr dirty="0" sz="1600" spc="28" b="1">
                <a:solidFill>
                  <a:srgbClr val="374151"/>
                </a:solidFill>
                <a:latin typeface="GWUWMQ+Arial-BoldMT"/>
                <a:cs typeface="GWUWMQ+Arial-BoldMT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tag,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add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title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for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your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web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page.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This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will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appear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in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</a:p>
          <a:p>
            <a:pPr marL="0" marR="0">
              <a:lnSpc>
                <a:spcPts val="1587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browser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tab.</a:t>
            </a:r>
          </a:p>
          <a:p>
            <a:pPr marL="0" marR="0">
              <a:lnSpc>
                <a:spcPts val="1637"/>
              </a:lnSpc>
              <a:spcBef>
                <a:spcPts val="343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5.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In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6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151"/>
                </a:solidFill>
                <a:latin typeface="GWUWMQ+Arial-BoldMT"/>
                <a:cs typeface="GWUWMQ+Arial-BoldMT"/>
              </a:rPr>
              <a:t>&lt;body&gt;</a:t>
            </a:r>
            <a:r>
              <a:rPr dirty="0" sz="1600" b="1">
                <a:solidFill>
                  <a:srgbClr val="374151"/>
                </a:solidFill>
                <a:latin typeface="GWUWMQ+Arial-BoldMT"/>
                <a:cs typeface="GWUWMQ+Arial-BoldMT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tag,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add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elements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that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you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want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to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display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on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your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web</a:t>
            </a:r>
          </a:p>
          <a:p>
            <a:pPr marL="0" marR="0">
              <a:lnSpc>
                <a:spcPts val="1587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page.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For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example,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you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can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add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headings,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paragraphs,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images,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links,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forms,</a:t>
            </a:r>
          </a:p>
          <a:p>
            <a:pPr marL="0" marR="0">
              <a:lnSpc>
                <a:spcPts val="1587"/>
              </a:lnSpc>
              <a:spcBef>
                <a:spcPts val="332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and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tables.</a:t>
            </a:r>
          </a:p>
          <a:p>
            <a:pPr marL="0" marR="0">
              <a:lnSpc>
                <a:spcPts val="1637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6.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To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add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heading,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use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-116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151"/>
                </a:solidFill>
                <a:latin typeface="GWUWMQ+Arial-BoldMT"/>
                <a:cs typeface="GWUWMQ+Arial-BoldMT"/>
              </a:rPr>
              <a:t>&lt;h1&gt;</a:t>
            </a:r>
            <a:r>
              <a:rPr dirty="0" sz="1600" b="1">
                <a:solidFill>
                  <a:srgbClr val="374151"/>
                </a:solidFill>
                <a:latin typeface="GWUWMQ+Arial-BoldMT"/>
                <a:cs typeface="GWUWMQ+Arial-BoldMT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to</a:t>
            </a:r>
            <a:r>
              <a:rPr dirty="0" sz="1600" spc="62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151"/>
                </a:solidFill>
                <a:latin typeface="GWUWMQ+Arial-BoldMT"/>
                <a:cs typeface="GWUWMQ+Arial-BoldMT"/>
              </a:rPr>
              <a:t>&lt;h6&gt;</a:t>
            </a:r>
          </a:p>
          <a:p>
            <a:pPr marL="0" marR="0">
              <a:lnSpc>
                <a:spcPts val="1637"/>
              </a:lnSpc>
              <a:spcBef>
                <a:spcPts val="282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7.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To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add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paragraph,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use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&lt;p&gt;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tag.</a:t>
            </a:r>
          </a:p>
          <a:p>
            <a:pPr marL="0" marR="0">
              <a:lnSpc>
                <a:spcPts val="1843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MFGJTG+ArialMT"/>
                <a:cs typeface="MFGJTG+ArialMT"/>
              </a:rPr>
              <a:t>8.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To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add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an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image,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use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MFGJTG+ArialMT"/>
                <a:cs typeface="MFGJTG+ArialMT"/>
              </a:rPr>
              <a:t>the</a:t>
            </a:r>
            <a:r>
              <a:rPr dirty="0" sz="1600" spc="-152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GWUWMQ+Arial-BoldMT"/>
                <a:cs typeface="GWUWMQ+Arial-BoldMT"/>
              </a:rPr>
              <a:t>&lt;img&gt;</a:t>
            </a:r>
          </a:p>
          <a:p>
            <a:pPr marL="0" marR="0">
              <a:lnSpc>
                <a:spcPts val="1637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9.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To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add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link,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use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&lt;a&gt;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tag.</a:t>
            </a:r>
          </a:p>
          <a:p>
            <a:pPr marL="0" marR="0">
              <a:lnSpc>
                <a:spcPts val="1637"/>
              </a:lnSpc>
              <a:spcBef>
                <a:spcPts val="282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10.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To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add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form,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use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&lt;form&gt;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tag</a:t>
            </a:r>
          </a:p>
          <a:p>
            <a:pPr marL="0" marR="0">
              <a:lnSpc>
                <a:spcPts val="1637"/>
              </a:lnSpc>
              <a:spcBef>
                <a:spcPts val="282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11.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To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add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table,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use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&lt;table&gt;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tag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with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&lt;tr&gt;,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&lt;th&gt;,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and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&lt;td&gt;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tags.</a:t>
            </a:r>
          </a:p>
          <a:p>
            <a:pPr marL="0" marR="0">
              <a:lnSpc>
                <a:spcPts val="1637"/>
              </a:lnSpc>
              <a:spcBef>
                <a:spcPts val="282"/>
              </a:spcBef>
              <a:spcAft>
                <a:spcPts val="0"/>
              </a:spcAft>
            </a:pPr>
            <a:r>
              <a:rPr dirty="0" sz="1650">
                <a:solidFill>
                  <a:srgbClr val="374151"/>
                </a:solidFill>
                <a:latin typeface="TSRSCQ+ArialMT"/>
                <a:cs typeface="TSRSCQ+ArialMT"/>
              </a:rPr>
              <a:t>12.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Save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the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file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and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open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it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in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a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web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browser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to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see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how</a:t>
            </a:r>
            <a:r>
              <a:rPr dirty="0" sz="1600" spc="43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it</a:t>
            </a:r>
            <a:r>
              <a:rPr dirty="0" sz="1600" spc="4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151"/>
                </a:solidFill>
                <a:latin typeface="TSRSCQ+ArialMT"/>
                <a:cs typeface="TSRSCQ+ArialMT"/>
              </a:rPr>
              <a:t>looks.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1499" y="302794"/>
            <a:ext cx="2309877" cy="536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u="sng">
                <a:solidFill>
                  <a:srgbClr val="000000"/>
                </a:solidFill>
                <a:latin typeface="QPIGHV+Arial-BoldMT"/>
                <a:cs typeface="QPIGHV+Arial-BoldMT"/>
              </a:rPr>
              <a:t>SOURCED</a:t>
            </a:r>
            <a:r>
              <a:rPr dirty="0" sz="2000" spc="54" b="1" u="sng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2000" b="1" u="sng">
                <a:solidFill>
                  <a:srgbClr val="000000"/>
                </a:solidFill>
                <a:latin typeface="QPIGHV+Arial-BoldMT"/>
                <a:cs typeface="QPIGHV+Arial-BoldMT"/>
              </a:rPr>
              <a:t>CODE:</a:t>
            </a:r>
          </a:p>
          <a:p>
            <a:pPr marL="0" marR="0">
              <a:lnSpc>
                <a:spcPts val="1564"/>
              </a:lnSpc>
              <a:spcBef>
                <a:spcPts val="12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CSS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Code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For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PIGHV+Arial-BoldMT"/>
                <a:cs typeface="QPIGHV+Arial-BoldMT"/>
              </a:rPr>
              <a:t>Calendar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499" y="815841"/>
            <a:ext cx="59733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body{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1499" y="1029201"/>
            <a:ext cx="2397311" cy="258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background-color: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#F5F1E9;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margin-left: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auto;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margin-right: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auto;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width: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320px;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font-family: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'Lato',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sans-serif;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#calendar_weekdays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 spc="-11">
                <a:solidFill>
                  <a:srgbClr val="000000"/>
                </a:solidFill>
                <a:latin typeface="MFGJTG+ArialMT"/>
                <a:cs typeface="MFGJTG+ArialMT"/>
              </a:rPr>
              <a:t>div{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display:inline-block;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vertical-align:top;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1499" y="3589520"/>
            <a:ext cx="495840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#calendar_content,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#calendar_weekdays,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#calendar_header{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1499" y="3802879"/>
            <a:ext cx="1492436" cy="130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position: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relative;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width: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320px;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overflow: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hidden;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float: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left;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z-index: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10;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2719" y="722669"/>
            <a:ext cx="3985269" cy="258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#calendar_weekdays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div,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#calendar_content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 spc="-28">
                <a:solidFill>
                  <a:srgbClr val="000000"/>
                </a:solidFill>
                <a:latin typeface="MFGJTG+ArialMT"/>
                <a:cs typeface="MFGJTG+ArialMT"/>
              </a:rPr>
              <a:t>div{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width:40px;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height: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40px;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overflow: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hidden;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text-align: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center;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background-color: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#FFFFFF;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color: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#787878;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#calendar_content{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-webkit-border-radius: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 spc="-20">
                <a:solidFill>
                  <a:srgbClr val="000000"/>
                </a:solidFill>
                <a:latin typeface="MFGJTG+ArialMT"/>
                <a:cs typeface="MFGJTG+ArialMT"/>
              </a:rPr>
              <a:t>12px;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-moz-border-radius: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 spc="-20">
                <a:solidFill>
                  <a:srgbClr val="000000"/>
                </a:solidFill>
                <a:latin typeface="MFGJTG+ArialMT"/>
                <a:cs typeface="MFGJTG+ArialMT"/>
              </a:rPr>
              <a:t>12px;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border-radius: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0px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12px;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2719" y="3282988"/>
            <a:ext cx="2117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2719" y="3496348"/>
            <a:ext cx="2437457" cy="130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#calendar_content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 spc="-12">
                <a:solidFill>
                  <a:srgbClr val="000000"/>
                </a:solidFill>
                <a:latin typeface="MFGJTG+ArialMT"/>
                <a:cs typeface="MFGJTG+ArialMT"/>
              </a:rPr>
              <a:t>div{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float: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left;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#calendar_content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div:hover{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background-color: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#F8F8F8;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FGJTG+ArialMT"/>
                <a:cs typeface="MFGJTG+ArialMT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2023-04-04T01:59:24-05:00</dcterms:modified>
</cp:coreProperties>
</file>