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11/13/2024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11/13/2024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82039-302B-25A7-163A-3F75ACA590DA}"/>
              </a:ext>
            </a:extLst>
          </p:cNvPr>
          <p:cNvSpPr>
            <a:spLocks noGrp="1"/>
          </p:cNvSpPr>
          <p:nvPr>
            <p:ph type="ctrTitle"/>
          </p:nvPr>
        </p:nvSpPr>
        <p:spPr/>
        <p:txBody>
          <a:bodyPr>
            <a:normAutofit/>
          </a:bodyPr>
          <a:lstStyle/>
          <a:p>
            <a:pPr algn="ctr"/>
            <a:r>
              <a:rPr lang="en-IN" sz="5400" dirty="0"/>
              <a:t>CSS GRID Layout</a:t>
            </a:r>
          </a:p>
        </p:txBody>
      </p:sp>
      <p:sp>
        <p:nvSpPr>
          <p:cNvPr id="3" name="Subtitle 2">
            <a:extLst>
              <a:ext uri="{FF2B5EF4-FFF2-40B4-BE49-F238E27FC236}">
                <a16:creationId xmlns:a16="http://schemas.microsoft.com/office/drawing/2014/main" id="{BD764CF8-10E6-25B1-B2F6-52CC5F90771E}"/>
              </a:ext>
            </a:extLst>
          </p:cNvPr>
          <p:cNvSpPr>
            <a:spLocks noGrp="1"/>
          </p:cNvSpPr>
          <p:nvPr>
            <p:ph type="subTitle" idx="1"/>
          </p:nvPr>
        </p:nvSpPr>
        <p:spPr/>
        <p:txBody>
          <a:bodyPr/>
          <a:lstStyle/>
          <a:p>
            <a:pPr algn="ctr"/>
            <a:r>
              <a:rPr lang="en-IN" dirty="0"/>
              <a:t>Name- Sufiyan malik</a:t>
            </a:r>
          </a:p>
          <a:p>
            <a:pPr algn="ctr"/>
            <a:r>
              <a:rPr lang="en-IN" dirty="0"/>
              <a:t>Batch - 3</a:t>
            </a:r>
          </a:p>
        </p:txBody>
      </p:sp>
    </p:spTree>
    <p:extLst>
      <p:ext uri="{BB962C8B-B14F-4D97-AF65-F5344CB8AC3E}">
        <p14:creationId xmlns:p14="http://schemas.microsoft.com/office/powerpoint/2010/main" val="1005659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DD68D-B505-D231-ACAF-1CC932FDA927}"/>
              </a:ext>
            </a:extLst>
          </p:cNvPr>
          <p:cNvSpPr>
            <a:spLocks noGrp="1"/>
          </p:cNvSpPr>
          <p:nvPr>
            <p:ph type="title"/>
          </p:nvPr>
        </p:nvSpPr>
        <p:spPr>
          <a:xfrm>
            <a:off x="1143001" y="2689715"/>
            <a:ext cx="9905998" cy="1478570"/>
          </a:xfrm>
        </p:spPr>
        <p:txBody>
          <a:bodyPr>
            <a:normAutofit/>
          </a:bodyPr>
          <a:lstStyle/>
          <a:p>
            <a:pPr algn="ctr"/>
            <a:r>
              <a:rPr lang="en-IN" sz="8000" dirty="0">
                <a:latin typeface="Algerian" panose="04020705040A02060702" pitchFamily="82" charset="0"/>
              </a:rPr>
              <a:t>thankyou</a:t>
            </a:r>
          </a:p>
        </p:txBody>
      </p:sp>
    </p:spTree>
    <p:extLst>
      <p:ext uri="{BB962C8B-B14F-4D97-AF65-F5344CB8AC3E}">
        <p14:creationId xmlns:p14="http://schemas.microsoft.com/office/powerpoint/2010/main" val="3003493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34DDB-3171-72D6-C6B0-E57E41E44F8B}"/>
              </a:ext>
            </a:extLst>
          </p:cNvPr>
          <p:cNvSpPr>
            <a:spLocks noGrp="1"/>
          </p:cNvSpPr>
          <p:nvPr>
            <p:ph type="title"/>
          </p:nvPr>
        </p:nvSpPr>
        <p:spPr/>
        <p:txBody>
          <a:bodyPr/>
          <a:lstStyle/>
          <a:p>
            <a:pPr algn="ctr"/>
            <a:r>
              <a:rPr lang="en-IN" dirty="0"/>
              <a:t>intro</a:t>
            </a:r>
          </a:p>
        </p:txBody>
      </p:sp>
      <p:sp>
        <p:nvSpPr>
          <p:cNvPr id="3" name="Content Placeholder 2">
            <a:extLst>
              <a:ext uri="{FF2B5EF4-FFF2-40B4-BE49-F238E27FC236}">
                <a16:creationId xmlns:a16="http://schemas.microsoft.com/office/drawing/2014/main" id="{DCB520D8-6662-25A8-9CCA-3729FC3F749A}"/>
              </a:ext>
            </a:extLst>
          </p:cNvPr>
          <p:cNvSpPr>
            <a:spLocks noGrp="1"/>
          </p:cNvSpPr>
          <p:nvPr>
            <p:ph idx="1"/>
          </p:nvPr>
        </p:nvSpPr>
        <p:spPr/>
        <p:txBody>
          <a:bodyPr/>
          <a:lstStyle/>
          <a:p>
            <a:pPr marL="0" indent="0">
              <a:buNone/>
            </a:pPr>
            <a:r>
              <a:rPr lang="en-IN" dirty="0"/>
              <a:t>CSS Grid Layout is a two-dimensional layout system for the web. It lets you lay content out in rows and columns, and has many features that make building complex layouts straightforward.</a:t>
            </a:r>
          </a:p>
        </p:txBody>
      </p:sp>
    </p:spTree>
    <p:extLst>
      <p:ext uri="{BB962C8B-B14F-4D97-AF65-F5344CB8AC3E}">
        <p14:creationId xmlns:p14="http://schemas.microsoft.com/office/powerpoint/2010/main" val="773232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32C91-4984-2387-D3B8-9329196B79A6}"/>
              </a:ext>
            </a:extLst>
          </p:cNvPr>
          <p:cNvSpPr>
            <a:spLocks noGrp="1"/>
          </p:cNvSpPr>
          <p:nvPr>
            <p:ph type="title"/>
          </p:nvPr>
        </p:nvSpPr>
        <p:spPr/>
        <p:txBody>
          <a:bodyPr/>
          <a:lstStyle/>
          <a:p>
            <a:pPr algn="ctr"/>
            <a:r>
              <a:rPr lang="en-IN" dirty="0"/>
              <a:t>What is grid layout?</a:t>
            </a:r>
          </a:p>
        </p:txBody>
      </p:sp>
      <p:sp>
        <p:nvSpPr>
          <p:cNvPr id="3" name="Content Placeholder 2">
            <a:extLst>
              <a:ext uri="{FF2B5EF4-FFF2-40B4-BE49-F238E27FC236}">
                <a16:creationId xmlns:a16="http://schemas.microsoft.com/office/drawing/2014/main" id="{1642B3BA-1BF5-8A0B-BC22-1D22C96874D6}"/>
              </a:ext>
            </a:extLst>
          </p:cNvPr>
          <p:cNvSpPr>
            <a:spLocks noGrp="1"/>
          </p:cNvSpPr>
          <p:nvPr>
            <p:ph idx="1"/>
          </p:nvPr>
        </p:nvSpPr>
        <p:spPr/>
        <p:txBody>
          <a:bodyPr/>
          <a:lstStyle/>
          <a:p>
            <a:pPr marL="0" indent="0">
              <a:buNone/>
            </a:pPr>
            <a:r>
              <a:rPr lang="en-IN" dirty="0"/>
              <a:t>A grid is a collection of horizontal and vertical lines creating a pattern against which we can line up our design elements. They help us to create designs where elements don’t jump around or change width as we move from page to page, providing greater consistency in our websites.</a:t>
            </a:r>
          </a:p>
        </p:txBody>
      </p:sp>
    </p:spTree>
    <p:extLst>
      <p:ext uri="{BB962C8B-B14F-4D97-AF65-F5344CB8AC3E}">
        <p14:creationId xmlns:p14="http://schemas.microsoft.com/office/powerpoint/2010/main" val="293893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2B989-5E02-F62C-6A43-D68AD07CE318}"/>
              </a:ext>
            </a:extLst>
          </p:cNvPr>
          <p:cNvSpPr>
            <a:spLocks noGrp="1"/>
          </p:cNvSpPr>
          <p:nvPr>
            <p:ph type="title"/>
          </p:nvPr>
        </p:nvSpPr>
        <p:spPr/>
        <p:txBody>
          <a:bodyPr/>
          <a:lstStyle/>
          <a:p>
            <a:pPr algn="ctr"/>
            <a:r>
              <a:rPr lang="en-IN" dirty="0"/>
              <a:t>Basic Concepts</a:t>
            </a:r>
          </a:p>
        </p:txBody>
      </p:sp>
      <p:sp>
        <p:nvSpPr>
          <p:cNvPr id="3" name="Content Placeholder 2">
            <a:extLst>
              <a:ext uri="{FF2B5EF4-FFF2-40B4-BE49-F238E27FC236}">
                <a16:creationId xmlns:a16="http://schemas.microsoft.com/office/drawing/2014/main" id="{D9D46720-C76E-4A9F-D4D0-C9EC83EF659A}"/>
              </a:ext>
            </a:extLst>
          </p:cNvPr>
          <p:cNvSpPr>
            <a:spLocks noGrp="1"/>
          </p:cNvSpPr>
          <p:nvPr>
            <p:ph idx="1"/>
          </p:nvPr>
        </p:nvSpPr>
        <p:spPr/>
        <p:txBody>
          <a:bodyPr/>
          <a:lstStyle/>
          <a:p>
            <a:r>
              <a:rPr lang="en-IN" b="1" dirty="0"/>
              <a:t>Grid Container: </a:t>
            </a:r>
            <a:r>
              <a:rPr lang="en-IN" dirty="0"/>
              <a:t>The elements where </a:t>
            </a:r>
            <a:r>
              <a:rPr lang="en-IN" dirty="0">
                <a:solidFill>
                  <a:schemeClr val="accent3"/>
                </a:solidFill>
              </a:rPr>
              <a:t>display:</a:t>
            </a:r>
            <a:r>
              <a:rPr lang="en-IN" dirty="0"/>
              <a:t> </a:t>
            </a:r>
            <a:r>
              <a:rPr lang="en-IN" dirty="0">
                <a:solidFill>
                  <a:srgbClr val="FFFF00"/>
                </a:solidFill>
              </a:rPr>
              <a:t>grid;</a:t>
            </a:r>
            <a:r>
              <a:rPr lang="en-IN" dirty="0"/>
              <a:t> is applied. This becomes a grid container, holding the grid items.</a:t>
            </a:r>
          </a:p>
          <a:p>
            <a:r>
              <a:rPr lang="en-IN" b="1" dirty="0"/>
              <a:t>Grid Items:</a:t>
            </a:r>
            <a:r>
              <a:rPr lang="en-IN" dirty="0"/>
              <a:t> </a:t>
            </a:r>
            <a:r>
              <a:rPr lang="en-US" dirty="0"/>
              <a:t>The direct children of the grid container. Each grid item will be placed into the defined grid.</a:t>
            </a:r>
            <a:endParaRPr lang="en-IN" dirty="0"/>
          </a:p>
        </p:txBody>
      </p:sp>
    </p:spTree>
    <p:extLst>
      <p:ext uri="{BB962C8B-B14F-4D97-AF65-F5344CB8AC3E}">
        <p14:creationId xmlns:p14="http://schemas.microsoft.com/office/powerpoint/2010/main" val="130847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1FAF-7F29-CD97-A400-1FE1771E415D}"/>
              </a:ext>
            </a:extLst>
          </p:cNvPr>
          <p:cNvSpPr>
            <a:spLocks noGrp="1"/>
          </p:cNvSpPr>
          <p:nvPr>
            <p:ph type="title"/>
          </p:nvPr>
        </p:nvSpPr>
        <p:spPr/>
        <p:txBody>
          <a:bodyPr/>
          <a:lstStyle/>
          <a:p>
            <a:pPr algn="ctr"/>
            <a:r>
              <a:rPr lang="en-IN" dirty="0"/>
              <a:t>CSS grid code</a:t>
            </a:r>
          </a:p>
        </p:txBody>
      </p:sp>
      <p:sp>
        <p:nvSpPr>
          <p:cNvPr id="3" name="Text Placeholder 2">
            <a:extLst>
              <a:ext uri="{FF2B5EF4-FFF2-40B4-BE49-F238E27FC236}">
                <a16:creationId xmlns:a16="http://schemas.microsoft.com/office/drawing/2014/main" id="{5149B604-F8E0-E8E5-97FA-3C4B83656A81}"/>
              </a:ext>
            </a:extLst>
          </p:cNvPr>
          <p:cNvSpPr>
            <a:spLocks noGrp="1"/>
          </p:cNvSpPr>
          <p:nvPr>
            <p:ph type="body" idx="1"/>
          </p:nvPr>
        </p:nvSpPr>
        <p:spPr>
          <a:xfrm>
            <a:off x="1370019" y="2249486"/>
            <a:ext cx="4649783" cy="636589"/>
          </a:xfrm>
        </p:spPr>
        <p:txBody>
          <a:bodyPr/>
          <a:lstStyle/>
          <a:p>
            <a:r>
              <a:rPr lang="en-IN" dirty="0"/>
              <a:t>html</a:t>
            </a:r>
          </a:p>
        </p:txBody>
      </p:sp>
      <p:sp>
        <p:nvSpPr>
          <p:cNvPr id="4" name="Content Placeholder 3">
            <a:extLst>
              <a:ext uri="{FF2B5EF4-FFF2-40B4-BE49-F238E27FC236}">
                <a16:creationId xmlns:a16="http://schemas.microsoft.com/office/drawing/2014/main" id="{B01AA484-1071-ACA2-A8C9-F3EFDC3C5814}"/>
              </a:ext>
            </a:extLst>
          </p:cNvPr>
          <p:cNvSpPr>
            <a:spLocks noGrp="1"/>
          </p:cNvSpPr>
          <p:nvPr>
            <p:ph sz="half" idx="2"/>
          </p:nvPr>
        </p:nvSpPr>
        <p:spPr>
          <a:xfrm>
            <a:off x="1141411" y="3073397"/>
            <a:ext cx="4878391" cy="2905124"/>
          </a:xfrm>
        </p:spPr>
        <p:txBody>
          <a:bodyPr>
            <a:normAutofit fontScale="85000" lnSpcReduction="20000"/>
          </a:bodyPr>
          <a:lstStyle/>
          <a:p>
            <a:pPr marL="0" indent="0">
              <a:buNone/>
            </a:pPr>
            <a:r>
              <a:rPr lang="en-US" dirty="0"/>
              <a:t>&lt;</a:t>
            </a:r>
            <a:r>
              <a:rPr lang="en-US" dirty="0">
                <a:solidFill>
                  <a:srgbClr val="00B0F0"/>
                </a:solidFill>
              </a:rPr>
              <a:t>div</a:t>
            </a:r>
            <a:r>
              <a:rPr lang="en-US" dirty="0"/>
              <a:t> </a:t>
            </a:r>
            <a:r>
              <a:rPr lang="en-US" dirty="0">
                <a:solidFill>
                  <a:schemeClr val="accent2">
                    <a:lumMod val="60000"/>
                    <a:lumOff val="40000"/>
                  </a:schemeClr>
                </a:solidFill>
              </a:rPr>
              <a:t>class</a:t>
            </a:r>
            <a:r>
              <a:rPr lang="en-US" dirty="0"/>
              <a:t>="</a:t>
            </a:r>
            <a:r>
              <a:rPr lang="en-US" dirty="0">
                <a:solidFill>
                  <a:schemeClr val="accent5"/>
                </a:solidFill>
              </a:rPr>
              <a:t>container</a:t>
            </a:r>
            <a:r>
              <a:rPr lang="en-US" dirty="0"/>
              <a:t>"&gt;</a:t>
            </a:r>
          </a:p>
          <a:p>
            <a:pPr marL="0" indent="0">
              <a:buNone/>
            </a:pPr>
            <a:r>
              <a:rPr lang="en-US" dirty="0"/>
              <a:t>  &lt;</a:t>
            </a:r>
            <a:r>
              <a:rPr lang="en-US" dirty="0">
                <a:solidFill>
                  <a:srgbClr val="00B0F0"/>
                </a:solidFill>
              </a:rPr>
              <a:t>div</a:t>
            </a:r>
            <a:r>
              <a:rPr lang="en-US" dirty="0"/>
              <a:t>&gt;Item 1&lt;/</a:t>
            </a:r>
            <a:r>
              <a:rPr lang="en-US" dirty="0">
                <a:solidFill>
                  <a:srgbClr val="00B0F0"/>
                </a:solidFill>
              </a:rPr>
              <a:t>div</a:t>
            </a:r>
            <a:r>
              <a:rPr lang="en-US" dirty="0"/>
              <a:t>&gt;</a:t>
            </a:r>
          </a:p>
          <a:p>
            <a:pPr marL="0" indent="0">
              <a:buNone/>
            </a:pPr>
            <a:r>
              <a:rPr lang="en-US" dirty="0"/>
              <a:t>  &lt;</a:t>
            </a:r>
            <a:r>
              <a:rPr lang="en-US" dirty="0">
                <a:solidFill>
                  <a:srgbClr val="00B0F0"/>
                </a:solidFill>
              </a:rPr>
              <a:t>div</a:t>
            </a:r>
            <a:r>
              <a:rPr lang="en-US" dirty="0"/>
              <a:t>&gt;Item 2&lt;/</a:t>
            </a:r>
            <a:r>
              <a:rPr lang="en-US" dirty="0">
                <a:solidFill>
                  <a:srgbClr val="00B0F0"/>
                </a:solidFill>
              </a:rPr>
              <a:t>div</a:t>
            </a:r>
            <a:r>
              <a:rPr lang="en-US" dirty="0"/>
              <a:t>&gt;</a:t>
            </a:r>
          </a:p>
          <a:p>
            <a:pPr marL="0" indent="0">
              <a:buNone/>
            </a:pPr>
            <a:r>
              <a:rPr lang="en-US" dirty="0"/>
              <a:t>  &lt;</a:t>
            </a:r>
            <a:r>
              <a:rPr lang="en-US" dirty="0">
                <a:solidFill>
                  <a:srgbClr val="00B0F0"/>
                </a:solidFill>
              </a:rPr>
              <a:t>div</a:t>
            </a:r>
            <a:r>
              <a:rPr lang="en-US" dirty="0"/>
              <a:t>&gt;Item 3&lt;/</a:t>
            </a:r>
            <a:r>
              <a:rPr lang="en-US" dirty="0">
                <a:solidFill>
                  <a:srgbClr val="00B0F0"/>
                </a:solidFill>
              </a:rPr>
              <a:t>div</a:t>
            </a:r>
            <a:r>
              <a:rPr lang="en-US" dirty="0"/>
              <a:t>&gt;</a:t>
            </a:r>
          </a:p>
          <a:p>
            <a:pPr marL="0" indent="0">
              <a:buNone/>
            </a:pPr>
            <a:r>
              <a:rPr lang="en-US" dirty="0"/>
              <a:t>  &lt;</a:t>
            </a:r>
            <a:r>
              <a:rPr lang="en-US" dirty="0">
                <a:solidFill>
                  <a:srgbClr val="00B0F0"/>
                </a:solidFill>
              </a:rPr>
              <a:t>div</a:t>
            </a:r>
            <a:r>
              <a:rPr lang="en-US" dirty="0"/>
              <a:t>&gt;Item 4&lt;/</a:t>
            </a:r>
            <a:r>
              <a:rPr lang="en-US" dirty="0">
                <a:solidFill>
                  <a:srgbClr val="00B0F0"/>
                </a:solidFill>
              </a:rPr>
              <a:t>div</a:t>
            </a:r>
            <a:r>
              <a:rPr lang="en-US" dirty="0"/>
              <a:t>&gt;</a:t>
            </a:r>
          </a:p>
          <a:p>
            <a:pPr marL="0" indent="0">
              <a:buNone/>
            </a:pPr>
            <a:r>
              <a:rPr lang="en-US" dirty="0"/>
              <a:t>&lt;/</a:t>
            </a:r>
            <a:r>
              <a:rPr lang="en-US" dirty="0">
                <a:solidFill>
                  <a:srgbClr val="00B0F0"/>
                </a:solidFill>
              </a:rPr>
              <a:t>div</a:t>
            </a:r>
            <a:r>
              <a:rPr lang="en-US" dirty="0"/>
              <a:t>&gt;</a:t>
            </a:r>
          </a:p>
          <a:p>
            <a:pPr marL="0" indent="0">
              <a:buNone/>
            </a:pPr>
            <a:endParaRPr lang="en-IN" dirty="0"/>
          </a:p>
        </p:txBody>
      </p:sp>
      <p:sp>
        <p:nvSpPr>
          <p:cNvPr id="5" name="Text Placeholder 4">
            <a:extLst>
              <a:ext uri="{FF2B5EF4-FFF2-40B4-BE49-F238E27FC236}">
                <a16:creationId xmlns:a16="http://schemas.microsoft.com/office/drawing/2014/main" id="{AB6C196D-DD26-887F-9A76-C089532BFDC5}"/>
              </a:ext>
            </a:extLst>
          </p:cNvPr>
          <p:cNvSpPr>
            <a:spLocks noGrp="1"/>
          </p:cNvSpPr>
          <p:nvPr>
            <p:ph type="body" sz="quarter" idx="3"/>
          </p:nvPr>
        </p:nvSpPr>
        <p:spPr>
          <a:xfrm>
            <a:off x="6400808" y="2249485"/>
            <a:ext cx="4646602" cy="636589"/>
          </a:xfrm>
        </p:spPr>
        <p:txBody>
          <a:bodyPr/>
          <a:lstStyle/>
          <a:p>
            <a:r>
              <a:rPr lang="en-IN" dirty="0"/>
              <a:t>CSS</a:t>
            </a:r>
          </a:p>
        </p:txBody>
      </p:sp>
      <p:sp>
        <p:nvSpPr>
          <p:cNvPr id="14" name="Content Placeholder 13">
            <a:extLst>
              <a:ext uri="{FF2B5EF4-FFF2-40B4-BE49-F238E27FC236}">
                <a16:creationId xmlns:a16="http://schemas.microsoft.com/office/drawing/2014/main" id="{74EAE653-802D-6CBB-85C2-198EC1283EFA}"/>
              </a:ext>
            </a:extLst>
          </p:cNvPr>
          <p:cNvSpPr>
            <a:spLocks noGrp="1"/>
          </p:cNvSpPr>
          <p:nvPr>
            <p:ph sz="quarter" idx="4"/>
          </p:nvPr>
        </p:nvSpPr>
        <p:spPr/>
        <p:txBody>
          <a:bodyPr>
            <a:normAutofit fontScale="85000" lnSpcReduction="20000"/>
          </a:bodyPr>
          <a:lstStyle/>
          <a:p>
            <a:pPr marL="0" indent="0">
              <a:buNone/>
            </a:pPr>
            <a:r>
              <a:rPr lang="en-IN" dirty="0"/>
              <a:t>.</a:t>
            </a:r>
            <a:r>
              <a:rPr lang="en-IN" dirty="0">
                <a:solidFill>
                  <a:schemeClr val="accent5">
                    <a:lumMod val="75000"/>
                  </a:schemeClr>
                </a:solidFill>
              </a:rPr>
              <a:t>container</a:t>
            </a:r>
            <a:r>
              <a:rPr lang="en-IN" dirty="0"/>
              <a:t> {</a:t>
            </a:r>
          </a:p>
          <a:p>
            <a:pPr marL="0" indent="0">
              <a:buNone/>
            </a:pPr>
            <a:r>
              <a:rPr lang="en-IN" dirty="0"/>
              <a:t>  </a:t>
            </a:r>
            <a:r>
              <a:rPr lang="en-IN" dirty="0">
                <a:solidFill>
                  <a:schemeClr val="accent4">
                    <a:lumMod val="60000"/>
                    <a:lumOff val="40000"/>
                  </a:schemeClr>
                </a:solidFill>
              </a:rPr>
              <a:t>display</a:t>
            </a:r>
            <a:r>
              <a:rPr lang="en-IN" dirty="0"/>
              <a:t>: grid;</a:t>
            </a:r>
          </a:p>
          <a:p>
            <a:pPr marL="0" indent="0">
              <a:buNone/>
            </a:pPr>
            <a:r>
              <a:rPr lang="en-IN" dirty="0"/>
              <a:t>  </a:t>
            </a:r>
            <a:r>
              <a:rPr lang="en-IN" dirty="0">
                <a:solidFill>
                  <a:schemeClr val="accent4">
                    <a:lumMod val="60000"/>
                    <a:lumOff val="40000"/>
                  </a:schemeClr>
                </a:solidFill>
              </a:rPr>
              <a:t>grid-template-columns</a:t>
            </a:r>
            <a:r>
              <a:rPr lang="en-IN" dirty="0"/>
              <a:t>: 1fr </a:t>
            </a:r>
            <a:r>
              <a:rPr lang="en-IN" dirty="0" err="1"/>
              <a:t>1fr</a:t>
            </a:r>
            <a:r>
              <a:rPr lang="en-IN" dirty="0"/>
              <a:t>;</a:t>
            </a:r>
          </a:p>
          <a:p>
            <a:pPr marL="0" indent="0">
              <a:buNone/>
            </a:pPr>
            <a:r>
              <a:rPr lang="en-IN" dirty="0"/>
              <a:t>  </a:t>
            </a:r>
            <a:r>
              <a:rPr lang="en-IN" dirty="0">
                <a:solidFill>
                  <a:schemeClr val="accent4">
                    <a:lumMod val="60000"/>
                    <a:lumOff val="40000"/>
                  </a:schemeClr>
                </a:solidFill>
              </a:rPr>
              <a:t>grid-template-rows</a:t>
            </a:r>
            <a:r>
              <a:rPr lang="en-IN" dirty="0"/>
              <a:t>: auto;</a:t>
            </a:r>
          </a:p>
          <a:p>
            <a:pPr marL="0" indent="0">
              <a:buNone/>
            </a:pPr>
            <a:r>
              <a:rPr lang="en-IN" dirty="0"/>
              <a:t>  </a:t>
            </a:r>
            <a:r>
              <a:rPr lang="en-IN" dirty="0">
                <a:solidFill>
                  <a:schemeClr val="accent4">
                    <a:lumMod val="60000"/>
                    <a:lumOff val="40000"/>
                  </a:schemeClr>
                </a:solidFill>
              </a:rPr>
              <a:t>gap</a:t>
            </a:r>
            <a:r>
              <a:rPr lang="en-IN" dirty="0"/>
              <a:t>: 10px;</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55529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D13AD-464C-4169-08CB-E4BAAB66D54B}"/>
              </a:ext>
            </a:extLst>
          </p:cNvPr>
          <p:cNvSpPr>
            <a:spLocks noGrp="1"/>
          </p:cNvSpPr>
          <p:nvPr>
            <p:ph type="title"/>
          </p:nvPr>
        </p:nvSpPr>
        <p:spPr>
          <a:xfrm>
            <a:off x="1141413" y="471488"/>
            <a:ext cx="9905998" cy="1128712"/>
          </a:xfrm>
        </p:spPr>
        <p:txBody>
          <a:bodyPr/>
          <a:lstStyle/>
          <a:p>
            <a:pPr algn="ctr"/>
            <a:r>
              <a:rPr lang="en-IN" dirty="0"/>
              <a:t>Code output</a:t>
            </a:r>
          </a:p>
        </p:txBody>
      </p:sp>
      <p:pic>
        <p:nvPicPr>
          <p:cNvPr id="12" name="Content Placeholder 11">
            <a:extLst>
              <a:ext uri="{FF2B5EF4-FFF2-40B4-BE49-F238E27FC236}">
                <a16:creationId xmlns:a16="http://schemas.microsoft.com/office/drawing/2014/main" id="{D568C06C-2C73-64C9-02BB-0312B75646FA}"/>
              </a:ext>
            </a:extLst>
          </p:cNvPr>
          <p:cNvPicPr>
            <a:picLocks noGrp="1" noChangeAspect="1"/>
          </p:cNvPicPr>
          <p:nvPr>
            <p:ph idx="1"/>
          </p:nvPr>
        </p:nvPicPr>
        <p:blipFill>
          <a:blip r:embed="rId2"/>
          <a:stretch>
            <a:fillRect/>
          </a:stretch>
        </p:blipFill>
        <p:spPr>
          <a:xfrm>
            <a:off x="1141413" y="1600201"/>
            <a:ext cx="9906000" cy="4186238"/>
          </a:xfrm>
        </p:spPr>
      </p:pic>
    </p:spTree>
    <p:extLst>
      <p:ext uri="{BB962C8B-B14F-4D97-AF65-F5344CB8AC3E}">
        <p14:creationId xmlns:p14="http://schemas.microsoft.com/office/powerpoint/2010/main" val="1578736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A2839-2A5A-6A54-1440-84FF4FBF50AF}"/>
              </a:ext>
            </a:extLst>
          </p:cNvPr>
          <p:cNvSpPr>
            <a:spLocks noGrp="1"/>
          </p:cNvSpPr>
          <p:nvPr>
            <p:ph type="title"/>
          </p:nvPr>
        </p:nvSpPr>
        <p:spPr>
          <a:xfrm>
            <a:off x="1143001" y="0"/>
            <a:ext cx="9905998" cy="1478570"/>
          </a:xfrm>
        </p:spPr>
        <p:txBody>
          <a:bodyPr/>
          <a:lstStyle/>
          <a:p>
            <a:pPr algn="ctr"/>
            <a:r>
              <a:rPr lang="en-IN" dirty="0"/>
              <a:t>Defining Rows and Columns</a:t>
            </a:r>
          </a:p>
        </p:txBody>
      </p:sp>
      <p:sp>
        <p:nvSpPr>
          <p:cNvPr id="3" name="Content Placeholder 2">
            <a:extLst>
              <a:ext uri="{FF2B5EF4-FFF2-40B4-BE49-F238E27FC236}">
                <a16:creationId xmlns:a16="http://schemas.microsoft.com/office/drawing/2014/main" id="{2AA49095-EC81-123C-38ED-14EFFE0854AF}"/>
              </a:ext>
            </a:extLst>
          </p:cNvPr>
          <p:cNvSpPr>
            <a:spLocks noGrp="1"/>
          </p:cNvSpPr>
          <p:nvPr>
            <p:ph idx="1"/>
          </p:nvPr>
        </p:nvSpPr>
        <p:spPr>
          <a:xfrm>
            <a:off x="1152526" y="1346199"/>
            <a:ext cx="9905999" cy="4854576"/>
          </a:xfrm>
        </p:spPr>
        <p:txBody>
          <a:bodyPr>
            <a:normAutofit fontScale="85000" lnSpcReduction="10000"/>
          </a:bodyPr>
          <a:lstStyle/>
          <a:p>
            <a:pPr marL="0" indent="0">
              <a:buNone/>
            </a:pPr>
            <a:r>
              <a:rPr lang="en-IN" dirty="0"/>
              <a:t>We can define rows &amp; columns explicitly using </a:t>
            </a:r>
            <a:r>
              <a:rPr lang="en-IN" dirty="0">
                <a:solidFill>
                  <a:schemeClr val="accent4">
                    <a:lumMod val="60000"/>
                    <a:lumOff val="40000"/>
                  </a:schemeClr>
                </a:solidFill>
              </a:rPr>
              <a:t>grid-template-columns</a:t>
            </a:r>
            <a:r>
              <a:rPr lang="en-IN" dirty="0"/>
              <a:t> &amp; </a:t>
            </a:r>
            <a:r>
              <a:rPr lang="en-IN" dirty="0">
                <a:solidFill>
                  <a:schemeClr val="accent4">
                    <a:lumMod val="60000"/>
                    <a:lumOff val="40000"/>
                  </a:schemeClr>
                </a:solidFill>
              </a:rPr>
              <a:t>grid-template-rows</a:t>
            </a:r>
            <a:r>
              <a:rPr lang="en-IN" dirty="0"/>
              <a:t>.</a:t>
            </a:r>
          </a:p>
          <a:p>
            <a:r>
              <a:rPr lang="en-IN" dirty="0"/>
              <a:t>fr (fractional units): A flexible unit that distributes space according to available space.</a:t>
            </a:r>
          </a:p>
          <a:p>
            <a:r>
              <a:rPr lang="en-IN" dirty="0"/>
              <a:t>% or px: For fixed width/height columns or rows.</a:t>
            </a:r>
          </a:p>
          <a:p>
            <a:r>
              <a:rPr lang="en-IN" dirty="0"/>
              <a:t>auto: Adjust to the content size.</a:t>
            </a:r>
          </a:p>
          <a:p>
            <a:pPr marL="0" indent="0">
              <a:buNone/>
            </a:pPr>
            <a:r>
              <a:rPr lang="en-IN" dirty="0"/>
              <a:t>Example:</a:t>
            </a:r>
          </a:p>
          <a:p>
            <a:pPr marL="0" indent="0">
              <a:buNone/>
            </a:pPr>
            <a:r>
              <a:rPr lang="en-IN" dirty="0"/>
              <a:t>.</a:t>
            </a:r>
            <a:r>
              <a:rPr lang="en-IN" dirty="0">
                <a:solidFill>
                  <a:schemeClr val="accent5">
                    <a:lumMod val="75000"/>
                  </a:schemeClr>
                </a:solidFill>
              </a:rPr>
              <a:t>container</a:t>
            </a:r>
            <a:r>
              <a:rPr lang="en-IN" dirty="0"/>
              <a:t> {</a:t>
            </a:r>
          </a:p>
          <a:p>
            <a:pPr marL="0" indent="0">
              <a:buNone/>
            </a:pPr>
            <a:r>
              <a:rPr lang="en-IN" dirty="0"/>
              <a:t>  </a:t>
            </a:r>
            <a:r>
              <a:rPr lang="en-IN" dirty="0">
                <a:solidFill>
                  <a:schemeClr val="accent4">
                    <a:lumMod val="60000"/>
                    <a:lumOff val="40000"/>
                  </a:schemeClr>
                </a:solidFill>
              </a:rPr>
              <a:t>display</a:t>
            </a:r>
            <a:r>
              <a:rPr lang="en-IN" dirty="0"/>
              <a:t>: grid;</a:t>
            </a:r>
          </a:p>
          <a:p>
            <a:pPr marL="0" indent="0">
              <a:buNone/>
            </a:pPr>
            <a:r>
              <a:rPr lang="en-IN" dirty="0"/>
              <a:t>  </a:t>
            </a:r>
            <a:r>
              <a:rPr lang="en-IN" dirty="0">
                <a:solidFill>
                  <a:schemeClr val="accent4">
                    <a:lumMod val="60000"/>
                    <a:lumOff val="40000"/>
                  </a:schemeClr>
                </a:solidFill>
              </a:rPr>
              <a:t>grid-template-columns</a:t>
            </a:r>
            <a:r>
              <a:rPr lang="en-IN" dirty="0"/>
              <a:t>: 200px 1fr 1fr;</a:t>
            </a:r>
          </a:p>
          <a:p>
            <a:pPr marL="0" indent="0">
              <a:buNone/>
            </a:pPr>
            <a:r>
              <a:rPr lang="en-IN" dirty="0"/>
              <a:t>  </a:t>
            </a:r>
            <a:r>
              <a:rPr lang="en-IN" dirty="0">
                <a:solidFill>
                  <a:schemeClr val="accent4">
                    <a:lumMod val="60000"/>
                    <a:lumOff val="40000"/>
                  </a:schemeClr>
                </a:solidFill>
              </a:rPr>
              <a:t>grid-template-rows</a:t>
            </a:r>
            <a:r>
              <a:rPr lang="en-IN" dirty="0"/>
              <a:t>: 100px auto;</a:t>
            </a:r>
          </a:p>
          <a:p>
            <a:pPr marL="0" indent="0">
              <a:buNone/>
            </a:pPr>
            <a:r>
              <a:rPr lang="en-IN" dirty="0"/>
              <a:t>}</a:t>
            </a:r>
          </a:p>
        </p:txBody>
      </p:sp>
    </p:spTree>
    <p:extLst>
      <p:ext uri="{BB962C8B-B14F-4D97-AF65-F5344CB8AC3E}">
        <p14:creationId xmlns:p14="http://schemas.microsoft.com/office/powerpoint/2010/main" val="3443686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0371E-8F27-0207-5CA4-A672AE7DA694}"/>
              </a:ext>
            </a:extLst>
          </p:cNvPr>
          <p:cNvSpPr>
            <a:spLocks noGrp="1"/>
          </p:cNvSpPr>
          <p:nvPr>
            <p:ph type="title"/>
          </p:nvPr>
        </p:nvSpPr>
        <p:spPr>
          <a:xfrm>
            <a:off x="1141413" y="0"/>
            <a:ext cx="9905998" cy="1478570"/>
          </a:xfrm>
        </p:spPr>
        <p:txBody>
          <a:bodyPr/>
          <a:lstStyle/>
          <a:p>
            <a:pPr algn="ctr"/>
            <a:r>
              <a:rPr lang="en-IN" dirty="0"/>
              <a:t>Placing items on the grid</a:t>
            </a:r>
          </a:p>
        </p:txBody>
      </p:sp>
      <p:sp>
        <p:nvSpPr>
          <p:cNvPr id="3" name="Content Placeholder 2">
            <a:extLst>
              <a:ext uri="{FF2B5EF4-FFF2-40B4-BE49-F238E27FC236}">
                <a16:creationId xmlns:a16="http://schemas.microsoft.com/office/drawing/2014/main" id="{296D9B95-23E5-B331-EF2E-BD643C0A8820}"/>
              </a:ext>
            </a:extLst>
          </p:cNvPr>
          <p:cNvSpPr>
            <a:spLocks noGrp="1"/>
          </p:cNvSpPr>
          <p:nvPr>
            <p:ph idx="1"/>
          </p:nvPr>
        </p:nvSpPr>
        <p:spPr>
          <a:xfrm>
            <a:off x="1141413" y="1621445"/>
            <a:ext cx="9905999" cy="4750780"/>
          </a:xfrm>
        </p:spPr>
        <p:txBody>
          <a:bodyPr/>
          <a:lstStyle/>
          <a:p>
            <a:pPr marL="0" indent="0">
              <a:buNone/>
            </a:pPr>
            <a:r>
              <a:rPr lang="en-IN" dirty="0"/>
              <a:t>You can specify where items go within the grid by using properties like </a:t>
            </a:r>
            <a:r>
              <a:rPr lang="en-IN" dirty="0">
                <a:solidFill>
                  <a:schemeClr val="accent4">
                    <a:lumMod val="60000"/>
                    <a:lumOff val="40000"/>
                  </a:schemeClr>
                </a:solidFill>
              </a:rPr>
              <a:t>grid-columns</a:t>
            </a:r>
            <a:r>
              <a:rPr lang="en-IN" dirty="0"/>
              <a:t> &amp; </a:t>
            </a:r>
            <a:r>
              <a:rPr lang="en-IN" dirty="0">
                <a:solidFill>
                  <a:schemeClr val="accent4">
                    <a:lumMod val="60000"/>
                    <a:lumOff val="40000"/>
                  </a:schemeClr>
                </a:solidFill>
              </a:rPr>
              <a:t>grid-row </a:t>
            </a:r>
            <a:r>
              <a:rPr lang="en-IN" dirty="0"/>
              <a:t>on each item.</a:t>
            </a:r>
          </a:p>
          <a:p>
            <a:pPr marL="0" indent="0">
              <a:buNone/>
            </a:pPr>
            <a:r>
              <a:rPr lang="en-IN" dirty="0"/>
              <a:t>Example: </a:t>
            </a:r>
          </a:p>
          <a:p>
            <a:pPr marL="0" indent="0">
              <a:buNone/>
            </a:pPr>
            <a:r>
              <a:rPr lang="en-IN" dirty="0"/>
              <a:t>.</a:t>
            </a:r>
            <a:r>
              <a:rPr lang="en-IN" dirty="0">
                <a:solidFill>
                  <a:schemeClr val="accent5">
                    <a:lumMod val="75000"/>
                  </a:schemeClr>
                </a:solidFill>
              </a:rPr>
              <a:t>item1</a:t>
            </a:r>
            <a:r>
              <a:rPr lang="en-IN" dirty="0"/>
              <a:t> {</a:t>
            </a:r>
          </a:p>
          <a:p>
            <a:pPr marL="0" indent="0">
              <a:buNone/>
            </a:pPr>
            <a:r>
              <a:rPr lang="en-IN" dirty="0">
                <a:solidFill>
                  <a:schemeClr val="accent4">
                    <a:lumMod val="60000"/>
                    <a:lumOff val="40000"/>
                  </a:schemeClr>
                </a:solidFill>
              </a:rPr>
              <a:t>grid-columns</a:t>
            </a:r>
            <a:r>
              <a:rPr lang="en-IN" dirty="0"/>
              <a:t>: 1/3; </a:t>
            </a:r>
            <a:r>
              <a:rPr lang="en-IN" i="1" dirty="0"/>
              <a:t>/*span from column 1 to 3*/</a:t>
            </a:r>
          </a:p>
          <a:p>
            <a:pPr marL="0" indent="0">
              <a:buNone/>
            </a:pPr>
            <a:r>
              <a:rPr lang="en-IN" dirty="0">
                <a:solidFill>
                  <a:schemeClr val="accent4">
                    <a:lumMod val="60000"/>
                    <a:lumOff val="40000"/>
                  </a:schemeClr>
                </a:solidFill>
              </a:rPr>
              <a:t>grid-rows</a:t>
            </a:r>
            <a:r>
              <a:rPr lang="en-IN" dirty="0"/>
              <a:t>: 1/2; </a:t>
            </a:r>
            <a:r>
              <a:rPr lang="en-IN" i="1" dirty="0"/>
              <a:t>/*span from row1 to 2*/</a:t>
            </a:r>
            <a:endParaRPr lang="en-IN" dirty="0"/>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2442993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123D-4605-6FE1-F2D1-6E59D4EAA68A}"/>
              </a:ext>
            </a:extLst>
          </p:cNvPr>
          <p:cNvSpPr>
            <a:spLocks noGrp="1"/>
          </p:cNvSpPr>
          <p:nvPr>
            <p:ph type="title"/>
          </p:nvPr>
        </p:nvSpPr>
        <p:spPr>
          <a:xfrm>
            <a:off x="1143001" y="0"/>
            <a:ext cx="9905998" cy="1478570"/>
          </a:xfrm>
        </p:spPr>
        <p:txBody>
          <a:bodyPr/>
          <a:lstStyle/>
          <a:p>
            <a:pPr algn="ctr"/>
            <a:r>
              <a:rPr lang="en-IN" dirty="0"/>
              <a:t>Responsive Design</a:t>
            </a:r>
          </a:p>
        </p:txBody>
      </p:sp>
      <p:sp>
        <p:nvSpPr>
          <p:cNvPr id="3" name="Content Placeholder 2">
            <a:extLst>
              <a:ext uri="{FF2B5EF4-FFF2-40B4-BE49-F238E27FC236}">
                <a16:creationId xmlns:a16="http://schemas.microsoft.com/office/drawing/2014/main" id="{F8E24D55-8170-62B9-0C9A-F75DDA0130ED}"/>
              </a:ext>
            </a:extLst>
          </p:cNvPr>
          <p:cNvSpPr>
            <a:spLocks noGrp="1"/>
          </p:cNvSpPr>
          <p:nvPr>
            <p:ph idx="1"/>
          </p:nvPr>
        </p:nvSpPr>
        <p:spPr>
          <a:xfrm>
            <a:off x="1143000" y="1478569"/>
            <a:ext cx="9905999" cy="4665055"/>
          </a:xfrm>
        </p:spPr>
        <p:txBody>
          <a:bodyPr>
            <a:normAutofit fontScale="92500" lnSpcReduction="20000"/>
          </a:bodyPr>
          <a:lstStyle/>
          <a:p>
            <a:pPr marL="0" indent="0">
              <a:buNone/>
            </a:pPr>
            <a:r>
              <a:rPr lang="en-IN" dirty="0"/>
              <a:t>CSS Grid works for responsive layouts. By using </a:t>
            </a:r>
            <a:r>
              <a:rPr lang="en-IN" dirty="0">
                <a:solidFill>
                  <a:schemeClr val="accent4">
                    <a:lumMod val="60000"/>
                    <a:lumOff val="40000"/>
                  </a:schemeClr>
                </a:solidFill>
              </a:rPr>
              <a:t>minmax() </a:t>
            </a:r>
            <a:r>
              <a:rPr lang="en-IN" dirty="0"/>
              <a:t>&amp; </a:t>
            </a:r>
            <a:r>
              <a:rPr lang="en-IN" dirty="0">
                <a:solidFill>
                  <a:schemeClr val="accent4">
                    <a:lumMod val="60000"/>
                    <a:lumOff val="40000"/>
                  </a:schemeClr>
                </a:solidFill>
              </a:rPr>
              <a:t>repeat()</a:t>
            </a:r>
            <a:r>
              <a:rPr lang="en-IN" dirty="0"/>
              <a:t>, you can create grids that adjust based on viewport size.</a:t>
            </a:r>
          </a:p>
          <a:p>
            <a:pPr marL="0" indent="0">
              <a:buNone/>
            </a:pPr>
            <a:r>
              <a:rPr lang="en-IN" dirty="0"/>
              <a:t>Example: </a:t>
            </a:r>
          </a:p>
          <a:p>
            <a:pPr marL="0" indent="0">
              <a:buNone/>
            </a:pPr>
            <a:r>
              <a:rPr lang="en-IN" dirty="0"/>
              <a:t> .</a:t>
            </a:r>
            <a:r>
              <a:rPr lang="en-IN" dirty="0">
                <a:solidFill>
                  <a:schemeClr val="accent5">
                    <a:lumMod val="75000"/>
                  </a:schemeClr>
                </a:solidFill>
              </a:rPr>
              <a:t>container</a:t>
            </a:r>
            <a:r>
              <a:rPr lang="en-IN" dirty="0"/>
              <a:t> {</a:t>
            </a:r>
          </a:p>
          <a:p>
            <a:pPr marL="0" indent="0">
              <a:buNone/>
            </a:pPr>
            <a:r>
              <a:rPr lang="en-IN" dirty="0"/>
              <a:t>  </a:t>
            </a:r>
            <a:r>
              <a:rPr lang="en-IN" dirty="0">
                <a:solidFill>
                  <a:schemeClr val="accent4">
                    <a:lumMod val="60000"/>
                    <a:lumOff val="40000"/>
                  </a:schemeClr>
                </a:solidFill>
              </a:rPr>
              <a:t>display</a:t>
            </a:r>
            <a:r>
              <a:rPr lang="en-IN" dirty="0"/>
              <a:t>: grid;</a:t>
            </a:r>
          </a:p>
          <a:p>
            <a:pPr marL="0" indent="0">
              <a:buNone/>
            </a:pPr>
            <a:r>
              <a:rPr lang="en-IN" dirty="0"/>
              <a:t>  </a:t>
            </a:r>
            <a:r>
              <a:rPr lang="en-IN" dirty="0">
                <a:solidFill>
                  <a:schemeClr val="accent4">
                    <a:lumMod val="60000"/>
                    <a:lumOff val="40000"/>
                  </a:schemeClr>
                </a:solidFill>
              </a:rPr>
              <a:t>grid-template-columns</a:t>
            </a:r>
            <a:r>
              <a:rPr lang="en-IN" dirty="0"/>
              <a:t>: repeat(auto-fit, minmax(200px, 1fr));</a:t>
            </a:r>
          </a:p>
          <a:p>
            <a:pPr marL="0" indent="0">
              <a:buNone/>
            </a:pPr>
            <a:r>
              <a:rPr lang="en-IN" dirty="0"/>
              <a:t>  </a:t>
            </a:r>
            <a:r>
              <a:rPr lang="en-IN" dirty="0">
                <a:solidFill>
                  <a:schemeClr val="accent4">
                    <a:lumMod val="60000"/>
                    <a:lumOff val="40000"/>
                  </a:schemeClr>
                </a:solidFill>
              </a:rPr>
              <a:t>gap</a:t>
            </a:r>
            <a:r>
              <a:rPr lang="en-IN" dirty="0"/>
              <a:t>: 10px;</a:t>
            </a:r>
          </a:p>
          <a:p>
            <a:pPr marL="0" indent="0">
              <a:buNone/>
            </a:pPr>
            <a:r>
              <a:rPr lang="en-IN" dirty="0"/>
              <a:t>}</a:t>
            </a:r>
          </a:p>
          <a:p>
            <a:pPr marL="0" indent="0">
              <a:buNone/>
            </a:pPr>
            <a:r>
              <a:rPr lang="en-US" dirty="0"/>
              <a:t>This layout will create as many columns as fit in the container, with each column being at least 200px and stretching to fill available space.</a:t>
            </a:r>
            <a:endParaRPr lang="en-IN" dirty="0"/>
          </a:p>
          <a:p>
            <a:pPr marL="0" indent="0">
              <a:buNone/>
            </a:pPr>
            <a:endParaRPr lang="en-IN" dirty="0">
              <a:solidFill>
                <a:schemeClr val="accent4">
                  <a:lumMod val="60000"/>
                  <a:lumOff val="40000"/>
                </a:schemeClr>
              </a:solidFill>
            </a:endParaRPr>
          </a:p>
        </p:txBody>
      </p:sp>
    </p:spTree>
    <p:extLst>
      <p:ext uri="{BB962C8B-B14F-4D97-AF65-F5344CB8AC3E}">
        <p14:creationId xmlns:p14="http://schemas.microsoft.com/office/powerpoint/2010/main" val="2945576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301</TotalTime>
  <Words>442</Words>
  <Application>Microsoft Office PowerPoint</Application>
  <PresentationFormat>Widescreen</PresentationFormat>
  <Paragraphs>54</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Algerian</vt:lpstr>
      <vt:lpstr>Arial</vt:lpstr>
      <vt:lpstr>Tw Cen MT</vt:lpstr>
      <vt:lpstr>Circuit</vt:lpstr>
      <vt:lpstr>CSS GRID Layout</vt:lpstr>
      <vt:lpstr>intro</vt:lpstr>
      <vt:lpstr>What is grid layout?</vt:lpstr>
      <vt:lpstr>Basic Concepts</vt:lpstr>
      <vt:lpstr>CSS grid code</vt:lpstr>
      <vt:lpstr>Code output</vt:lpstr>
      <vt:lpstr>Defining Rows and Columns</vt:lpstr>
      <vt:lpstr>Placing items on the grid</vt:lpstr>
      <vt:lpstr>Responsive Design</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sufiyan malik</dc:creator>
  <cp:lastModifiedBy>sufiyan malik</cp:lastModifiedBy>
  <cp:revision>2</cp:revision>
  <dcterms:created xsi:type="dcterms:W3CDTF">2024-11-12T07:00:27Z</dcterms:created>
  <dcterms:modified xsi:type="dcterms:W3CDTF">2024-11-13T08:40:28Z</dcterms:modified>
</cp:coreProperties>
</file>