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464" r:id="rId4"/>
    <p:sldId id="463" r:id="rId5"/>
    <p:sldId id="465" r:id="rId6"/>
    <p:sldId id="259" r:id="rId7"/>
    <p:sldId id="260" r:id="rId8"/>
    <p:sldId id="261" r:id="rId9"/>
    <p:sldId id="466" r:id="rId10"/>
    <p:sldId id="467" r:id="rId11"/>
    <p:sldId id="469" r:id="rId12"/>
    <p:sldId id="470" r:id="rId13"/>
    <p:sldId id="471" r:id="rId14"/>
    <p:sldId id="472" r:id="rId15"/>
    <p:sldId id="473" r:id="rId16"/>
    <p:sldId id="262" r:id="rId17"/>
    <p:sldId id="281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825" autoAdjust="0"/>
    <p:restoredTop sz="94660"/>
  </p:normalViewPr>
  <p:slideViewPr>
    <p:cSldViewPr>
      <p:cViewPr varScale="1">
        <p:scale>
          <a:sx n="60" d="100"/>
          <a:sy n="60" d="100"/>
        </p:scale>
        <p:origin x="-348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72944-8EBB-44F1-B2A4-A727CA66DC0C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E234A-555E-4C0D-AB3C-1EE46439D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61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E234A-555E-4C0D-AB3C-1EE46439D2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29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xmlns="" id="{281B025B-4D4C-4524-A848-7471F027E0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3E8174B-D3C7-42C4-8A83-865114116F79}" type="slidenum">
              <a:rPr lang="en-US" altLang="en-US" sz="1300">
                <a:latin typeface="Times New Roman" panose="02020603050405020304" pitchFamily="18" charset="0"/>
              </a:rPr>
              <a:pPr eaLnBrk="1" hangingPunct="1"/>
              <a:t>10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xmlns="" id="{FFA3815B-76A8-4CD6-B1F4-2186B74079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xmlns="" id="{AADD59AC-1FBE-463C-824F-71BD007762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4466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xmlns="" id="{A3721709-693E-463D-AAFE-C7DD9EB386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DB4BE78-8502-46A2-B110-8CCA962D47E2}" type="slidenum">
              <a:rPr lang="en-US" altLang="en-US" sz="1300">
                <a:latin typeface="Times New Roman" panose="02020603050405020304" pitchFamily="18" charset="0"/>
              </a:rPr>
              <a:pPr eaLnBrk="1" hangingPunct="1"/>
              <a:t>11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xmlns="" id="{540490D9-C50B-4EBB-921C-EA4F3C5E6C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xmlns="" id="{AAF5A967-79DD-4DFE-B376-AE685977FB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2984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xmlns="" id="{3BCAC22C-379E-489D-9517-F9351CEB20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F3D23B8-C516-4F9B-8B54-9EA39E1A31BD}" type="slidenum">
              <a:rPr lang="en-US" altLang="en-US" sz="1300">
                <a:latin typeface="Times New Roman" panose="02020603050405020304" pitchFamily="18" charset="0"/>
              </a:rPr>
              <a:pPr eaLnBrk="1" hangingPunct="1"/>
              <a:t>12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xmlns="" id="{8DC25B84-FBAE-4E60-9688-94C76BEE9B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xmlns="" id="{489AD0CD-52F5-4FAA-83BA-E333E2E7BE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5590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xmlns="" id="{004F7AF3-564E-45C1-9A53-A62E5A3856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429A1E8-0BF5-45CC-837B-AE32313A0EED}" type="slidenum">
              <a:rPr lang="en-US" altLang="en-US" sz="1300">
                <a:latin typeface="Times New Roman" panose="02020603050405020304" pitchFamily="18" charset="0"/>
              </a:rPr>
              <a:pPr eaLnBrk="1" hangingPunct="1"/>
              <a:t>13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xmlns="" id="{AD0438CC-E7BE-42E5-891D-AE597F9577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xmlns="" id="{45635181-8EFB-43DC-91D9-ED1BEB298C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9069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xmlns="" id="{678A0CA9-34DE-45D7-B858-4D93B9F0D7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B55AEB3-9246-406C-AB94-7F2330058665}" type="slidenum">
              <a:rPr lang="en-US" altLang="en-US" sz="1300">
                <a:latin typeface="Times New Roman" panose="02020603050405020304" pitchFamily="18" charset="0"/>
              </a:rPr>
              <a:pPr eaLnBrk="1" hangingPunct="1"/>
              <a:t>14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xmlns="" id="{43116A70-CD14-4A93-9B29-CBFF17F987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xmlns="" id="{FAC1C911-1171-43B1-861A-C8CA769883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6525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xmlns="" id="{05C45AB4-54DB-4CCA-A410-17D88C3D5D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670674A-2D2D-44EA-A804-7E9D63F4C4EF}" type="slidenum">
              <a:rPr lang="en-US" altLang="en-US" sz="1300">
                <a:latin typeface="Times New Roman" panose="02020603050405020304" pitchFamily="18" charset="0"/>
              </a:rPr>
              <a:pPr eaLnBrk="1" hangingPunct="1"/>
              <a:t>15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xmlns="" id="{8BF456F1-77D5-4857-BC92-74FB46B06A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xmlns="" id="{0F1A5989-E6BF-4162-A416-802A848760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12447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E234A-555E-4C0D-AB3C-1EE46439D28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73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E234A-555E-4C0D-AB3C-1EE46439D28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88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E234A-555E-4C0D-AB3C-1EE46439D2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25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xmlns="" id="{A2B4395B-927E-4D7B-A284-2109F3948B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2CBC7BC-02E6-4A7E-B93A-0C825784781F}" type="slidenum">
              <a:rPr lang="en-US" altLang="en-US" sz="1300">
                <a:latin typeface="Times New Roman" panose="02020603050405020304" pitchFamily="18" charset="0"/>
              </a:rPr>
              <a:pPr eaLnBrk="1" hangingPunct="1"/>
              <a:t>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06D74078-6E5F-446F-BD63-D7BC83B767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xmlns="" id="{8EF3E7E6-5565-4B36-B58D-9F975B3480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4076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xmlns="" id="{0AD5A18D-E02A-403A-85F6-B39591A2FE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65253FF-8324-4108-B0DB-7B3E365F9F96}" type="slidenum">
              <a:rPr lang="en-US" altLang="en-US" sz="1300">
                <a:latin typeface="Times New Roman" panose="02020603050405020304" pitchFamily="18" charset="0"/>
              </a:rPr>
              <a:pPr eaLnBrk="1" hangingPunct="1"/>
              <a:t>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044D6A70-C0A1-4559-9EE7-FC7E982D72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xmlns="" id="{CEB5492F-0507-4FB2-9DB3-A0BEC77A4D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0095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xmlns="" id="{29D96B5C-8610-47BA-A6CF-38811141BD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4A256D5-8BD3-4F6C-A7CA-ACAFEB9B37E4}" type="slidenum">
              <a:rPr lang="en-US" altLang="en-US" sz="1300">
                <a:latin typeface="Times New Roman" panose="02020603050405020304" pitchFamily="18" charset="0"/>
              </a:rPr>
              <a:pPr eaLnBrk="1" hangingPunct="1"/>
              <a:t>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xmlns="" id="{4426661E-C6F8-4FEC-A45A-9F20BDD031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xmlns="" id="{35A72142-74D7-4C18-AE6D-9D28162B60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0229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E234A-555E-4C0D-AB3C-1EE46439D2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14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E234A-555E-4C0D-AB3C-1EE46439D2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20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E234A-555E-4C0D-AB3C-1EE46439D2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87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xmlns="" id="{E144B632-6EA2-4C2E-8BCB-4FB432245C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509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CE6EABA-33CA-4D6E-AAD0-93C58D2F362B}" type="slidenum">
              <a:rPr lang="en-US" altLang="en-US" sz="1300">
                <a:latin typeface="Times New Roman" panose="02020603050405020304" pitchFamily="18" charset="0"/>
              </a:rPr>
              <a:pPr eaLnBrk="1" hangingPunct="1"/>
              <a:t>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xmlns="" id="{493659EE-75F7-4776-B2C3-A96A38CBD7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xmlns="" id="{3CB6C372-345D-488D-8A60-8F04DAE2F1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2973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8870" y="914146"/>
            <a:ext cx="1015425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sng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0" y="457199"/>
                </a:moveTo>
                <a:lnTo>
                  <a:pt x="12192000" y="457199"/>
                </a:lnTo>
                <a:lnTo>
                  <a:pt x="121920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0" y="67055"/>
                </a:moveTo>
                <a:lnTo>
                  <a:pt x="12192000" y="67055"/>
                </a:lnTo>
                <a:lnTo>
                  <a:pt x="12192000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C6A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8870" y="914146"/>
            <a:ext cx="1015425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sng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4580" y="1684756"/>
            <a:ext cx="10022839" cy="3191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machinelearningmastery.com/boosting-and-adaboost-for-machine-learning/" TargetMode="External"/><Relationship Id="rId7" Type="http://schemas.openxmlformats.org/officeDocument/2006/relationships/hyperlink" Target="https://archive.ics.uci.edu/ml/datasets/Wine+Quality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-bloggers.com/identify-describe-plot-and-remove-the-outliers-from-the-dataset/" TargetMode="External"/><Relationship Id="rId5" Type="http://schemas.openxmlformats.org/officeDocument/2006/relationships/hyperlink" Target="https://en.wikipedia.org/wiki/AdaBoost" TargetMode="External"/><Relationship Id="rId4" Type="http://schemas.openxmlformats.org/officeDocument/2006/relationships/hyperlink" Target="https://www.quora.com/What-is-AdaBoos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99276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3175">
            <a:solidFill>
              <a:srgbClr val="C6A1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C6A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93291" y="1874686"/>
            <a:ext cx="9531350" cy="2247900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2700" marR="5080">
              <a:lnSpc>
                <a:spcPct val="85000"/>
              </a:lnSpc>
              <a:spcBef>
                <a:spcPts val="1070"/>
              </a:spcBef>
            </a:pPr>
            <a:r>
              <a:rPr sz="5400" spc="-395" dirty="0">
                <a:solidFill>
                  <a:srgbClr val="252525"/>
                </a:solidFill>
                <a:latin typeface="Arial"/>
                <a:cs typeface="Arial"/>
              </a:rPr>
              <a:t>Using </a:t>
            </a:r>
            <a:r>
              <a:rPr sz="5400" spc="-320" dirty="0">
                <a:solidFill>
                  <a:srgbClr val="252525"/>
                </a:solidFill>
                <a:latin typeface="Arial"/>
                <a:cs typeface="Arial"/>
              </a:rPr>
              <a:t>Adaboost </a:t>
            </a:r>
            <a:r>
              <a:rPr sz="5400" spc="-195" dirty="0">
                <a:solidFill>
                  <a:srgbClr val="252525"/>
                </a:solidFill>
                <a:latin typeface="Arial"/>
                <a:cs typeface="Arial"/>
              </a:rPr>
              <a:t>Algorithm </a:t>
            </a:r>
            <a:r>
              <a:rPr sz="5400" spc="-10" dirty="0">
                <a:solidFill>
                  <a:srgbClr val="252525"/>
                </a:solidFill>
                <a:latin typeface="Arial"/>
                <a:cs typeface="Arial"/>
              </a:rPr>
              <a:t>to  </a:t>
            </a:r>
            <a:r>
              <a:rPr sz="5400" spc="-440" dirty="0">
                <a:solidFill>
                  <a:srgbClr val="252525"/>
                </a:solidFill>
                <a:latin typeface="Arial"/>
                <a:cs typeface="Arial"/>
              </a:rPr>
              <a:t>Enhance </a:t>
            </a:r>
            <a:r>
              <a:rPr sz="5400" spc="-120" dirty="0">
                <a:solidFill>
                  <a:srgbClr val="252525"/>
                </a:solidFill>
                <a:latin typeface="Arial"/>
                <a:cs typeface="Arial"/>
              </a:rPr>
              <a:t>the </a:t>
            </a:r>
            <a:r>
              <a:rPr sz="5400" spc="-250" dirty="0">
                <a:solidFill>
                  <a:srgbClr val="252525"/>
                </a:solidFill>
                <a:latin typeface="Arial"/>
                <a:cs typeface="Arial"/>
              </a:rPr>
              <a:t>Prediction </a:t>
            </a:r>
            <a:r>
              <a:rPr sz="5400" spc="-400" dirty="0">
                <a:solidFill>
                  <a:srgbClr val="252525"/>
                </a:solidFill>
                <a:latin typeface="Arial"/>
                <a:cs typeface="Arial"/>
              </a:rPr>
              <a:t>Accuracy</a:t>
            </a:r>
            <a:r>
              <a:rPr sz="5400" spc="-81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5400" spc="-65" dirty="0">
                <a:solidFill>
                  <a:srgbClr val="252525"/>
                </a:solidFill>
                <a:latin typeface="Arial"/>
                <a:cs typeface="Arial"/>
              </a:rPr>
              <a:t>of  </a:t>
            </a:r>
            <a:r>
              <a:rPr sz="5400" spc="-345" dirty="0">
                <a:solidFill>
                  <a:srgbClr val="252525"/>
                </a:solidFill>
                <a:latin typeface="Arial"/>
                <a:cs typeface="Arial"/>
              </a:rPr>
              <a:t>Decision</a:t>
            </a:r>
            <a:r>
              <a:rPr sz="5400" spc="-40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5400" spc="-515" dirty="0">
                <a:solidFill>
                  <a:srgbClr val="252525"/>
                </a:solidFill>
                <a:latin typeface="Arial"/>
                <a:cs typeface="Arial"/>
              </a:rPr>
              <a:t>Trees</a:t>
            </a:r>
            <a:r>
              <a:rPr lang="en-US" sz="5400" spc="-51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endParaRPr sz="5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xmlns="" id="{E9EC2706-6376-471D-B21E-C13A47EDA7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42871" y="914146"/>
            <a:ext cx="10154259" cy="553998"/>
          </a:xfrm>
        </p:spPr>
        <p:txBody>
          <a:bodyPr/>
          <a:lstStyle/>
          <a:p>
            <a:pPr eaLnBrk="1" hangingPunct="1"/>
            <a:r>
              <a:rPr lang="en-US" altLang="en-US" sz="3600">
                <a:latin typeface="Comic Sans MS" panose="030F0702030302020204" pitchFamily="66" charset="0"/>
              </a:rPr>
              <a:t>Boosting Intuition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xmlns="" id="{04ECCB63-ED31-4A16-A0E9-28E41E9701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08581" y="1684756"/>
            <a:ext cx="10022839" cy="3385542"/>
          </a:xfrm>
        </p:spPr>
        <p:txBody>
          <a:bodyPr/>
          <a:lstStyle/>
          <a:p>
            <a:pPr eaLnBrk="1" hangingPunct="1"/>
            <a:r>
              <a:rPr lang="en-US" altLang="en-US" sz="2000"/>
              <a:t>We adaptively weigh each data case.</a:t>
            </a:r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Data cases which are wrongly classified get high weight (the algorithm will focus on them)</a:t>
            </a:r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Each boosting round learns a new (simple) classifier on the weighed dataset.</a:t>
            </a:r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These classifiers are weighed to combine them into a single powerful classifier.</a:t>
            </a:r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Classifiers that that obtain low training error rate have high weight.</a:t>
            </a:r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We stop by using monitoring a hold out set (cross-validation).</a:t>
            </a:r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4259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xmlns="" id="{0A6FB45C-B990-43D6-8E4A-92CA8F78E4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42871" y="914146"/>
            <a:ext cx="10154259" cy="553998"/>
          </a:xfrm>
        </p:spPr>
        <p:txBody>
          <a:bodyPr/>
          <a:lstStyle/>
          <a:p>
            <a:pPr eaLnBrk="1" hangingPunct="1"/>
            <a:r>
              <a:rPr lang="en-US" altLang="en-US" sz="3600">
                <a:latin typeface="Comic Sans MS" panose="030F0702030302020204" pitchFamily="66" charset="0"/>
              </a:rPr>
              <a:t>And in animation</a:t>
            </a:r>
          </a:p>
        </p:txBody>
      </p:sp>
      <p:pic>
        <p:nvPicPr>
          <p:cNvPr id="34818" name="Picture 3">
            <a:extLst>
              <a:ext uri="{FF2B5EF4-FFF2-40B4-BE49-F238E27FC236}">
                <a16:creationId xmlns:a16="http://schemas.microsoft.com/office/drawing/2014/main" xmlns="" id="{8FD2D8AA-DC74-45DD-9676-0D7ACDF2CC2D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19400" y="1676400"/>
            <a:ext cx="6248400" cy="3652838"/>
          </a:xfrm>
        </p:spPr>
      </p:pic>
      <p:sp>
        <p:nvSpPr>
          <p:cNvPr id="34819" name="Text Box 4">
            <a:extLst>
              <a:ext uri="{FF2B5EF4-FFF2-40B4-BE49-F238E27FC236}">
                <a16:creationId xmlns:a16="http://schemas.microsoft.com/office/drawing/2014/main" xmlns="" id="{886EE482-8F10-4F0E-BED8-A4E35DD05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4102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Original training set: equal weights to all training samples</a:t>
            </a:r>
          </a:p>
        </p:txBody>
      </p:sp>
      <p:sp>
        <p:nvSpPr>
          <p:cNvPr id="34820" name="Text Box 5">
            <a:extLst>
              <a:ext uri="{FF2B5EF4-FFF2-40B4-BE49-F238E27FC236}">
                <a16:creationId xmlns:a16="http://schemas.microsoft.com/office/drawing/2014/main" xmlns="" id="{4F8D744C-3043-414B-928C-255332E47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6096000"/>
            <a:ext cx="8001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2600">
              <a:latin typeface="Times New Roman" panose="02020603050405020304" pitchFamily="18" charset="0"/>
            </a:endParaRPr>
          </a:p>
        </p:txBody>
      </p:sp>
      <p:sp>
        <p:nvSpPr>
          <p:cNvPr id="34821" name="Text Box 6">
            <a:extLst>
              <a:ext uri="{FF2B5EF4-FFF2-40B4-BE49-F238E27FC236}">
                <a16:creationId xmlns:a16="http://schemas.microsoft.com/office/drawing/2014/main" xmlns="" id="{8427B4CA-8A00-40F0-884C-E8D5DA030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6248400"/>
            <a:ext cx="7467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400">
                <a:latin typeface="Times New Roman" panose="02020603050405020304" pitchFamily="18" charset="0"/>
              </a:rPr>
              <a:t>Taken from </a:t>
            </a:r>
            <a:r>
              <a:rPr lang="ja-JP" altLang="en-US" sz="1400">
                <a:latin typeface="Times New Roman" panose="02020603050405020304" pitchFamily="18" charset="0"/>
              </a:rPr>
              <a:t>“</a:t>
            </a:r>
            <a:r>
              <a:rPr lang="en-US" altLang="ja-JP" sz="1400" b="1">
                <a:latin typeface="Times New Roman" panose="02020603050405020304" pitchFamily="18" charset="0"/>
              </a:rPr>
              <a:t>A Tutorial on Boosting</a:t>
            </a:r>
            <a:r>
              <a:rPr lang="ja-JP" altLang="en-US" sz="1400" b="1">
                <a:latin typeface="Times New Roman" panose="02020603050405020304" pitchFamily="18" charset="0"/>
              </a:rPr>
              <a:t>”</a:t>
            </a:r>
            <a:r>
              <a:rPr lang="en-US" altLang="ja-JP" sz="1400" b="1">
                <a:latin typeface="Times New Roman" panose="02020603050405020304" pitchFamily="18" charset="0"/>
              </a:rPr>
              <a:t> by </a:t>
            </a:r>
            <a:r>
              <a:rPr lang="en-US" altLang="ja-JP" sz="1400">
                <a:latin typeface="Times New Roman" panose="02020603050405020304" pitchFamily="18" charset="0"/>
              </a:rPr>
              <a:t>Yoav Freund and Rob Schapire</a:t>
            </a:r>
            <a:endParaRPr lang="en-US" altLang="en-US" sz="26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675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xmlns="" id="{99F89A5C-2085-4B54-9054-2852776981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42871" y="914146"/>
            <a:ext cx="10154259" cy="553998"/>
          </a:xfrm>
        </p:spPr>
        <p:txBody>
          <a:bodyPr/>
          <a:lstStyle/>
          <a:p>
            <a:pPr eaLnBrk="1" hangingPunct="1"/>
            <a:r>
              <a:rPr lang="en-US" altLang="en-US" sz="3600">
                <a:latin typeface="Comic Sans MS" panose="030F0702030302020204" pitchFamily="66" charset="0"/>
              </a:rPr>
              <a:t>AdaBoost example</a:t>
            </a:r>
          </a:p>
        </p:txBody>
      </p:sp>
      <p:pic>
        <p:nvPicPr>
          <p:cNvPr id="36866" name="Picture 3">
            <a:extLst>
              <a:ext uri="{FF2B5EF4-FFF2-40B4-BE49-F238E27FC236}">
                <a16:creationId xmlns:a16="http://schemas.microsoft.com/office/drawing/2014/main" xmlns="" id="{1A1FD2EB-A946-4FE8-9D4D-E3DE2743F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14600"/>
            <a:ext cx="4572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Text Box 4">
            <a:extLst>
              <a:ext uri="{FF2B5EF4-FFF2-40B4-BE49-F238E27FC236}">
                <a16:creationId xmlns:a16="http://schemas.microsoft.com/office/drawing/2014/main" xmlns="" id="{61720EFF-9096-4A55-B0A1-85018F5C0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133600"/>
            <a:ext cx="1676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600">
                <a:solidFill>
                  <a:srgbClr val="FF0000"/>
                </a:solidFill>
                <a:latin typeface="Times New Roman" panose="02020603050405020304" pitchFamily="18" charset="0"/>
              </a:rPr>
              <a:t>ROUND 1</a:t>
            </a:r>
          </a:p>
        </p:txBody>
      </p:sp>
      <p:pic>
        <p:nvPicPr>
          <p:cNvPr id="36868" name="Picture 5">
            <a:extLst>
              <a:ext uri="{FF2B5EF4-FFF2-40B4-BE49-F238E27FC236}">
                <a16:creationId xmlns:a16="http://schemas.microsoft.com/office/drawing/2014/main" xmlns="" id="{CFAD3C7C-B691-486F-BC5E-21E7737EB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743200"/>
            <a:ext cx="31242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AutoShape 6">
            <a:extLst>
              <a:ext uri="{FF2B5EF4-FFF2-40B4-BE49-F238E27FC236}">
                <a16:creationId xmlns:a16="http://schemas.microsoft.com/office/drawing/2014/main" xmlns="" id="{DE8A7923-D99C-4694-95CD-0BC7D0EEA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50520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870" name="TextBox 7">
            <a:extLst>
              <a:ext uri="{FF2B5EF4-FFF2-40B4-BE49-F238E27FC236}">
                <a16:creationId xmlns:a16="http://schemas.microsoft.com/office/drawing/2014/main" xmlns="" id="{08786B57-0955-4220-9C6C-29F6C2A0D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1" y="1219201"/>
            <a:ext cx="39973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l-GR" altLang="en-US"/>
              <a:t>ε</a:t>
            </a:r>
            <a:r>
              <a:rPr lang="en-US" altLang="en-US"/>
              <a:t> = error rate of classifier</a:t>
            </a:r>
          </a:p>
          <a:p>
            <a:pPr eaLnBrk="1" hangingPunct="1"/>
            <a:r>
              <a:rPr lang="el-GR" altLang="en-US"/>
              <a:t>α</a:t>
            </a:r>
            <a:r>
              <a:rPr lang="en-US" altLang="en-US"/>
              <a:t> = weight of classifier</a:t>
            </a:r>
          </a:p>
        </p:txBody>
      </p:sp>
      <p:sp>
        <p:nvSpPr>
          <p:cNvPr id="36871" name="Slide Number Placeholder 8">
            <a:extLst>
              <a:ext uri="{FF2B5EF4-FFF2-40B4-BE49-F238E27FC236}">
                <a16:creationId xmlns:a16="http://schemas.microsoft.com/office/drawing/2014/main" xmlns="" id="{B240D776-89C7-4DCE-8C7D-9B5AC901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1C464C0-F5DD-4E6E-A43F-1A0BC1B83348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12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450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xmlns="" id="{3A710EEC-0FBC-40BD-A86C-AB7D412A43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42871" y="914146"/>
            <a:ext cx="10154259" cy="553998"/>
          </a:xfrm>
        </p:spPr>
        <p:txBody>
          <a:bodyPr/>
          <a:lstStyle/>
          <a:p>
            <a:pPr eaLnBrk="1" hangingPunct="1"/>
            <a:r>
              <a:rPr lang="en-US" altLang="en-US" sz="3600">
                <a:latin typeface="Comic Sans MS" panose="030F0702030302020204" pitchFamily="66" charset="0"/>
              </a:rPr>
              <a:t>AdaBoost example</a:t>
            </a:r>
          </a:p>
        </p:txBody>
      </p:sp>
      <p:sp>
        <p:nvSpPr>
          <p:cNvPr id="38914" name="Text Box 3">
            <a:extLst>
              <a:ext uri="{FF2B5EF4-FFF2-40B4-BE49-F238E27FC236}">
                <a16:creationId xmlns:a16="http://schemas.microsoft.com/office/drawing/2014/main" xmlns="" id="{6B9DD784-AAAE-4837-93FC-2EBF957AD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133600"/>
            <a:ext cx="1676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600">
                <a:solidFill>
                  <a:srgbClr val="FF0000"/>
                </a:solidFill>
                <a:latin typeface="Times New Roman" panose="02020603050405020304" pitchFamily="18" charset="0"/>
              </a:rPr>
              <a:t>ROUND 2</a:t>
            </a:r>
          </a:p>
        </p:txBody>
      </p:sp>
      <p:pic>
        <p:nvPicPr>
          <p:cNvPr id="38915" name="Picture 4">
            <a:extLst>
              <a:ext uri="{FF2B5EF4-FFF2-40B4-BE49-F238E27FC236}">
                <a16:creationId xmlns:a16="http://schemas.microsoft.com/office/drawing/2014/main" xmlns="" id="{E2161D50-0DD6-4087-8537-0F93C0410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743200"/>
            <a:ext cx="43434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Picture 5">
            <a:extLst>
              <a:ext uri="{FF2B5EF4-FFF2-40B4-BE49-F238E27FC236}">
                <a16:creationId xmlns:a16="http://schemas.microsoft.com/office/drawing/2014/main" xmlns="" id="{EBB75A6A-D58C-4A96-B9E5-5AAF9BD34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733676"/>
            <a:ext cx="312420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AutoShape 6">
            <a:extLst>
              <a:ext uri="{FF2B5EF4-FFF2-40B4-BE49-F238E27FC236}">
                <a16:creationId xmlns:a16="http://schemas.microsoft.com/office/drawing/2014/main" xmlns="" id="{CD4AADF9-400D-4154-855F-F423AB0AA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50520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8918" name="Slide Number Placeholder 6">
            <a:extLst>
              <a:ext uri="{FF2B5EF4-FFF2-40B4-BE49-F238E27FC236}">
                <a16:creationId xmlns:a16="http://schemas.microsoft.com/office/drawing/2014/main" xmlns="" id="{1A940A3F-FD0D-485F-B0A9-BE2ACA27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8D2302B-6B9F-4E58-8342-0849FD202A79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13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851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xmlns="" id="{DCAE431D-6B36-49E7-A756-47669FC51D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42871" y="914146"/>
            <a:ext cx="10154259" cy="553998"/>
          </a:xfrm>
        </p:spPr>
        <p:txBody>
          <a:bodyPr/>
          <a:lstStyle/>
          <a:p>
            <a:pPr eaLnBrk="1" hangingPunct="1"/>
            <a:r>
              <a:rPr lang="en-US" altLang="en-US" sz="3600">
                <a:latin typeface="Comic Sans MS" panose="030F0702030302020204" pitchFamily="66" charset="0"/>
              </a:rPr>
              <a:t>AdaBoost example</a:t>
            </a:r>
          </a:p>
        </p:txBody>
      </p:sp>
      <p:sp>
        <p:nvSpPr>
          <p:cNvPr id="40962" name="Text Box 3">
            <a:extLst>
              <a:ext uri="{FF2B5EF4-FFF2-40B4-BE49-F238E27FC236}">
                <a16:creationId xmlns:a16="http://schemas.microsoft.com/office/drawing/2014/main" xmlns="" id="{6EA4ADE7-62A1-4246-9DA4-E30F47F60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133600"/>
            <a:ext cx="1676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600">
                <a:solidFill>
                  <a:srgbClr val="FF0000"/>
                </a:solidFill>
                <a:latin typeface="Times New Roman" panose="02020603050405020304" pitchFamily="18" charset="0"/>
              </a:rPr>
              <a:t>ROUND 3</a:t>
            </a:r>
          </a:p>
        </p:txBody>
      </p:sp>
      <p:pic>
        <p:nvPicPr>
          <p:cNvPr id="40963" name="Picture 4">
            <a:extLst>
              <a:ext uri="{FF2B5EF4-FFF2-40B4-BE49-F238E27FC236}">
                <a16:creationId xmlns:a16="http://schemas.microsoft.com/office/drawing/2014/main" xmlns="" id="{2F96CF7B-B998-4BB1-89CE-90A44A453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8194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Slide Number Placeholder 4">
            <a:extLst>
              <a:ext uri="{FF2B5EF4-FFF2-40B4-BE49-F238E27FC236}">
                <a16:creationId xmlns:a16="http://schemas.microsoft.com/office/drawing/2014/main" xmlns="" id="{BE4AC899-BE95-4CD8-9ADF-BCB01B9A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A0AB205-152F-49A5-9A0B-19552A8C521B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496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xmlns="" id="{5880589A-7B8C-4087-A3A2-2A7125072D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42871" y="914146"/>
            <a:ext cx="10154259" cy="553998"/>
          </a:xfrm>
        </p:spPr>
        <p:txBody>
          <a:bodyPr/>
          <a:lstStyle/>
          <a:p>
            <a:pPr eaLnBrk="1" hangingPunct="1"/>
            <a:r>
              <a:rPr lang="en-US" altLang="en-US" sz="3600">
                <a:latin typeface="Comic Sans MS" panose="030F0702030302020204" pitchFamily="66" charset="0"/>
              </a:rPr>
              <a:t>AdaBoost example</a:t>
            </a:r>
          </a:p>
        </p:txBody>
      </p:sp>
      <p:pic>
        <p:nvPicPr>
          <p:cNvPr id="43010" name="Picture 3">
            <a:extLst>
              <a:ext uri="{FF2B5EF4-FFF2-40B4-BE49-F238E27FC236}">
                <a16:creationId xmlns:a16="http://schemas.microsoft.com/office/drawing/2014/main" xmlns="" id="{8EB60001-8B2F-478F-947C-F50FDB5AE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667000"/>
            <a:ext cx="80772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Slide Number Placeholder 3">
            <a:extLst>
              <a:ext uri="{FF2B5EF4-FFF2-40B4-BE49-F238E27FC236}">
                <a16:creationId xmlns:a16="http://schemas.microsoft.com/office/drawing/2014/main" xmlns="" id="{AA399C10-9B6D-48F6-B605-544183B8F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650EA9C-BB71-4417-AAE9-A76A8E1271A3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998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400" dirty="0"/>
              <a:t>The </a:t>
            </a:r>
            <a:r>
              <a:rPr spc="-350" dirty="0"/>
              <a:t>Data</a:t>
            </a:r>
            <a:r>
              <a:rPr spc="-370" dirty="0"/>
              <a:t> </a:t>
            </a:r>
            <a:r>
              <a:rPr spc="-405" dirty="0"/>
              <a:t>Set</a:t>
            </a:r>
            <a:r>
              <a:rPr lang="en-US" spc="-405" dirty="0"/>
              <a:t> &amp; Rattle()</a:t>
            </a:r>
            <a:r>
              <a:rPr spc="-405" dirty="0"/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DDD1BC1-AF27-4195-81DD-75D2D96F6E19}"/>
              </a:ext>
            </a:extLst>
          </p:cNvPr>
          <p:cNvSpPr txBox="1"/>
          <p:nvPr/>
        </p:nvSpPr>
        <p:spPr>
          <a:xfrm>
            <a:off x="1143000" y="2218732"/>
            <a:ext cx="883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80" dirty="0">
                <a:solidFill>
                  <a:srgbClr val="404040"/>
                </a:solidFill>
                <a:latin typeface="Arial"/>
                <a:cs typeface="Arial"/>
              </a:rPr>
              <a:t>For facilitations of comparisons:</a:t>
            </a:r>
          </a:p>
          <a:p>
            <a:endParaRPr lang="en-US" sz="2000" spc="-80" dirty="0">
              <a:solidFill>
                <a:srgbClr val="404040"/>
              </a:solidFill>
              <a:latin typeface="Arial"/>
              <a:cs typeface="Arial"/>
            </a:endParaRPr>
          </a:p>
          <a:p>
            <a:pPr marL="342900" indent="-342900">
              <a:buAutoNum type="arabicPeriod"/>
            </a:pPr>
            <a:r>
              <a:rPr lang="en-US" sz="2000" spc="-80" dirty="0">
                <a:solidFill>
                  <a:srgbClr val="404040"/>
                </a:solidFill>
                <a:latin typeface="Arial"/>
                <a:cs typeface="Arial"/>
              </a:rPr>
              <a:t>We continue our discussion with the weather dataset</a:t>
            </a:r>
          </a:p>
          <a:p>
            <a:pPr marL="342900" indent="-342900">
              <a:buAutoNum type="arabicPeriod"/>
            </a:pPr>
            <a:r>
              <a:rPr lang="en-US" sz="2000" spc="-80" dirty="0">
                <a:solidFill>
                  <a:srgbClr val="404040"/>
                </a:solidFill>
                <a:latin typeface="Arial"/>
                <a:cs typeface="Arial"/>
              </a:rPr>
              <a:t>We shall also continue with the rattle() package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385" dirty="0"/>
              <a:t>References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684756"/>
            <a:ext cx="6854825" cy="308546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60655" indent="-147955">
              <a:lnSpc>
                <a:spcPct val="100000"/>
              </a:lnSpc>
              <a:spcBef>
                <a:spcPts val="1260"/>
              </a:spcBef>
              <a:buClr>
                <a:srgbClr val="C6A1E2"/>
              </a:buClr>
              <a:buChar char="•"/>
              <a:tabLst>
                <a:tab pos="161290" algn="l"/>
              </a:tabLst>
            </a:pPr>
            <a:r>
              <a:rPr sz="2000" u="heavy" spc="-9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  <a:hlinkClick r:id="rId3"/>
              </a:rPr>
              <a:t>Boosting </a:t>
            </a:r>
            <a:r>
              <a:rPr sz="2000" u="heavy" spc="-9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  <a:hlinkClick r:id="rId3"/>
              </a:rPr>
              <a:t>and </a:t>
            </a:r>
            <a:r>
              <a:rPr sz="2000" u="heavy" spc="-1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  <a:hlinkClick r:id="rId3"/>
              </a:rPr>
              <a:t>AdaBoost </a:t>
            </a:r>
            <a:r>
              <a:rPr sz="2000" u="heavy" spc="-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  <a:hlinkClick r:id="rId3"/>
              </a:rPr>
              <a:t>for </a:t>
            </a:r>
            <a:r>
              <a:rPr sz="2000" u="heavy" spc="-7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  <a:hlinkClick r:id="rId3"/>
              </a:rPr>
              <a:t>Machine</a:t>
            </a:r>
            <a:r>
              <a:rPr sz="2000" u="heavy" spc="-27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2000" u="heavy" spc="-10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  <a:hlinkClick r:id="rId3"/>
              </a:rPr>
              <a:t>Learning</a:t>
            </a:r>
            <a:endParaRPr sz="2000" dirty="0">
              <a:latin typeface="Arial"/>
              <a:cs typeface="Arial"/>
            </a:endParaRPr>
          </a:p>
          <a:p>
            <a:pPr marL="160655" indent="-147955">
              <a:lnSpc>
                <a:spcPct val="100000"/>
              </a:lnSpc>
              <a:spcBef>
                <a:spcPts val="1165"/>
              </a:spcBef>
              <a:buClr>
                <a:srgbClr val="C6A1E2"/>
              </a:buClr>
              <a:buChar char="•"/>
              <a:tabLst>
                <a:tab pos="161290" algn="l"/>
              </a:tabLst>
            </a:pPr>
            <a:r>
              <a:rPr sz="2000" u="heavy" spc="-6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  <a:hlinkClick r:id="rId4"/>
              </a:rPr>
              <a:t>What </a:t>
            </a:r>
            <a:r>
              <a:rPr sz="2000" u="heavy" spc="-10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  <a:hlinkClick r:id="rId4"/>
              </a:rPr>
              <a:t>is </a:t>
            </a:r>
            <a:r>
              <a:rPr sz="2000" u="heavy" spc="-1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  <a:hlinkClick r:id="rId4"/>
              </a:rPr>
              <a:t>AdaBoost </a:t>
            </a:r>
            <a:r>
              <a:rPr sz="2000" u="heavy" spc="-5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  <a:hlinkClick r:id="rId4"/>
              </a:rPr>
              <a:t>-</a:t>
            </a:r>
            <a:r>
              <a:rPr sz="2000" u="heavy" spc="-17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2000" u="heavy" spc="-10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  <a:hlinkClick r:id="rId4"/>
              </a:rPr>
              <a:t>Quora</a:t>
            </a:r>
            <a:endParaRPr sz="2000" dirty="0">
              <a:latin typeface="Arial"/>
              <a:cs typeface="Arial"/>
            </a:endParaRPr>
          </a:p>
          <a:p>
            <a:pPr marL="160655" indent="-147955">
              <a:lnSpc>
                <a:spcPct val="100000"/>
              </a:lnSpc>
              <a:spcBef>
                <a:spcPts val="1155"/>
              </a:spcBef>
              <a:buClr>
                <a:srgbClr val="C6A1E2"/>
              </a:buClr>
              <a:buChar char="•"/>
              <a:tabLst>
                <a:tab pos="161290" algn="l"/>
              </a:tabLst>
            </a:pPr>
            <a:r>
              <a:rPr sz="2000" u="heavy" spc="-8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  <a:hlinkClick r:id="rId5"/>
              </a:rPr>
              <a:t>Adaboost </a:t>
            </a:r>
            <a:r>
              <a:rPr sz="2000" u="heavy" spc="-114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  <a:hlinkClick r:id="rId5"/>
              </a:rPr>
              <a:t>–</a:t>
            </a:r>
            <a:r>
              <a:rPr sz="2000" u="heavy" spc="-14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  <a:hlinkClick r:id="rId5"/>
              </a:rPr>
              <a:t> </a:t>
            </a:r>
            <a:r>
              <a:rPr sz="2000" u="heavy" spc="-6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  <a:hlinkClick r:id="rId5"/>
              </a:rPr>
              <a:t>Wikipedia</a:t>
            </a:r>
            <a:endParaRPr sz="2000" dirty="0">
              <a:latin typeface="Arial"/>
              <a:cs typeface="Arial"/>
            </a:endParaRPr>
          </a:p>
          <a:p>
            <a:pPr marL="160655" indent="-147955">
              <a:lnSpc>
                <a:spcPct val="100000"/>
              </a:lnSpc>
              <a:spcBef>
                <a:spcPts val="1165"/>
              </a:spcBef>
              <a:buClr>
                <a:srgbClr val="C6A1E2"/>
              </a:buClr>
              <a:buChar char="•"/>
              <a:tabLst>
                <a:tab pos="161290" algn="l"/>
              </a:tabLst>
            </a:pPr>
            <a:r>
              <a:rPr sz="2000" u="heavy" spc="-4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  <a:hlinkClick r:id="rId6"/>
              </a:rPr>
              <a:t>Identify,</a:t>
            </a:r>
            <a:r>
              <a:rPr sz="2000" u="heavy" spc="-10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  <a:hlinkClick r:id="rId6"/>
              </a:rPr>
              <a:t> </a:t>
            </a:r>
            <a:r>
              <a:rPr sz="2000" u="heavy" spc="-8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  <a:hlinkClick r:id="rId6"/>
              </a:rPr>
              <a:t>describe,</a:t>
            </a:r>
            <a:r>
              <a:rPr sz="2000" u="heavy" spc="-10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  <a:hlinkClick r:id="rId6"/>
              </a:rPr>
              <a:t> </a:t>
            </a:r>
            <a:r>
              <a:rPr sz="2000" u="heavy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  <a:hlinkClick r:id="rId6"/>
              </a:rPr>
              <a:t>plot,</a:t>
            </a:r>
            <a:r>
              <a:rPr sz="2000" u="heavy" spc="-1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  <a:hlinkClick r:id="rId6"/>
              </a:rPr>
              <a:t> </a:t>
            </a:r>
            <a:r>
              <a:rPr sz="2000" u="heavy" spc="-9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  <a:hlinkClick r:id="rId6"/>
              </a:rPr>
              <a:t>and</a:t>
            </a:r>
            <a:r>
              <a:rPr sz="2000" u="heavy" spc="-10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  <a:hlinkClick r:id="rId6"/>
              </a:rPr>
              <a:t> </a:t>
            </a:r>
            <a:r>
              <a:rPr sz="2000" u="heavy" spc="-8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  <a:hlinkClick r:id="rId6"/>
              </a:rPr>
              <a:t>remove </a:t>
            </a:r>
            <a:r>
              <a:rPr sz="2000" u="heavy" spc="-2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  <a:hlinkClick r:id="rId6"/>
              </a:rPr>
              <a:t>the</a:t>
            </a:r>
            <a:r>
              <a:rPr sz="2000" u="heavy" spc="-10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  <a:hlinkClick r:id="rId6"/>
              </a:rPr>
              <a:t> </a:t>
            </a:r>
            <a:r>
              <a:rPr sz="2000" u="heavy" spc="-4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  <a:hlinkClick r:id="rId6"/>
              </a:rPr>
              <a:t>outliers</a:t>
            </a:r>
            <a:r>
              <a:rPr sz="2000" u="heavy" spc="-9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  <a:hlinkClick r:id="rId6"/>
              </a:rPr>
              <a:t> </a:t>
            </a:r>
            <a:r>
              <a:rPr sz="2000" u="heavy" spc="-2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  <a:hlinkClick r:id="rId6"/>
              </a:rPr>
              <a:t>from</a:t>
            </a:r>
            <a:r>
              <a:rPr sz="2000" u="heavy" spc="-10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  <a:hlinkClick r:id="rId6"/>
              </a:rPr>
              <a:t> </a:t>
            </a:r>
            <a:r>
              <a:rPr sz="2000" u="heavy" spc="-2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  <a:hlinkClick r:id="rId6"/>
              </a:rPr>
              <a:t>the</a:t>
            </a:r>
            <a:r>
              <a:rPr sz="2000" u="heavy" spc="-10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  <a:hlinkClick r:id="rId6"/>
              </a:rPr>
              <a:t> </a:t>
            </a:r>
            <a:r>
              <a:rPr sz="2000" u="heavy" spc="-8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  <a:hlinkClick r:id="rId6"/>
              </a:rPr>
              <a:t>dataset</a:t>
            </a:r>
            <a:endParaRPr sz="2000" dirty="0">
              <a:latin typeface="Arial"/>
              <a:cs typeface="Arial"/>
            </a:endParaRPr>
          </a:p>
          <a:p>
            <a:pPr marL="160655" indent="-147955">
              <a:lnSpc>
                <a:spcPct val="100000"/>
              </a:lnSpc>
              <a:spcBef>
                <a:spcPts val="1165"/>
              </a:spcBef>
              <a:buClr>
                <a:srgbClr val="C6A1E2"/>
              </a:buClr>
              <a:buChar char="•"/>
              <a:tabLst>
                <a:tab pos="161290" algn="l"/>
              </a:tabLst>
            </a:pPr>
            <a:r>
              <a:rPr lang="en-US" sz="2000" u="heavy" spc="-70" dirty="0">
                <a:uFill>
                  <a:solidFill>
                    <a:srgbClr val="CC9900"/>
                  </a:solidFill>
                </a:uFill>
                <a:latin typeface="Arial"/>
                <a:cs typeface="Arial"/>
                <a:hlinkClick r:id="rId7"/>
              </a:rPr>
              <a:t>Try-Out:</a:t>
            </a:r>
            <a:r>
              <a:rPr lang="en-US" sz="2000" u="heavy" spc="-7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  <a:hlinkClick r:id="rId7"/>
              </a:rPr>
              <a:t> </a:t>
            </a:r>
            <a:r>
              <a:rPr sz="2000" u="heavy" spc="-7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  <a:hlinkClick r:id="rId7"/>
              </a:rPr>
              <a:t>Wine </a:t>
            </a:r>
            <a:r>
              <a:rPr sz="2000" u="heavy" spc="-5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  <a:hlinkClick r:id="rId7"/>
              </a:rPr>
              <a:t>Quality </a:t>
            </a:r>
            <a:r>
              <a:rPr sz="2000" u="heavy" spc="-114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  <a:hlinkClick r:id="rId7"/>
              </a:rPr>
              <a:t>Data </a:t>
            </a:r>
            <a:r>
              <a:rPr sz="2000" u="heavy" spc="-14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  <a:hlinkClick r:id="rId7"/>
              </a:rPr>
              <a:t>Set </a:t>
            </a:r>
            <a:r>
              <a:rPr sz="2000" u="heavy" spc="-5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  <a:hlinkClick r:id="rId7"/>
              </a:rPr>
              <a:t>- </a:t>
            </a:r>
            <a:r>
              <a:rPr sz="2000" u="heavy" spc="-19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  <a:hlinkClick r:id="rId7"/>
              </a:rPr>
              <a:t>UCI </a:t>
            </a:r>
            <a:r>
              <a:rPr sz="2000" u="heavy" spc="-7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  <a:hlinkClick r:id="rId7"/>
              </a:rPr>
              <a:t>Machine </a:t>
            </a:r>
            <a:r>
              <a:rPr sz="2000" u="heavy" spc="-10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  <a:hlinkClick r:id="rId7"/>
              </a:rPr>
              <a:t>Learning</a:t>
            </a:r>
            <a:r>
              <a:rPr sz="2000" u="heavy" spc="-13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  <a:hlinkClick r:id="rId7"/>
              </a:rPr>
              <a:t> </a:t>
            </a:r>
            <a:r>
              <a:rPr sz="2000" u="heavy" spc="-9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  <a:hlinkClick r:id="rId7"/>
              </a:rPr>
              <a:t>Repository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  <a:buClr>
                <a:srgbClr val="C6A1E2"/>
              </a:buClr>
              <a:tabLst>
                <a:tab pos="161290" algn="l"/>
              </a:tabLst>
            </a:pP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190" dirty="0"/>
              <a:t>Outline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691157"/>
            <a:ext cx="4253230" cy="375295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45"/>
              </a:spcBef>
              <a:buClr>
                <a:srgbClr val="C6A1E2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1900" spc="-90" dirty="0">
                <a:solidFill>
                  <a:srgbClr val="404040"/>
                </a:solidFill>
                <a:latin typeface="Arial"/>
                <a:cs typeface="Arial"/>
              </a:rPr>
              <a:t>Adaboost </a:t>
            </a:r>
            <a:r>
              <a:rPr sz="1900" spc="-50" dirty="0">
                <a:solidFill>
                  <a:srgbClr val="404040"/>
                </a:solidFill>
                <a:latin typeface="Arial"/>
                <a:cs typeface="Arial"/>
              </a:rPr>
              <a:t>Algorithm</a:t>
            </a:r>
            <a:endParaRPr sz="19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950"/>
              </a:spcBef>
              <a:buClr>
                <a:srgbClr val="C6A1E2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1900" spc="-14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9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95" dirty="0">
                <a:solidFill>
                  <a:srgbClr val="404040"/>
                </a:solidFill>
                <a:latin typeface="Arial"/>
                <a:cs typeface="Arial"/>
              </a:rPr>
              <a:t>Dataset</a:t>
            </a:r>
            <a:endParaRPr sz="19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935"/>
              </a:spcBef>
              <a:buClr>
                <a:srgbClr val="C6A1E2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1900" spc="-110" dirty="0">
                <a:solidFill>
                  <a:srgbClr val="404040"/>
                </a:solidFill>
                <a:latin typeface="Arial"/>
                <a:cs typeface="Arial"/>
              </a:rPr>
              <a:t>Data </a:t>
            </a:r>
            <a:r>
              <a:rPr sz="1900" spc="-75" dirty="0">
                <a:solidFill>
                  <a:srgbClr val="404040"/>
                </a:solidFill>
                <a:latin typeface="Arial"/>
                <a:cs typeface="Arial"/>
              </a:rPr>
              <a:t>Exploration </a:t>
            </a:r>
            <a:r>
              <a:rPr sz="1900" spc="-9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19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75" dirty="0">
                <a:solidFill>
                  <a:srgbClr val="404040"/>
                </a:solidFill>
                <a:latin typeface="Arial"/>
                <a:cs typeface="Arial"/>
              </a:rPr>
              <a:t>Visualization</a:t>
            </a:r>
            <a:endParaRPr sz="19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950"/>
              </a:spcBef>
              <a:buClr>
                <a:srgbClr val="C6A1E2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1900" spc="-60" dirty="0">
                <a:solidFill>
                  <a:srgbClr val="404040"/>
                </a:solidFill>
                <a:latin typeface="Arial"/>
                <a:cs typeface="Arial"/>
              </a:rPr>
              <a:t>Prediction </a:t>
            </a:r>
            <a:r>
              <a:rPr sz="1900" spc="-120" dirty="0">
                <a:solidFill>
                  <a:srgbClr val="404040"/>
                </a:solidFill>
                <a:latin typeface="Arial"/>
                <a:cs typeface="Arial"/>
              </a:rPr>
              <a:t>Using </a:t>
            </a:r>
            <a:r>
              <a:rPr sz="1900" spc="-150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1900" spc="-120" dirty="0">
                <a:solidFill>
                  <a:srgbClr val="404040"/>
                </a:solidFill>
                <a:latin typeface="Arial"/>
                <a:cs typeface="Arial"/>
              </a:rPr>
              <a:t>Single </a:t>
            </a:r>
            <a:r>
              <a:rPr sz="1900" spc="-105" dirty="0">
                <a:solidFill>
                  <a:srgbClr val="404040"/>
                </a:solidFill>
                <a:latin typeface="Arial"/>
                <a:cs typeface="Arial"/>
              </a:rPr>
              <a:t>Decision</a:t>
            </a:r>
            <a:r>
              <a:rPr sz="19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150" dirty="0">
                <a:solidFill>
                  <a:srgbClr val="404040"/>
                </a:solidFill>
                <a:latin typeface="Arial"/>
                <a:cs typeface="Arial"/>
              </a:rPr>
              <a:t>Tree</a:t>
            </a:r>
            <a:endParaRPr lang="en-US" sz="1900" spc="-150" dirty="0">
              <a:solidFill>
                <a:srgbClr val="404040"/>
              </a:solidFill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950"/>
              </a:spcBef>
              <a:buClr>
                <a:srgbClr val="C6A1E2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lang="en-US" sz="1900" spc="-150" dirty="0">
                <a:solidFill>
                  <a:srgbClr val="404040"/>
                </a:solidFill>
                <a:latin typeface="Arial"/>
                <a:cs typeface="Arial"/>
              </a:rPr>
              <a:t>Prediction Using with Random Forest</a:t>
            </a:r>
            <a:endParaRPr sz="19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935"/>
              </a:spcBef>
              <a:buClr>
                <a:srgbClr val="C6A1E2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1900" spc="-60" dirty="0">
                <a:solidFill>
                  <a:srgbClr val="404040"/>
                </a:solidFill>
                <a:latin typeface="Arial"/>
                <a:cs typeface="Arial"/>
              </a:rPr>
              <a:t>Prediction </a:t>
            </a:r>
            <a:r>
              <a:rPr sz="1900" spc="-120" dirty="0">
                <a:solidFill>
                  <a:srgbClr val="404040"/>
                </a:solidFill>
                <a:latin typeface="Arial"/>
                <a:cs typeface="Arial"/>
              </a:rPr>
              <a:t>Using </a:t>
            </a:r>
            <a:r>
              <a:rPr sz="1900" spc="-90" dirty="0">
                <a:solidFill>
                  <a:srgbClr val="404040"/>
                </a:solidFill>
                <a:latin typeface="Arial"/>
                <a:cs typeface="Arial"/>
              </a:rPr>
              <a:t>Adaboost</a:t>
            </a:r>
            <a:endParaRPr sz="19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950"/>
              </a:spcBef>
              <a:buClr>
                <a:srgbClr val="C6A1E2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1900" spc="-195" dirty="0">
                <a:solidFill>
                  <a:srgbClr val="404040"/>
                </a:solidFill>
                <a:latin typeface="Arial"/>
                <a:cs typeface="Arial"/>
              </a:rPr>
              <a:t>Can </a:t>
            </a:r>
            <a:r>
              <a:rPr sz="1900" spc="-75" dirty="0">
                <a:solidFill>
                  <a:srgbClr val="404040"/>
                </a:solidFill>
                <a:latin typeface="Arial"/>
                <a:cs typeface="Arial"/>
              </a:rPr>
              <a:t>we </a:t>
            </a:r>
            <a:r>
              <a:rPr sz="1900" spc="-70" dirty="0">
                <a:solidFill>
                  <a:srgbClr val="404040"/>
                </a:solidFill>
                <a:latin typeface="Arial"/>
                <a:cs typeface="Arial"/>
              </a:rPr>
              <a:t>improve </a:t>
            </a:r>
            <a:r>
              <a:rPr sz="1900" spc="-110" dirty="0">
                <a:solidFill>
                  <a:srgbClr val="404040"/>
                </a:solidFill>
                <a:latin typeface="Arial"/>
                <a:cs typeface="Arial"/>
              </a:rPr>
              <a:t>even</a:t>
            </a:r>
            <a:r>
              <a:rPr sz="19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30" dirty="0">
                <a:solidFill>
                  <a:srgbClr val="404040"/>
                </a:solidFill>
                <a:latin typeface="Arial"/>
                <a:cs typeface="Arial"/>
              </a:rPr>
              <a:t>further?</a:t>
            </a:r>
            <a:endParaRPr sz="19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935"/>
              </a:spcBef>
              <a:buClr>
                <a:srgbClr val="C6A1E2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1900" spc="-100" dirty="0">
                <a:solidFill>
                  <a:srgbClr val="404040"/>
                </a:solidFill>
                <a:latin typeface="Arial"/>
                <a:cs typeface="Arial"/>
              </a:rPr>
              <a:t>Comparison</a:t>
            </a:r>
            <a:endParaRPr sz="19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950"/>
              </a:spcBef>
              <a:buClr>
                <a:srgbClr val="C6A1E2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1900" spc="-130" dirty="0">
                <a:solidFill>
                  <a:srgbClr val="404040"/>
                </a:solidFill>
                <a:latin typeface="Arial"/>
                <a:cs typeface="Arial"/>
              </a:rPr>
              <a:t>References</a:t>
            </a:r>
            <a:endParaRPr sz="1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xmlns="" id="{13C3F0C8-CC41-4972-A7B6-4717B2E4E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1" y="914146"/>
            <a:ext cx="10439399" cy="1107996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atin typeface="Comic Sans MS" panose="030F0702030302020204" pitchFamily="66" charset="0"/>
              </a:rPr>
              <a:t>Bagging (Bootstrap aggregating)-Random Forest</a:t>
            </a:r>
          </a:p>
        </p:txBody>
      </p:sp>
      <p:sp>
        <p:nvSpPr>
          <p:cNvPr id="24578" name="Text Box 4">
            <a:extLst>
              <a:ext uri="{FF2B5EF4-FFF2-40B4-BE49-F238E27FC236}">
                <a16:creationId xmlns:a16="http://schemas.microsoft.com/office/drawing/2014/main" xmlns="" id="{FA9A5DC7-7506-41B7-8975-BEE3CD5A2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76" y="1752600"/>
            <a:ext cx="8150225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/>
              <a:t> Take M bootstrap samples (with replacement)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 Train M different classifiers on these bootstrap samples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 For a new query, let all classifiers predict and take an average (or majority vote)</a:t>
            </a:r>
          </a:p>
          <a:p>
            <a:pPr lvl="1" eaLnBrk="1" hangingPunct="1"/>
            <a:endParaRPr lang="en-US" altLang="en-US"/>
          </a:p>
          <a:p>
            <a:pPr eaLnBrk="1" hangingPunct="1">
              <a:buFontTx/>
              <a:buChar char="•"/>
            </a:pPr>
            <a:r>
              <a:rPr lang="en-US" altLang="en-US"/>
              <a:t>  If the classifiers make independent errors, then their ensemble can improve performance. </a:t>
            </a:r>
          </a:p>
          <a:p>
            <a:pPr eaLnBrk="1" hangingPunct="1"/>
            <a:r>
              <a:rPr lang="en-US" altLang="en-US"/>
              <a:t>   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 Stated differently: the variance in the prediction is reduced (we don’</a:t>
            </a:r>
            <a:r>
              <a:rPr lang="en-US" altLang="ja-JP"/>
              <a:t>t suffer from the random errors that a single classifier is bound to make).</a:t>
            </a:r>
          </a:p>
          <a:p>
            <a:pPr eaLnBrk="1" hangingPunct="1"/>
            <a:endParaRPr lang="en-US" altLang="en-US" sz="1800"/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xmlns="" id="{F6B9CD0A-FC9A-499B-BDED-02A96E8F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99D12BE-34B0-4EC1-84EA-88012784369A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02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4">
            <a:extLst>
              <a:ext uri="{FF2B5EF4-FFF2-40B4-BE49-F238E27FC236}">
                <a16:creationId xmlns:a16="http://schemas.microsoft.com/office/drawing/2014/main" xmlns="" id="{B67F61EF-5F49-4A8B-9FC9-3371F46C1D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29858" y="533400"/>
            <a:ext cx="10154259" cy="553998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atin typeface="Comic Sans MS" panose="030F0702030302020204" pitchFamily="66" charset="0"/>
              </a:rPr>
              <a:t>Random Forest</a:t>
            </a:r>
          </a:p>
        </p:txBody>
      </p:sp>
      <p:sp>
        <p:nvSpPr>
          <p:cNvPr id="24579" name="Text Box 5">
            <a:extLst>
              <a:ext uri="{FF2B5EF4-FFF2-40B4-BE49-F238E27FC236}">
                <a16:creationId xmlns:a16="http://schemas.microsoft.com/office/drawing/2014/main" xmlns="" id="{078AB559-D9E2-4291-B8D7-B10740E71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2996" y="1087398"/>
            <a:ext cx="8853604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en-US" sz="2400" b="1" dirty="0">
              <a:cs typeface="Arial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>
                <a:cs typeface="Arial" charset="0"/>
              </a:rPr>
              <a:t> Ensemble consisting of a bagging of un-pruned</a:t>
            </a:r>
          </a:p>
          <a:p>
            <a:pPr>
              <a:defRPr/>
            </a:pPr>
            <a:r>
              <a:rPr lang="en-US" sz="2400" dirty="0">
                <a:cs typeface="Arial" charset="0"/>
              </a:rPr>
              <a:t>decision tree learners with a randomized selection of</a:t>
            </a:r>
          </a:p>
          <a:p>
            <a:pPr>
              <a:defRPr/>
            </a:pPr>
            <a:r>
              <a:rPr lang="en-US" sz="2400" dirty="0">
                <a:cs typeface="Arial" charset="0"/>
              </a:rPr>
              <a:t>features at each split. </a:t>
            </a:r>
          </a:p>
          <a:p>
            <a:pPr>
              <a:defRPr/>
            </a:pPr>
            <a:endParaRPr lang="en-US" sz="2400" dirty="0">
              <a:cs typeface="Arial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>
                <a:cs typeface="Arial" charset="0"/>
              </a:rPr>
              <a:t> Grow many trees on datasets sampled from the original dataset with replacement (a bootstrap sample). </a:t>
            </a:r>
          </a:p>
          <a:p>
            <a:pPr lvl="1">
              <a:buFontTx/>
              <a:buChar char="•"/>
              <a:defRPr/>
            </a:pPr>
            <a:r>
              <a:rPr lang="en-US" sz="2400" dirty="0">
                <a:cs typeface="Arial" charset="0"/>
              </a:rPr>
              <a:t> Draw K bootstrap samples of a fixed size</a:t>
            </a:r>
          </a:p>
          <a:p>
            <a:pPr lvl="1">
              <a:buFontTx/>
              <a:buChar char="•"/>
              <a:defRPr/>
            </a:pPr>
            <a:r>
              <a:rPr lang="en-US" sz="2400" dirty="0">
                <a:cs typeface="Arial" charset="0"/>
              </a:rPr>
              <a:t> Grow a DT, randomly sampling a few attributes/dimensions to split on at each internal node</a:t>
            </a:r>
          </a:p>
          <a:p>
            <a:pPr lvl="1">
              <a:defRPr/>
            </a:pPr>
            <a:endParaRPr lang="en-US" sz="2400" dirty="0">
              <a:cs typeface="Arial" charset="0"/>
            </a:endParaRPr>
          </a:p>
          <a:p>
            <a:pPr>
              <a:buFontTx/>
              <a:buChar char="•"/>
              <a:defRPr/>
            </a:pPr>
            <a:r>
              <a:rPr lang="en-US" sz="2400" dirty="0">
                <a:cs typeface="Arial" charset="0"/>
              </a:rPr>
              <a:t> Average the predictions of the trees for a new query (or take majority vote)</a:t>
            </a:r>
          </a:p>
          <a:p>
            <a:pPr lvl="1">
              <a:defRPr/>
            </a:pPr>
            <a:endParaRPr lang="en-US" sz="2400" dirty="0">
              <a:cs typeface="Arial" charset="0"/>
            </a:endParaRPr>
          </a:p>
          <a:p>
            <a:pPr>
              <a:buFontTx/>
              <a:buChar char="•"/>
              <a:defRPr/>
            </a:pPr>
            <a:r>
              <a:rPr lang="en-US" sz="2400" dirty="0">
                <a:solidFill>
                  <a:srgbClr val="FF3300"/>
                </a:solidFill>
                <a:cs typeface="Arial" charset="0"/>
              </a:rPr>
              <a:t> Random Forests</a:t>
            </a:r>
            <a:r>
              <a:rPr lang="en-US" sz="2400" dirty="0">
                <a:cs typeface="Arial" charset="0"/>
              </a:rPr>
              <a:t> are state of the art classifiers!</a:t>
            </a:r>
          </a:p>
        </p:txBody>
      </p:sp>
      <p:sp>
        <p:nvSpPr>
          <p:cNvPr id="47107" name="Slide Number Placeholder 3">
            <a:extLst>
              <a:ext uri="{FF2B5EF4-FFF2-40B4-BE49-F238E27FC236}">
                <a16:creationId xmlns:a16="http://schemas.microsoft.com/office/drawing/2014/main" xmlns="" id="{1F510F36-71EF-42C0-ACA6-D7B02BC83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7A34F25-F8D6-40FA-83F1-D1A92D8FB062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651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xmlns="" id="{403F1109-3A83-44D0-B8A4-C1EC162F7D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42871" y="914146"/>
            <a:ext cx="10154259" cy="553998"/>
          </a:xfrm>
        </p:spPr>
        <p:txBody>
          <a:bodyPr/>
          <a:lstStyle/>
          <a:p>
            <a:pPr eaLnBrk="1" hangingPunct="1"/>
            <a:r>
              <a:rPr lang="en-US" altLang="en-US" sz="3600">
                <a:latin typeface="Comic Sans MS" panose="030F0702030302020204" pitchFamily="66" charset="0"/>
              </a:rPr>
              <a:t>Boosting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xmlns="" id="{4A458B16-F8F4-4DD3-BEBF-12E94422E3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1066800"/>
            <a:ext cx="8763000" cy="3447098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 sz="2800"/>
          </a:p>
          <a:p>
            <a:pPr eaLnBrk="1" hangingPunct="1"/>
            <a:r>
              <a:rPr lang="en-US" altLang="en-US" sz="2800"/>
              <a:t>Train classifiers (e.g. decision trees) in a sequence.</a:t>
            </a:r>
          </a:p>
          <a:p>
            <a:pPr eaLnBrk="1" hangingPunct="1"/>
            <a:r>
              <a:rPr lang="en-US" altLang="en-US" sz="2800"/>
              <a:t>A new classifier should focus on those cases which were incorrectly classified in the last round.</a:t>
            </a:r>
          </a:p>
          <a:p>
            <a:pPr eaLnBrk="1" hangingPunct="1"/>
            <a:r>
              <a:rPr lang="en-US" altLang="en-US" sz="2800"/>
              <a:t>Combine the classifiers by letting them vote on the final prediction (like bagging).</a:t>
            </a:r>
          </a:p>
          <a:p>
            <a:pPr eaLnBrk="1" hangingPunct="1"/>
            <a:r>
              <a:rPr lang="en-US" altLang="en-US" sz="2800"/>
              <a:t>Each classifier is </a:t>
            </a:r>
            <a:r>
              <a:rPr lang="ja-JP" altLang="en-US" sz="2800"/>
              <a:t>“</a:t>
            </a:r>
            <a:r>
              <a:rPr lang="en-US" altLang="ja-JP" sz="2800"/>
              <a:t>weak</a:t>
            </a:r>
            <a:r>
              <a:rPr lang="ja-JP" altLang="en-US" sz="2800"/>
              <a:t>”</a:t>
            </a:r>
            <a:r>
              <a:rPr lang="en-US" altLang="ja-JP" sz="2800"/>
              <a:t> but the ensemble is </a:t>
            </a:r>
            <a:r>
              <a:rPr lang="ja-JP" altLang="en-US" sz="2800"/>
              <a:t>“</a:t>
            </a:r>
            <a:r>
              <a:rPr lang="en-US" altLang="ja-JP" sz="2800"/>
              <a:t>strong.</a:t>
            </a:r>
            <a:r>
              <a:rPr lang="ja-JP" altLang="en-US" sz="2800"/>
              <a:t>”</a:t>
            </a:r>
            <a:endParaRPr lang="en-US" altLang="ja-JP" sz="2800"/>
          </a:p>
          <a:p>
            <a:pPr eaLnBrk="1" hangingPunct="1"/>
            <a:r>
              <a:rPr lang="en-US" altLang="en-US" sz="2800">
                <a:solidFill>
                  <a:srgbClr val="FF0000"/>
                </a:solidFill>
              </a:rPr>
              <a:t>AdaBoost</a:t>
            </a:r>
            <a:r>
              <a:rPr lang="en-US" altLang="en-US" sz="2800"/>
              <a:t> is a specific boosting method.</a:t>
            </a:r>
          </a:p>
        </p:txBody>
      </p:sp>
    </p:spTree>
    <p:extLst>
      <p:ext uri="{BB962C8B-B14F-4D97-AF65-F5344CB8AC3E}">
        <p14:creationId xmlns:p14="http://schemas.microsoft.com/office/powerpoint/2010/main" val="2399941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290" dirty="0"/>
              <a:t>Adaboost</a:t>
            </a:r>
            <a:r>
              <a:rPr spc="-450" dirty="0"/>
              <a:t> </a:t>
            </a:r>
            <a:r>
              <a:rPr spc="-180" dirty="0"/>
              <a:t>Algorithm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684756"/>
            <a:ext cx="9889490" cy="245745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60655" indent="-147955">
              <a:lnSpc>
                <a:spcPct val="100000"/>
              </a:lnSpc>
              <a:spcBef>
                <a:spcPts val="1260"/>
              </a:spcBef>
              <a:buClr>
                <a:srgbClr val="C6A1E2"/>
              </a:buClr>
              <a:buChar char="•"/>
              <a:tabLst>
                <a:tab pos="161290" algn="l"/>
              </a:tabLst>
            </a:pP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Adaboost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short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“Adaptive</a:t>
            </a:r>
            <a:r>
              <a:rPr sz="2000" spc="-3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Boosting”</a:t>
            </a:r>
            <a:endParaRPr sz="2000">
              <a:latin typeface="Arial"/>
              <a:cs typeface="Arial"/>
            </a:endParaRPr>
          </a:p>
          <a:p>
            <a:pPr marL="160655" indent="-147955">
              <a:lnSpc>
                <a:spcPct val="100000"/>
              </a:lnSpc>
              <a:spcBef>
                <a:spcPts val="1165"/>
              </a:spcBef>
              <a:buClr>
                <a:srgbClr val="C6A1E2"/>
              </a:buClr>
              <a:buChar char="•"/>
              <a:tabLst>
                <a:tab pos="161290" algn="l"/>
              </a:tabLst>
            </a:pP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Created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by </a:t>
            </a:r>
            <a:r>
              <a:rPr sz="2000" spc="-215" dirty="0">
                <a:solidFill>
                  <a:srgbClr val="404040"/>
                </a:solidFill>
                <a:latin typeface="Arial"/>
                <a:cs typeface="Arial"/>
              </a:rPr>
              <a:t>Yoav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Freund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Robert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Schapire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1997</a:t>
            </a:r>
            <a:endParaRPr sz="2000">
              <a:latin typeface="Arial"/>
              <a:cs typeface="Arial"/>
            </a:endParaRPr>
          </a:p>
          <a:p>
            <a:pPr marL="160655" indent="-147955">
              <a:lnSpc>
                <a:spcPct val="100000"/>
              </a:lnSpc>
              <a:spcBef>
                <a:spcPts val="1155"/>
              </a:spcBef>
              <a:buClr>
                <a:srgbClr val="C6A1E2"/>
              </a:buClr>
              <a:buChar char="•"/>
              <a:tabLst>
                <a:tab pos="161290" algn="l"/>
              </a:tabLst>
            </a:pP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Aaboost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meta-algorithm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(provides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sufficiently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good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solution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an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optimization</a:t>
            </a:r>
            <a:r>
              <a:rPr sz="2000" spc="-2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problem)</a:t>
            </a:r>
            <a:endParaRPr sz="2000">
              <a:latin typeface="Arial"/>
              <a:cs typeface="Arial"/>
            </a:endParaRPr>
          </a:p>
          <a:p>
            <a:pPr marL="160655" indent="-147955">
              <a:lnSpc>
                <a:spcPct val="100000"/>
              </a:lnSpc>
              <a:spcBef>
                <a:spcPts val="1165"/>
              </a:spcBef>
              <a:buClr>
                <a:srgbClr val="C6A1E2"/>
              </a:buClr>
              <a:buChar char="•"/>
              <a:tabLst>
                <a:tab pos="161290" algn="l"/>
              </a:tabLst>
            </a:pPr>
            <a:r>
              <a:rPr sz="2000" spc="-200" dirty="0">
                <a:solidFill>
                  <a:srgbClr val="404040"/>
                </a:solidFill>
                <a:latin typeface="Arial"/>
                <a:cs typeface="Arial"/>
              </a:rPr>
              <a:t>Can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be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used </a:t>
            </a:r>
            <a:r>
              <a:rPr sz="2000" spc="10" dirty="0">
                <a:solidFill>
                  <a:srgbClr val="404040"/>
                </a:solidFill>
                <a:latin typeface="Arial"/>
                <a:cs typeface="Arial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other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learning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algorithms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40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improve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their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performance</a:t>
            </a:r>
            <a:endParaRPr sz="2000">
              <a:latin typeface="Arial"/>
              <a:cs typeface="Arial"/>
            </a:endParaRPr>
          </a:p>
          <a:p>
            <a:pPr marL="396875" lvl="1" indent="-182880">
              <a:lnSpc>
                <a:spcPct val="100000"/>
              </a:lnSpc>
              <a:spcBef>
                <a:spcPts val="200"/>
              </a:spcBef>
              <a:buClr>
                <a:srgbClr val="C6A1E2"/>
              </a:buClr>
              <a:buChar char="•"/>
              <a:tabLst>
                <a:tab pos="397510" algn="l"/>
              </a:tabLst>
            </a:pPr>
            <a:r>
              <a:rPr sz="1800" spc="-110" dirty="0">
                <a:solidFill>
                  <a:srgbClr val="404040"/>
                </a:solidFill>
                <a:latin typeface="Arial"/>
                <a:cs typeface="Arial"/>
              </a:rPr>
              <a:t>Makes 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weak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classifiers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strong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by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combining</a:t>
            </a:r>
            <a:r>
              <a:rPr sz="1800" spc="-1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Arial"/>
                <a:cs typeface="Arial"/>
              </a:rPr>
              <a:t>them</a:t>
            </a:r>
            <a:endParaRPr sz="1800">
              <a:latin typeface="Arial"/>
              <a:cs typeface="Arial"/>
            </a:endParaRPr>
          </a:p>
          <a:p>
            <a:pPr marL="396875" lvl="1" indent="-182880">
              <a:lnSpc>
                <a:spcPct val="100000"/>
              </a:lnSpc>
              <a:spcBef>
                <a:spcPts val="384"/>
              </a:spcBef>
              <a:buClr>
                <a:srgbClr val="C6A1E2"/>
              </a:buClr>
              <a:buChar char="•"/>
              <a:tabLst>
                <a:tab pos="397510" algn="l"/>
              </a:tabLst>
            </a:pP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Typically,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decision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trees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(which 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we’ll </a:t>
            </a:r>
            <a:r>
              <a:rPr sz="1800" spc="-125" dirty="0">
                <a:solidFill>
                  <a:srgbClr val="404040"/>
                </a:solidFill>
                <a:latin typeface="Arial"/>
                <a:cs typeface="Arial"/>
              </a:rPr>
              <a:t>use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this</a:t>
            </a:r>
            <a:r>
              <a:rPr sz="1800" spc="-1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project)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7123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290" dirty="0"/>
              <a:t>Adaboost </a:t>
            </a:r>
            <a:r>
              <a:rPr spc="-180" dirty="0"/>
              <a:t>Algorithm</a:t>
            </a:r>
            <a:r>
              <a:rPr spc="-500" dirty="0"/>
              <a:t> </a:t>
            </a:r>
            <a:r>
              <a:rPr sz="4400" spc="-180" dirty="0">
                <a:solidFill>
                  <a:srgbClr val="CC3300"/>
                </a:solidFill>
              </a:rPr>
              <a:t>(cont.)	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84580" y="1684756"/>
            <a:ext cx="8514715" cy="232791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60655" indent="-147955">
              <a:lnSpc>
                <a:spcPct val="100000"/>
              </a:lnSpc>
              <a:spcBef>
                <a:spcPts val="1260"/>
              </a:spcBef>
              <a:buClr>
                <a:srgbClr val="C6A1E2"/>
              </a:buClr>
              <a:buChar char="•"/>
              <a:tabLst>
                <a:tab pos="161290" algn="l"/>
              </a:tabLst>
            </a:pP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Weak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models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are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added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sequentially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after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being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trained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training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160655" indent="-147955">
              <a:lnSpc>
                <a:spcPct val="100000"/>
              </a:lnSpc>
              <a:spcBef>
                <a:spcPts val="1165"/>
              </a:spcBef>
              <a:buClr>
                <a:srgbClr val="C6A1E2"/>
              </a:buClr>
              <a:buChar char="•"/>
              <a:tabLst>
                <a:tab pos="161290" algn="l"/>
              </a:tabLst>
            </a:pP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process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continues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until:</a:t>
            </a:r>
            <a:endParaRPr sz="2000">
              <a:latin typeface="Arial"/>
              <a:cs typeface="Arial"/>
            </a:endParaRPr>
          </a:p>
          <a:p>
            <a:pPr marL="396875" lvl="1" indent="-182880">
              <a:lnSpc>
                <a:spcPct val="100000"/>
              </a:lnSpc>
              <a:spcBef>
                <a:spcPts val="190"/>
              </a:spcBef>
              <a:buClr>
                <a:srgbClr val="C6A1E2"/>
              </a:buClr>
              <a:buChar char="•"/>
              <a:tabLst>
                <a:tab pos="397510" algn="l"/>
              </a:tabLst>
            </a:pP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No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further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improvement </a:t>
            </a:r>
            <a:r>
              <a:rPr sz="1800" spc="-120" dirty="0">
                <a:solidFill>
                  <a:srgbClr val="404040"/>
                </a:solidFill>
                <a:latin typeface="Arial"/>
                <a:cs typeface="Arial"/>
              </a:rPr>
              <a:t>can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be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made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on 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training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sz="1800" spc="-3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set</a:t>
            </a:r>
            <a:endParaRPr sz="1800">
              <a:latin typeface="Arial"/>
              <a:cs typeface="Arial"/>
            </a:endParaRPr>
          </a:p>
          <a:p>
            <a:pPr marL="396875" lvl="1" indent="-182880">
              <a:lnSpc>
                <a:spcPct val="100000"/>
              </a:lnSpc>
              <a:spcBef>
                <a:spcPts val="385"/>
              </a:spcBef>
              <a:buClr>
                <a:srgbClr val="C6A1E2"/>
              </a:buClr>
              <a:buChar char="•"/>
              <a:tabLst>
                <a:tab pos="397510" algn="l"/>
              </a:tabLst>
            </a:pPr>
            <a:r>
              <a:rPr sz="1800" spc="-160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threshold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number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weak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classifiers 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1800" spc="-2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created</a:t>
            </a:r>
            <a:endParaRPr sz="1800">
              <a:latin typeface="Arial"/>
              <a:cs typeface="Arial"/>
            </a:endParaRPr>
          </a:p>
          <a:p>
            <a:pPr marL="160655" indent="-147955">
              <a:lnSpc>
                <a:spcPct val="100000"/>
              </a:lnSpc>
              <a:spcBef>
                <a:spcPts val="1350"/>
              </a:spcBef>
              <a:buClr>
                <a:srgbClr val="C6A1E2"/>
              </a:buClr>
              <a:buChar char="•"/>
              <a:tabLst>
                <a:tab pos="161290" algn="l"/>
              </a:tabLst>
            </a:pP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Predication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are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then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made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by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taking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weighted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average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weak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classifiers</a:t>
            </a:r>
            <a:endParaRPr sz="2000">
              <a:latin typeface="Arial"/>
              <a:cs typeface="Arial"/>
            </a:endParaRPr>
          </a:p>
          <a:p>
            <a:pPr marL="396875" lvl="1" indent="-182880">
              <a:lnSpc>
                <a:spcPct val="100000"/>
              </a:lnSpc>
              <a:spcBef>
                <a:spcPts val="200"/>
              </a:spcBef>
              <a:buClr>
                <a:srgbClr val="C6A1E2"/>
              </a:buClr>
              <a:buChar char="•"/>
              <a:tabLst>
                <a:tab pos="397510" algn="l"/>
              </a:tabLst>
            </a:pPr>
            <a:r>
              <a:rPr sz="1800" spc="-175" dirty="0">
                <a:solidFill>
                  <a:srgbClr val="404040"/>
                </a:solidFill>
                <a:latin typeface="Arial"/>
                <a:cs typeface="Arial"/>
              </a:rPr>
              <a:t>Each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weak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classifier </a:t>
            </a:r>
            <a:r>
              <a:rPr sz="1800" spc="-135" dirty="0">
                <a:solidFill>
                  <a:srgbClr val="404040"/>
                </a:solidFill>
                <a:latin typeface="Arial"/>
                <a:cs typeface="Arial"/>
              </a:rPr>
              <a:t>has </a:t>
            </a:r>
            <a:r>
              <a:rPr sz="1800" spc="-140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weight (its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classification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result 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multiplied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by </a:t>
            </a:r>
            <a:r>
              <a:rPr sz="1800" spc="-30" dirty="0">
                <a:solidFill>
                  <a:srgbClr val="404040"/>
                </a:solidFill>
                <a:latin typeface="Arial"/>
                <a:cs typeface="Arial"/>
              </a:rPr>
              <a:t>its</a:t>
            </a:r>
            <a:r>
              <a:rPr sz="18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weight)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170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290" dirty="0"/>
              <a:t>Adaboost </a:t>
            </a:r>
            <a:r>
              <a:rPr spc="-180" dirty="0"/>
              <a:t>Algorithm</a:t>
            </a:r>
            <a:r>
              <a:rPr spc="-500" dirty="0"/>
              <a:t> </a:t>
            </a:r>
            <a:r>
              <a:rPr sz="4400" spc="-180" dirty="0">
                <a:solidFill>
                  <a:srgbClr val="CC3300"/>
                </a:solidFill>
              </a:rPr>
              <a:t>(cont.)	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84580" y="1794468"/>
            <a:ext cx="9091295" cy="284607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60655" indent="-147955">
              <a:lnSpc>
                <a:spcPct val="100000"/>
              </a:lnSpc>
              <a:spcBef>
                <a:spcPts val="400"/>
              </a:spcBef>
              <a:buClr>
                <a:srgbClr val="C6A1E2"/>
              </a:buClr>
              <a:buChar char="•"/>
              <a:tabLst>
                <a:tab pos="161290" algn="l"/>
              </a:tabLst>
            </a:pPr>
            <a:r>
              <a:rPr sz="2000" spc="30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better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have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these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characteristics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before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processing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adaboost:</a:t>
            </a:r>
            <a:endParaRPr sz="2000" dirty="0">
              <a:latin typeface="Arial"/>
              <a:cs typeface="Arial"/>
            </a:endParaRPr>
          </a:p>
          <a:p>
            <a:pPr marL="396875" lvl="1" indent="-182880">
              <a:lnSpc>
                <a:spcPct val="100000"/>
              </a:lnSpc>
              <a:spcBef>
                <a:spcPts val="229"/>
              </a:spcBef>
              <a:buClr>
                <a:srgbClr val="C6A1E2"/>
              </a:buClr>
              <a:buFont typeface="Arial"/>
              <a:buChar char="◦"/>
              <a:tabLst>
                <a:tab pos="397510" algn="l"/>
              </a:tabLst>
            </a:pPr>
            <a:r>
              <a:rPr sz="1600" b="1" spc="-80" dirty="0">
                <a:solidFill>
                  <a:srgbClr val="404040"/>
                </a:solidFill>
                <a:latin typeface="Trebuchet MS"/>
                <a:cs typeface="Trebuchet MS"/>
              </a:rPr>
              <a:t>Quality</a:t>
            </a:r>
            <a:r>
              <a:rPr sz="1600" b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600" spc="-55" dirty="0">
                <a:solidFill>
                  <a:srgbClr val="404040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 marL="579755" lvl="2" indent="-182880">
              <a:lnSpc>
                <a:spcPct val="100000"/>
              </a:lnSpc>
              <a:spcBef>
                <a:spcPts val="450"/>
              </a:spcBef>
              <a:buClr>
                <a:srgbClr val="C6A1E2"/>
              </a:buClr>
              <a:buChar char="◦"/>
              <a:tabLst>
                <a:tab pos="580390" algn="l"/>
              </a:tabLst>
            </a:pPr>
            <a:r>
              <a:rPr sz="1400" spc="-90" dirty="0">
                <a:solidFill>
                  <a:srgbClr val="404040"/>
                </a:solidFill>
                <a:latin typeface="Arial"/>
                <a:cs typeface="Arial"/>
              </a:rPr>
              <a:t>Ensemble</a:t>
            </a: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method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attempts</a:t>
            </a: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correct</a:t>
            </a:r>
            <a:r>
              <a:rPr sz="14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misclassifications</a:t>
            </a:r>
            <a:r>
              <a:rPr sz="14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14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training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endParaRPr sz="1400" dirty="0">
              <a:latin typeface="Arial"/>
              <a:cs typeface="Arial"/>
            </a:endParaRPr>
          </a:p>
          <a:p>
            <a:pPr marL="579755" lvl="2" indent="-182880">
              <a:lnSpc>
                <a:spcPct val="100000"/>
              </a:lnSpc>
              <a:spcBef>
                <a:spcPts val="434"/>
              </a:spcBef>
              <a:buClr>
                <a:srgbClr val="C6A1E2"/>
              </a:buClr>
              <a:buChar char="◦"/>
              <a:tabLst>
                <a:tab pos="580390" algn="l"/>
              </a:tabLst>
            </a:pP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Make sure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that </a:t>
            </a:r>
            <a:r>
              <a:rPr sz="1400" spc="-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training </a:t>
            </a: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data 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1400" spc="-2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high-quality</a:t>
            </a:r>
            <a:endParaRPr sz="1400" dirty="0">
              <a:latin typeface="Arial"/>
              <a:cs typeface="Arial"/>
            </a:endParaRPr>
          </a:p>
          <a:p>
            <a:pPr marL="396875" lvl="1" indent="-182880">
              <a:lnSpc>
                <a:spcPct val="100000"/>
              </a:lnSpc>
              <a:spcBef>
                <a:spcPts val="390"/>
              </a:spcBef>
              <a:buClr>
                <a:srgbClr val="C6A1E2"/>
              </a:buClr>
              <a:buFont typeface="Arial"/>
              <a:buChar char="◦"/>
              <a:tabLst>
                <a:tab pos="397510" algn="l"/>
              </a:tabLst>
            </a:pPr>
            <a:r>
              <a:rPr sz="1600" b="1" spc="-85" dirty="0">
                <a:solidFill>
                  <a:srgbClr val="404040"/>
                </a:solidFill>
                <a:latin typeface="Trebuchet MS"/>
                <a:cs typeface="Trebuchet MS"/>
              </a:rPr>
              <a:t>Outliers</a:t>
            </a:r>
            <a:r>
              <a:rPr sz="1600" spc="-85" dirty="0">
                <a:solidFill>
                  <a:srgbClr val="404040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 marL="579755" lvl="2" indent="-182880">
              <a:lnSpc>
                <a:spcPct val="100000"/>
              </a:lnSpc>
              <a:spcBef>
                <a:spcPts val="450"/>
              </a:spcBef>
              <a:buClr>
                <a:srgbClr val="C6A1E2"/>
              </a:buClr>
              <a:buChar char="◦"/>
              <a:tabLst>
                <a:tab pos="580390" algn="l"/>
              </a:tabLst>
            </a:pP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Outliers</a:t>
            </a:r>
            <a:r>
              <a:rPr sz="14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Arial"/>
                <a:cs typeface="Arial"/>
              </a:rPr>
              <a:t>will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force</a:t>
            </a:r>
            <a:r>
              <a:rPr sz="1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ensemble </a:t>
            </a:r>
            <a:r>
              <a:rPr sz="1400" spc="1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work</a:t>
            </a:r>
            <a:r>
              <a:rPr sz="14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very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hard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14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order</a:t>
            </a:r>
            <a:r>
              <a:rPr sz="14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correct</a:t>
            </a:r>
            <a:r>
              <a:rPr sz="14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14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125" dirty="0">
                <a:solidFill>
                  <a:srgbClr val="404040"/>
                </a:solidFill>
                <a:latin typeface="Arial"/>
                <a:cs typeface="Arial"/>
              </a:rPr>
              <a:t>cases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65" dirty="0">
                <a:solidFill>
                  <a:srgbClr val="404040"/>
                </a:solidFill>
                <a:latin typeface="Arial"/>
                <a:cs typeface="Arial"/>
              </a:rPr>
              <a:t>are</a:t>
            </a:r>
            <a:r>
              <a:rPr sz="14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unrealistic</a:t>
            </a:r>
            <a:endParaRPr sz="1400" dirty="0">
              <a:latin typeface="Arial"/>
              <a:cs typeface="Arial"/>
            </a:endParaRPr>
          </a:p>
          <a:p>
            <a:pPr marL="579755" lvl="2" indent="-182880">
              <a:lnSpc>
                <a:spcPct val="100000"/>
              </a:lnSpc>
              <a:spcBef>
                <a:spcPts val="434"/>
              </a:spcBef>
              <a:buClr>
                <a:srgbClr val="C6A1E2"/>
              </a:buClr>
              <a:buChar char="◦"/>
              <a:tabLst>
                <a:tab pos="580390" algn="l"/>
              </a:tabLst>
            </a:pPr>
            <a:r>
              <a:rPr sz="1400" spc="-85" dirty="0">
                <a:solidFill>
                  <a:srgbClr val="404040"/>
                </a:solidFill>
                <a:latin typeface="Arial"/>
                <a:cs typeface="Arial"/>
              </a:rPr>
              <a:t>Best </a:t>
            </a:r>
            <a:r>
              <a:rPr sz="1400" spc="1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remove 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them 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</a:rPr>
              <a:t>from</a:t>
            </a:r>
            <a:r>
              <a:rPr sz="1400" spc="-2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dataset</a:t>
            </a:r>
            <a:endParaRPr sz="1400" dirty="0">
              <a:latin typeface="Arial"/>
              <a:cs typeface="Arial"/>
            </a:endParaRPr>
          </a:p>
          <a:p>
            <a:pPr marL="396875" lvl="1" indent="-182880">
              <a:lnSpc>
                <a:spcPct val="100000"/>
              </a:lnSpc>
              <a:spcBef>
                <a:spcPts val="385"/>
              </a:spcBef>
              <a:buClr>
                <a:srgbClr val="C6A1E2"/>
              </a:buClr>
              <a:buFont typeface="Arial"/>
              <a:buChar char="◦"/>
              <a:tabLst>
                <a:tab pos="397510" algn="l"/>
              </a:tabLst>
            </a:pPr>
            <a:r>
              <a:rPr sz="1600" b="1" spc="-65" dirty="0">
                <a:solidFill>
                  <a:srgbClr val="404040"/>
                </a:solidFill>
                <a:latin typeface="Trebuchet MS"/>
                <a:cs typeface="Trebuchet MS"/>
              </a:rPr>
              <a:t>Noisy</a:t>
            </a:r>
            <a:r>
              <a:rPr sz="1600" b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600" spc="-55" dirty="0">
                <a:solidFill>
                  <a:srgbClr val="404040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 marL="579755" lvl="2" indent="-182880">
              <a:lnSpc>
                <a:spcPct val="100000"/>
              </a:lnSpc>
              <a:spcBef>
                <a:spcPts val="455"/>
              </a:spcBef>
              <a:buClr>
                <a:srgbClr val="C6A1E2"/>
              </a:buClr>
              <a:buChar char="◦"/>
              <a:tabLst>
                <a:tab pos="580390" algn="l"/>
              </a:tabLst>
            </a:pP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Noise</a:t>
            </a:r>
            <a:r>
              <a:rPr sz="14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14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"/>
                <a:cs typeface="Arial"/>
              </a:rPr>
              <a:t>output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variable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95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problematic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14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ensemble</a:t>
            </a:r>
            <a:endParaRPr sz="1400" dirty="0">
              <a:latin typeface="Arial"/>
              <a:cs typeface="Arial"/>
            </a:endParaRPr>
          </a:p>
          <a:p>
            <a:pPr marL="579755" lvl="2" indent="-182880">
              <a:lnSpc>
                <a:spcPct val="100000"/>
              </a:lnSpc>
              <a:spcBef>
                <a:spcPts val="434"/>
              </a:spcBef>
              <a:buClr>
                <a:srgbClr val="C6A1E2"/>
              </a:buClr>
              <a:buChar char="◦"/>
              <a:tabLst>
                <a:tab pos="580390" algn="l"/>
              </a:tabLst>
            </a:pP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Isolate 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and clean </a:t>
            </a:r>
            <a:r>
              <a:rPr sz="1400" spc="-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400" spc="-65" dirty="0">
                <a:solidFill>
                  <a:srgbClr val="404040"/>
                </a:solidFill>
                <a:latin typeface="Arial"/>
                <a:cs typeface="Arial"/>
              </a:rPr>
              <a:t>noisy </a:t>
            </a: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data 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</a:rPr>
              <a:t>from</a:t>
            </a:r>
            <a:r>
              <a:rPr sz="1400" spc="-3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your </a:t>
            </a: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training </a:t>
            </a: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dataset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xmlns="" id="{FB0C062E-C405-43D9-86D8-2FFA20A753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42871" y="914146"/>
            <a:ext cx="10154259" cy="553998"/>
          </a:xfrm>
        </p:spPr>
        <p:txBody>
          <a:bodyPr/>
          <a:lstStyle/>
          <a:p>
            <a:pPr eaLnBrk="1" hangingPunct="1"/>
            <a:r>
              <a:rPr lang="en-US" altLang="en-US" sz="3600">
                <a:latin typeface="Comic Sans MS" panose="030F0702030302020204" pitchFamily="66" charset="0"/>
              </a:rPr>
              <a:t>Example</a:t>
            </a:r>
          </a:p>
        </p:txBody>
      </p:sp>
      <p:pic>
        <p:nvPicPr>
          <p:cNvPr id="28674" name="Picture 3" descr="Ensemle">
            <a:extLst>
              <a:ext uri="{FF2B5EF4-FFF2-40B4-BE49-F238E27FC236}">
                <a16:creationId xmlns:a16="http://schemas.microsoft.com/office/drawing/2014/main" xmlns="" id="{33B5C0F4-15A9-49B5-975C-C93832E06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1" t="12122" r="23529" b="60606"/>
          <a:stretch>
            <a:fillRect/>
          </a:stretch>
        </p:blipFill>
        <p:spPr bwMode="auto">
          <a:xfrm>
            <a:off x="3505200" y="1676401"/>
            <a:ext cx="495300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Line 4">
            <a:extLst>
              <a:ext uri="{FF2B5EF4-FFF2-40B4-BE49-F238E27FC236}">
                <a16:creationId xmlns:a16="http://schemas.microsoft.com/office/drawing/2014/main" xmlns="" id="{8B565912-57DA-489E-91FB-956DF2114B7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00800" y="48768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6" name="Text Box 5">
            <a:extLst>
              <a:ext uri="{FF2B5EF4-FFF2-40B4-BE49-F238E27FC236}">
                <a16:creationId xmlns:a16="http://schemas.microsoft.com/office/drawing/2014/main" xmlns="" id="{A9BB5ACF-0B88-4F4E-A324-96C7500FA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715001"/>
            <a:ext cx="51958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This line is one simple classifier saying that </a:t>
            </a:r>
          </a:p>
          <a:p>
            <a:pPr eaLnBrk="1" hangingPunct="1"/>
            <a:r>
              <a:rPr lang="en-US" altLang="en-US" sz="1800"/>
              <a:t>everything to the left + and everything to the right</a:t>
            </a:r>
          </a:p>
          <a:p>
            <a:pPr eaLnBrk="1" hangingPunct="1"/>
            <a:r>
              <a:rPr lang="en-US" altLang="en-US" sz="1800"/>
              <a:t>is -</a:t>
            </a:r>
          </a:p>
        </p:txBody>
      </p:sp>
      <p:sp>
        <p:nvSpPr>
          <p:cNvPr id="28677" name="Slide Number Placeholder 5">
            <a:extLst>
              <a:ext uri="{FF2B5EF4-FFF2-40B4-BE49-F238E27FC236}">
                <a16:creationId xmlns:a16="http://schemas.microsoft.com/office/drawing/2014/main" xmlns="" id="{15986D18-B7DF-4293-9CCA-972DEFA1E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C27FE9B-F259-422C-B213-43A378D2C0A9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306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99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759</Words>
  <Application>Microsoft Office PowerPoint</Application>
  <PresentationFormat>Custom</PresentationFormat>
  <Paragraphs>127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Outline </vt:lpstr>
      <vt:lpstr>Bagging (Bootstrap aggregating)-Random Forest</vt:lpstr>
      <vt:lpstr>Random Forest</vt:lpstr>
      <vt:lpstr>Boosting</vt:lpstr>
      <vt:lpstr>Adaboost Algorithm </vt:lpstr>
      <vt:lpstr>Adaboost Algorithm (cont.) </vt:lpstr>
      <vt:lpstr>Adaboost Algorithm (cont.) </vt:lpstr>
      <vt:lpstr>Example</vt:lpstr>
      <vt:lpstr>Boosting Intuition</vt:lpstr>
      <vt:lpstr>And in animation</vt:lpstr>
      <vt:lpstr>AdaBoost example</vt:lpstr>
      <vt:lpstr>AdaBoost example</vt:lpstr>
      <vt:lpstr>AdaBoost example</vt:lpstr>
      <vt:lpstr>AdaBoost example</vt:lpstr>
      <vt:lpstr>The Data Set &amp; Rattle() </vt:lpstr>
      <vt:lpstr>References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Mrinal Chakraborty</dc:creator>
  <cp:lastModifiedBy>Mrinal</cp:lastModifiedBy>
  <cp:revision>8</cp:revision>
  <dcterms:created xsi:type="dcterms:W3CDTF">2018-03-20T14:58:45Z</dcterms:created>
  <dcterms:modified xsi:type="dcterms:W3CDTF">2018-11-19T17:38:52Z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2016-12-17T00:00:00Z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2018-03-20T00:00:00Z</vt:filetime>
  </property>
  <property fmtid="{D5CDD505-2E9C-101B-9397-08002B2CF9AE}" pid="5" name="MSIP_Label_f42aa342-8706-4288-bd11-ebb85995028c_Enabled">
    <vt:lpwstr>True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Owner">
    <vt:lpwstr>mrchakra@microsoft.com</vt:lpwstr>
  </property>
  <property fmtid="{D5CDD505-2E9C-101B-9397-08002B2CF9AE}" pid="8" name="MSIP_Label_f42aa342-8706-4288-bd11-ebb85995028c_SetDate">
    <vt:lpwstr>2018-03-20T15:25:26.2556822Z</vt:lpwstr>
  </property>
  <property fmtid="{D5CDD505-2E9C-101B-9397-08002B2CF9AE}" pid="9" name="MSIP_Label_f42aa342-8706-4288-bd11-ebb85995028c_Name">
    <vt:lpwstr>General</vt:lpwstr>
  </property>
  <property fmtid="{D5CDD505-2E9C-101B-9397-08002B2CF9AE}" pid="10" name="MSIP_Label_f42aa342-8706-4288-bd11-ebb85995028c_Application">
    <vt:lpwstr>Microsoft Azure Information Protection</vt:lpwstr>
  </property>
  <property fmtid="{D5CDD505-2E9C-101B-9397-08002B2CF9AE}" pid="11" name="MSIP_Label_f42aa342-8706-4288-bd11-ebb85995028c_Extended_MSFT_Method">
    <vt:lpwstr>Automatic</vt:lpwstr>
  </property>
  <property fmtid="{D5CDD505-2E9C-101B-9397-08002B2CF9AE}" pid="12" name="Sensitivity">
    <vt:lpwstr>General</vt:lpwstr>
  </property>
</Properties>
</file>