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0"/>
  </p:notesMasterIdLst>
  <p:handoutMasterIdLst>
    <p:handoutMasterId r:id="rId51"/>
  </p:handoutMasterIdLst>
  <p:sldIdLst>
    <p:sldId id="464" r:id="rId2"/>
    <p:sldId id="458" r:id="rId3"/>
    <p:sldId id="339" r:id="rId4"/>
    <p:sldId id="340" r:id="rId5"/>
    <p:sldId id="343" r:id="rId6"/>
    <p:sldId id="463" r:id="rId7"/>
    <p:sldId id="345" r:id="rId8"/>
    <p:sldId id="347" r:id="rId9"/>
    <p:sldId id="348" r:id="rId10"/>
    <p:sldId id="349" r:id="rId11"/>
    <p:sldId id="350" r:id="rId12"/>
    <p:sldId id="351" r:id="rId13"/>
    <p:sldId id="353" r:id="rId14"/>
    <p:sldId id="354" r:id="rId15"/>
    <p:sldId id="420" r:id="rId16"/>
    <p:sldId id="421" r:id="rId17"/>
    <p:sldId id="355" r:id="rId18"/>
    <p:sldId id="356" r:id="rId19"/>
    <p:sldId id="357" r:id="rId20"/>
    <p:sldId id="358" r:id="rId21"/>
    <p:sldId id="359" r:id="rId22"/>
    <p:sldId id="361" r:id="rId23"/>
    <p:sldId id="460" r:id="rId24"/>
    <p:sldId id="362" r:id="rId25"/>
    <p:sldId id="363" r:id="rId26"/>
    <p:sldId id="364" r:id="rId27"/>
    <p:sldId id="365" r:id="rId28"/>
    <p:sldId id="366" r:id="rId29"/>
    <p:sldId id="434" r:id="rId30"/>
    <p:sldId id="422" r:id="rId31"/>
    <p:sldId id="461" r:id="rId32"/>
    <p:sldId id="423" r:id="rId33"/>
    <p:sldId id="439" r:id="rId34"/>
    <p:sldId id="380" r:id="rId35"/>
    <p:sldId id="379" r:id="rId36"/>
    <p:sldId id="430" r:id="rId37"/>
    <p:sldId id="432" r:id="rId38"/>
    <p:sldId id="435" r:id="rId39"/>
    <p:sldId id="436" r:id="rId40"/>
    <p:sldId id="437" r:id="rId41"/>
    <p:sldId id="433" r:id="rId42"/>
    <p:sldId id="440" r:id="rId43"/>
    <p:sldId id="381" r:id="rId44"/>
    <p:sldId id="382" r:id="rId45"/>
    <p:sldId id="388" r:id="rId46"/>
    <p:sldId id="389" r:id="rId47"/>
    <p:sldId id="390" r:id="rId48"/>
    <p:sldId id="391" r:id="rId4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66"/>
    <a:srgbClr val="008000"/>
    <a:srgbClr val="D60093"/>
    <a:srgbClr val="CC0066"/>
    <a:srgbClr val="FF0000"/>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7" autoAdjust="0"/>
    <p:restoredTop sz="93281" autoAdjust="0"/>
  </p:normalViewPr>
  <p:slideViewPr>
    <p:cSldViewPr>
      <p:cViewPr varScale="1">
        <p:scale>
          <a:sx n="78" d="100"/>
          <a:sy n="78" d="100"/>
        </p:scale>
        <p:origin x="1068" y="72"/>
      </p:cViewPr>
      <p:guideLst>
        <p:guide orient="horz" pos="2160"/>
        <p:guide pos="2880"/>
      </p:guideLst>
    </p:cSldViewPr>
  </p:slideViewPr>
  <p:notesTextViewPr>
    <p:cViewPr>
      <p:scale>
        <a:sx n="100" d="100"/>
        <a:sy n="100" d="100"/>
      </p:scale>
      <p:origin x="0" y="0"/>
    </p:cViewPr>
  </p:notesTextViewPr>
  <p:sorterViewPr>
    <p:cViewPr>
      <p:scale>
        <a:sx n="51" d="100"/>
        <a:sy n="51" d="100"/>
      </p:scale>
      <p:origin x="0" y="0"/>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2/19/2016</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2/19/2016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extLst>
      <p:ext uri="{BB962C8B-B14F-4D97-AF65-F5344CB8AC3E}">
        <p14:creationId xmlns:p14="http://schemas.microsoft.com/office/powerpoint/2010/main" val="1620904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08C6D8E-2BF0-4BFF-80F6-162900C916A0}" type="slidenum">
              <a:rPr lang="en-US"/>
              <a:pPr/>
              <a:t>3</a:t>
            </a:fld>
            <a:endParaRPr lang="en-US"/>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31434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4F08479A-0051-45DD-8041-5E83DAFD685B}" type="slidenum">
              <a:rPr lang="en-US"/>
              <a:pPr/>
              <a:t>5</a:t>
            </a:fld>
            <a:endParaRPr 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89425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9A1A16BB-2513-471D-9B09-24E0566F1FA6}" type="slidenum">
              <a:rPr lang="en-GB"/>
              <a:pPr/>
              <a:t>11</a:t>
            </a:fld>
            <a:endParaRPr lang="en-GB"/>
          </a:p>
        </p:txBody>
      </p:sp>
      <p:sp>
        <p:nvSpPr>
          <p:cNvPr id="33793" name="Text Box 1"/>
          <p:cNvSpPr txBox="1">
            <a:spLocks noChangeArrowheads="1"/>
          </p:cNvSpPr>
          <p:nvPr/>
        </p:nvSpPr>
        <p:spPr bwMode="auto">
          <a:xfrm>
            <a:off x="4143900" y="9120731"/>
            <a:ext cx="3171300" cy="480471"/>
          </a:xfrm>
          <a:prstGeom prst="rect">
            <a:avLst/>
          </a:prstGeom>
          <a:noFill/>
          <a:ln w="9525">
            <a:noFill/>
            <a:round/>
            <a:headEnd/>
            <a:tailEnd/>
          </a:ln>
          <a:effectLst/>
        </p:spPr>
        <p:txBody>
          <a:bodyPr lIns="96723" tIns="48174" rIns="96723" bIns="48174" anchor="b"/>
          <a:lstStyle/>
          <a:p>
            <a:pPr algn="r">
              <a:tabLst>
                <a:tab pos="0" algn="l"/>
                <a:tab pos="948549" algn="l"/>
                <a:tab pos="1897097" algn="l"/>
                <a:tab pos="2845646" algn="l"/>
                <a:tab pos="3794195" algn="l"/>
                <a:tab pos="4742744" algn="l"/>
                <a:tab pos="5691293" algn="l"/>
                <a:tab pos="6639842" algn="l"/>
                <a:tab pos="7588390" algn="l"/>
                <a:tab pos="8536938" algn="l"/>
                <a:tab pos="9485487" algn="l"/>
                <a:tab pos="10434036" algn="l"/>
              </a:tabLst>
            </a:pPr>
            <a:fld id="{2199D9A9-8D96-4916-B172-08B625A940CF}" type="slidenum">
              <a:rPr lang="en-GB" sz="1300">
                <a:solidFill>
                  <a:srgbClr val="7D7D7D"/>
                </a:solidFill>
              </a:rPr>
              <a:pPr algn="r">
                <a:tabLst>
                  <a:tab pos="0" algn="l"/>
                  <a:tab pos="948549" algn="l"/>
                  <a:tab pos="1897097" algn="l"/>
                  <a:tab pos="2845646" algn="l"/>
                  <a:tab pos="3794195" algn="l"/>
                  <a:tab pos="4742744" algn="l"/>
                  <a:tab pos="5691293" algn="l"/>
                  <a:tab pos="6639842" algn="l"/>
                  <a:tab pos="7588390" algn="l"/>
                  <a:tab pos="8536938" algn="l"/>
                  <a:tab pos="9485487" algn="l"/>
                  <a:tab pos="10434036" algn="l"/>
                </a:tabLst>
              </a:pPr>
              <a:t>11</a:t>
            </a:fld>
            <a:endParaRPr lang="en-GB" sz="1300" dirty="0">
              <a:solidFill>
                <a:srgbClr val="7D7D7D"/>
              </a:solidFill>
            </a:endParaRPr>
          </a:p>
        </p:txBody>
      </p:sp>
      <p:sp>
        <p:nvSpPr>
          <p:cNvPr id="33794" name="Text Box 2"/>
          <p:cNvSpPr txBox="1">
            <a:spLocks noChangeArrowheads="1"/>
          </p:cNvSpPr>
          <p:nvPr/>
        </p:nvSpPr>
        <p:spPr bwMode="auto">
          <a:xfrm>
            <a:off x="1232731" y="719887"/>
            <a:ext cx="4851394" cy="3601064"/>
          </a:xfrm>
          <a:prstGeom prst="rect">
            <a:avLst/>
          </a:prstGeom>
          <a:solidFill>
            <a:srgbClr val="FFFFFF"/>
          </a:solidFill>
          <a:ln w="9525">
            <a:solidFill>
              <a:srgbClr val="000000"/>
            </a:solidFill>
            <a:miter lim="800000"/>
            <a:headEnd/>
            <a:tailEnd/>
          </a:ln>
          <a:effectLst/>
        </p:spPr>
        <p:txBody>
          <a:bodyPr wrap="none" lIns="94855" tIns="47428" rIns="94855" bIns="47428" anchor="ctr"/>
          <a:lstStyle/>
          <a:p>
            <a:endParaRPr lang="en-US"/>
          </a:p>
        </p:txBody>
      </p:sp>
      <p:sp>
        <p:nvSpPr>
          <p:cNvPr id="33795" name="Text Box 3"/>
          <p:cNvSpPr txBox="1">
            <a:spLocks noGrp="1" noChangeArrowheads="1"/>
          </p:cNvSpPr>
          <p:nvPr>
            <p:ph type="body"/>
          </p:nvPr>
        </p:nvSpPr>
        <p:spPr bwMode="auto">
          <a:xfrm>
            <a:off x="732348" y="4562007"/>
            <a:ext cx="5852160" cy="4320951"/>
          </a:xfrm>
          <a:prstGeom prst="rect">
            <a:avLst/>
          </a:prstGeom>
          <a:noFill/>
          <a:ln>
            <a:round/>
            <a:headEnd/>
            <a:tailEnd/>
          </a:ln>
        </p:spPr>
        <p:txBody>
          <a:bodyPr lIns="96723" tIns="48174" rIns="96723" bIns="48174"/>
          <a:lstStyle/>
          <a:p>
            <a:pPr>
              <a:lnSpc>
                <a:spcPct val="98000"/>
              </a:lnSpc>
              <a:spcBef>
                <a:spcPts val="700"/>
              </a:spcBef>
              <a:spcAft>
                <a:spcPts val="207"/>
              </a:spcAft>
              <a:tabLst>
                <a:tab pos="0" algn="l"/>
                <a:tab pos="948549" algn="l"/>
                <a:tab pos="1897097" algn="l"/>
                <a:tab pos="2845646" algn="l"/>
                <a:tab pos="3794195" algn="l"/>
                <a:tab pos="4742744" algn="l"/>
                <a:tab pos="5691293" algn="l"/>
                <a:tab pos="6639842" algn="l"/>
                <a:tab pos="7588390" algn="l"/>
                <a:tab pos="8536938" algn="l"/>
                <a:tab pos="9485487" algn="l"/>
                <a:tab pos="10434036" algn="l"/>
              </a:tabLst>
            </a:pPr>
            <a:endParaRPr lang="en-GB" sz="1900" dirty="0">
              <a:latin typeface="Helvetica" charset="0"/>
              <a:cs typeface="Arial Unicode MS" charset="0"/>
            </a:endParaRPr>
          </a:p>
        </p:txBody>
      </p:sp>
    </p:spTree>
    <p:extLst>
      <p:ext uri="{BB962C8B-B14F-4D97-AF65-F5344CB8AC3E}">
        <p14:creationId xmlns:p14="http://schemas.microsoft.com/office/powerpoint/2010/main" val="3855117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179BA58-2EF6-4CF0-B254-DF8BFD9A3204}" type="slidenum">
              <a:rPr lang="en-US" smtClean="0"/>
              <a:pPr/>
              <a:t>18</a:t>
            </a:fld>
            <a:endParaRPr lang="en-US"/>
          </a:p>
        </p:txBody>
      </p:sp>
    </p:spTree>
    <p:extLst>
      <p:ext uri="{BB962C8B-B14F-4D97-AF65-F5344CB8AC3E}">
        <p14:creationId xmlns:p14="http://schemas.microsoft.com/office/powerpoint/2010/main" val="3502746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6F8CDA7-E52B-494C-B389-F38CB4400DB8}" type="slidenum">
              <a:rPr lang="en-GB"/>
              <a:pPr/>
              <a:t>20</a:t>
            </a:fld>
            <a:endParaRPr lang="en-GB"/>
          </a:p>
        </p:txBody>
      </p:sp>
      <p:sp>
        <p:nvSpPr>
          <p:cNvPr id="39937" name="Text Box 1"/>
          <p:cNvSpPr txBox="1">
            <a:spLocks noChangeArrowheads="1"/>
          </p:cNvSpPr>
          <p:nvPr/>
        </p:nvSpPr>
        <p:spPr bwMode="auto">
          <a:xfrm>
            <a:off x="1232731" y="719887"/>
            <a:ext cx="4851394" cy="3601064"/>
          </a:xfrm>
          <a:prstGeom prst="rect">
            <a:avLst/>
          </a:prstGeom>
          <a:solidFill>
            <a:srgbClr val="FFFFFF"/>
          </a:solidFill>
          <a:ln w="9525">
            <a:solidFill>
              <a:srgbClr val="000000"/>
            </a:solidFill>
            <a:miter lim="800000"/>
            <a:headEnd/>
            <a:tailEnd/>
          </a:ln>
          <a:effectLst/>
        </p:spPr>
        <p:txBody>
          <a:bodyPr wrap="none" lIns="94855" tIns="47428" rIns="94855" bIns="47428" anchor="ctr"/>
          <a:lstStyle/>
          <a:p>
            <a:endParaRPr lang="en-US"/>
          </a:p>
        </p:txBody>
      </p:sp>
      <p:sp>
        <p:nvSpPr>
          <p:cNvPr id="39938" name="Rectangle 2"/>
          <p:cNvSpPr txBox="1">
            <a:spLocks noGrp="1" noChangeArrowheads="1"/>
          </p:cNvSpPr>
          <p:nvPr>
            <p:ph type="body"/>
          </p:nvPr>
        </p:nvSpPr>
        <p:spPr bwMode="auto">
          <a:xfrm>
            <a:off x="732348" y="4562007"/>
            <a:ext cx="5852160" cy="4320951"/>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680932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AACAA9-CFDF-4E18-9880-33618E3A568B}" type="slidenum">
              <a:rPr lang="en-US"/>
              <a:pPr/>
              <a:t>28</a:t>
            </a:fld>
            <a:endParaRPr 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82394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74E0B15C-66BF-4548-B9F7-ABFD8B692764}" type="datetime1">
              <a:rPr lang="en-US" smtClean="0"/>
              <a:t>2/19/2016</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7E39B9-8394-4A3F-AE29-D25E40635A66}" type="datetime1">
              <a:rPr lang="en-US" smtClean="0"/>
              <a:t>2/19/2016</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E89BE1B-109A-4A1E-A524-238B7EF05396}" type="datetime1">
              <a:rPr lang="en-US" smtClean="0"/>
              <a:t>2/19/2016</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smtClean="0"/>
              <a:t>Click to edit Master title style</a:t>
            </a:r>
            <a:endParaRPr lang="en-US"/>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8B8FAD7C-9E74-490A-9976-CEAC407DBF81}" type="datetime1">
              <a:rPr lang="en-US" smtClean="0"/>
              <a:t>2/19/2016</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smtClean="0"/>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8667AA6D-B4FD-46B1-B3E9-B042C52C85A2}" type="datetime1">
              <a:rPr lang="en-US" smtClean="0"/>
              <a:t>2/19/2016</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649A1004-7A34-4C69-A29F-7848CCE72792}" type="datetime1">
              <a:rPr lang="en-US" smtClean="0"/>
              <a:t>2/19/2016</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p:txBody>
          <a:bodyPr/>
          <a:lstStyle/>
          <a:p>
            <a:fld id="{27D1924C-0E5F-41F9-9EF2-A30D8DD943B5}" type="datetime1">
              <a:rPr lang="en-US" smtClean="0"/>
              <a:t>2/19/2016</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BD3F3B2-6969-4711-938A-F55A29B51480}" type="datetime1">
              <a:rPr lang="en-US" smtClean="0"/>
              <a:t>2/19/2016</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538DACF-DAC8-4C22-99F4-5AC8B8C6B7F9}" type="datetime1">
              <a:rPr lang="en-US" smtClean="0"/>
              <a:t>2/19/2016</a:t>
            </a:fld>
            <a:endParaRPr lang="en-US"/>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0F84880-51F2-491D-B30A-1FC47B871D77}" type="datetime1">
              <a:rPr lang="en-US" smtClean="0"/>
              <a:t>2/19/2016</a:t>
            </a:fld>
            <a:endParaRPr lang="en-US"/>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DC6C30-2214-40E2-AEE5-9AE66D1057D0}" type="datetime1">
              <a:rPr lang="en-US" smtClean="0"/>
              <a:t>2/19/2016</a:t>
            </a:fld>
            <a:endParaRPr 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C6C5491-B905-4984-8643-1B7C9312C1C7}" type="datetime1">
              <a:rPr lang="en-US" smtClean="0"/>
              <a:t>2/19/2016</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0D1BAC21-6A2B-4248-BF0F-2BED273A4141}" type="datetime1">
              <a:rPr lang="en-US" smtClean="0"/>
              <a:t>2/19/2016</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C998EF77-6613-48F2-974F-C60E70302254}" type="datetime1">
              <a:rPr lang="en-US" smtClean="0"/>
              <a:t>2/19/2016</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hyperlink" Target="http://lucene.apache.org/hadoop/"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labs.google.com/papers/gfs.html" TargetMode="External"/><Relationship Id="rId2" Type="http://schemas.openxmlformats.org/officeDocument/2006/relationships/hyperlink" Target="http://labs.google.com/papers/mapreduce.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iki.apache.org/lucene-hadoop/GettingStartedWithHadoop" TargetMode="External"/><Relationship Id="rId7" Type="http://schemas.openxmlformats.org/officeDocument/2006/relationships/hyperlink" Target="http://lucene.apache.org/hadoop/docs/api/" TargetMode="External"/><Relationship Id="rId2" Type="http://schemas.openxmlformats.org/officeDocument/2006/relationships/hyperlink" Target="http://wiki.apache.org/lucene-hadoop/" TargetMode="External"/><Relationship Id="rId1" Type="http://schemas.openxmlformats.org/officeDocument/2006/relationships/slideLayout" Target="../slideLayouts/slideLayout2.xml"/><Relationship Id="rId6" Type="http://schemas.openxmlformats.org/officeDocument/2006/relationships/hyperlink" Target="http://wiki.apache.org/lucene-hadoop/EclipseEnvironment" TargetMode="External"/><Relationship Id="rId5" Type="http://schemas.openxmlformats.org/officeDocument/2006/relationships/hyperlink" Target="http://wiki.apache.org/lucene-hadoop/HadoopMapRedClasses" TargetMode="External"/><Relationship Id="rId4" Type="http://schemas.openxmlformats.org/officeDocument/2006/relationships/hyperlink" Target="http://wiki.apache.org/lucene-hadoop/HadoopMapReduce"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people.apache.org/dist/lucene/hadoop/nightly/" TargetMode="External"/><Relationship Id="rId2" Type="http://schemas.openxmlformats.org/officeDocument/2006/relationships/hyperlink" Target="http://www.apache.org/dyn/closer.cgi/lucene/hadoop/" TargetMode="External"/><Relationship Id="rId1" Type="http://schemas.openxmlformats.org/officeDocument/2006/relationships/slideLayout" Target="../slideLayouts/slideLayout2.xml"/><Relationship Id="rId4" Type="http://schemas.openxmlformats.org/officeDocument/2006/relationships/hyperlink" Target="http://lucene.apache.org/hadoop/version_control.html"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bit.ly/Shh0RO"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276600"/>
          </a:xfrm>
        </p:spPr>
        <p:txBody>
          <a:bodyPr anchor="b">
            <a:normAutofit/>
          </a:bodyPr>
          <a:lstStyle/>
          <a:p>
            <a:r>
              <a:rPr lang="en-US" sz="5400" dirty="0" smtClean="0"/>
              <a:t>Map-Reduce </a:t>
            </a:r>
            <a:r>
              <a:rPr lang="en-US" sz="5400" dirty="0"/>
              <a:t>and </a:t>
            </a:r>
            <a:r>
              <a:rPr lang="en-US" sz="5400" dirty="0" smtClean="0"/>
              <a:t/>
            </a:r>
            <a:br>
              <a:rPr lang="en-US" sz="5400" dirty="0" smtClean="0"/>
            </a:br>
            <a:r>
              <a:rPr lang="en-US" sz="5400" dirty="0" smtClean="0"/>
              <a:t>the </a:t>
            </a:r>
            <a:r>
              <a:rPr lang="en-US" sz="5400" dirty="0"/>
              <a:t>New Software Stack</a:t>
            </a:r>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smtClean="0"/>
              <a:t>Mining of Massive Datasets</a:t>
            </a:r>
          </a:p>
          <a:p>
            <a:r>
              <a:rPr lang="en-US" sz="2400" dirty="0" smtClean="0"/>
              <a:t>Jure Leskovec, </a:t>
            </a:r>
            <a:r>
              <a:rPr lang="en-US" sz="2400" dirty="0" err="1" smtClean="0"/>
              <a:t>Anand</a:t>
            </a:r>
            <a:r>
              <a:rPr lang="en-US" sz="2400" dirty="0" smtClean="0"/>
              <a:t> </a:t>
            </a:r>
            <a:r>
              <a:rPr lang="en-US" sz="2400" dirty="0" err="1" smtClean="0"/>
              <a:t>Rajaraman</a:t>
            </a:r>
            <a:r>
              <a:rPr lang="en-US" sz="2400" dirty="0" smtClean="0"/>
              <a:t>, Jeff Ullman </a:t>
            </a:r>
            <a:r>
              <a:rPr lang="en-US" sz="2000" dirty="0" smtClean="0"/>
              <a:t>Stanford University</a:t>
            </a:r>
          </a:p>
          <a:p>
            <a:r>
              <a:rPr lang="en-US" sz="3200" dirty="0" smtClean="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a:t>
            </a:r>
            <a:r>
              <a:rPr lang="en-US" sz="1200" b="1" dirty="0" smtClean="0">
                <a:latin typeface="Arial" pitchFamily="34" charset="0"/>
                <a:cs typeface="Arial" pitchFamily="34" charset="0"/>
              </a:rPr>
              <a:t>slides:</a:t>
            </a:r>
            <a:r>
              <a:rPr lang="en-US" sz="1200" dirty="0" smtClean="0">
                <a:latin typeface="Arial" pitchFamily="34" charset="0"/>
                <a:cs typeface="Arial" pitchFamily="34" charset="0"/>
              </a:rPr>
              <a:t> We </a:t>
            </a:r>
            <a:r>
              <a:rPr lang="en-US" sz="1200" dirty="0">
                <a:latin typeface="Arial" pitchFamily="34" charset="0"/>
                <a:cs typeface="Arial" pitchFamily="34" charset="0"/>
              </a:rPr>
              <a:t>would be delighted if you found this our material useful in giving your own lectures. Feel free to use these slides verbatim, or to modify them to fit your own needs</a:t>
            </a:r>
            <a:r>
              <a:rPr lang="en-US" sz="1200" dirty="0" smtClean="0">
                <a:latin typeface="Arial" pitchFamily="34" charset="0"/>
                <a:cs typeface="Arial" pitchFamily="34" charset="0"/>
              </a:rPr>
              <a:t>. If </a:t>
            </a:r>
            <a:r>
              <a:rPr lang="en-US" sz="1200" dirty="0">
                <a:latin typeface="Arial" pitchFamily="34" charset="0"/>
                <a:cs typeface="Arial" pitchFamily="34" charset="0"/>
              </a:rPr>
              <a:t>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a:t>
            </a:r>
            <a:r>
              <a:rPr lang="en-US" sz="1200" dirty="0" smtClean="0">
                <a:latin typeface="Arial" pitchFamily="34" charset="0"/>
                <a:cs typeface="Arial" pitchFamily="34" charset="0"/>
                <a:hlinkClick r:id="rId4"/>
              </a:rPr>
              <a:t>www.mmds.org</a:t>
            </a:r>
            <a:r>
              <a:rPr lang="en-US" sz="1200" dirty="0" smtClean="0">
                <a:latin typeface="Arial" pitchFamily="34" charset="0"/>
                <a:cs typeface="Arial" pitchFamily="34" charset="0"/>
              </a:rPr>
              <a:t> </a:t>
            </a:r>
          </a:p>
        </p:txBody>
      </p:sp>
    </p:spTree>
    <p:extLst>
      <p:ext uri="{BB962C8B-B14F-4D97-AF65-F5344CB8AC3E}">
        <p14:creationId xmlns:p14="http://schemas.microsoft.com/office/powerpoint/2010/main" val="208478517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smtClean="0"/>
              <a:t>Distributed File System</a:t>
            </a:r>
            <a:endParaRPr lang="en-US"/>
          </a:p>
        </p:txBody>
      </p:sp>
      <p:sp>
        <p:nvSpPr>
          <p:cNvPr id="106499" name="Rectangle 3"/>
          <p:cNvSpPr>
            <a:spLocks noGrp="1" noChangeArrowheads="1"/>
          </p:cNvSpPr>
          <p:nvPr>
            <p:ph type="body" idx="1"/>
          </p:nvPr>
        </p:nvSpPr>
        <p:spPr/>
        <p:txBody>
          <a:bodyPr>
            <a:normAutofit lnSpcReduction="10000"/>
          </a:bodyPr>
          <a:lstStyle/>
          <a:p>
            <a:pPr>
              <a:lnSpc>
                <a:spcPct val="90000"/>
              </a:lnSpc>
            </a:pPr>
            <a:r>
              <a:rPr lang="en-US" b="1" dirty="0" smtClean="0">
                <a:solidFill>
                  <a:schemeClr val="accent3"/>
                </a:solidFill>
              </a:rPr>
              <a:t>Chunk servers</a:t>
            </a:r>
          </a:p>
          <a:p>
            <a:pPr lvl="1">
              <a:lnSpc>
                <a:spcPct val="90000"/>
              </a:lnSpc>
            </a:pPr>
            <a:r>
              <a:rPr lang="en-US" dirty="0" smtClean="0"/>
              <a:t>File is split into contiguous chunks</a:t>
            </a:r>
          </a:p>
          <a:p>
            <a:pPr lvl="1">
              <a:lnSpc>
                <a:spcPct val="90000"/>
              </a:lnSpc>
            </a:pPr>
            <a:r>
              <a:rPr lang="en-US" dirty="0" smtClean="0"/>
              <a:t>Typically each chunk is 16-64MB</a:t>
            </a:r>
          </a:p>
          <a:p>
            <a:pPr lvl="1">
              <a:lnSpc>
                <a:spcPct val="90000"/>
              </a:lnSpc>
            </a:pPr>
            <a:r>
              <a:rPr lang="en-US" dirty="0" smtClean="0"/>
              <a:t>Each chunk replicated (usually 2x or 3x)</a:t>
            </a:r>
          </a:p>
          <a:p>
            <a:pPr lvl="1">
              <a:lnSpc>
                <a:spcPct val="90000"/>
              </a:lnSpc>
            </a:pPr>
            <a:r>
              <a:rPr lang="en-US" dirty="0" smtClean="0"/>
              <a:t>Try to keep replicas in different racks</a:t>
            </a:r>
          </a:p>
          <a:p>
            <a:pPr>
              <a:lnSpc>
                <a:spcPct val="90000"/>
              </a:lnSpc>
            </a:pPr>
            <a:r>
              <a:rPr lang="en-US" b="1" dirty="0" smtClean="0">
                <a:solidFill>
                  <a:schemeClr val="accent2"/>
                </a:solidFill>
              </a:rPr>
              <a:t>Master node</a:t>
            </a:r>
          </a:p>
          <a:p>
            <a:pPr lvl="1">
              <a:lnSpc>
                <a:spcPct val="90000"/>
              </a:lnSpc>
            </a:pPr>
            <a:r>
              <a:rPr lang="en-US" dirty="0" smtClean="0"/>
              <a:t>a.k.a. Name Node in </a:t>
            </a:r>
            <a:r>
              <a:rPr lang="en-US" dirty="0" err="1" smtClean="0"/>
              <a:t>Hadoop’s</a:t>
            </a:r>
            <a:r>
              <a:rPr lang="en-US" dirty="0" smtClean="0"/>
              <a:t> HDFS</a:t>
            </a:r>
          </a:p>
          <a:p>
            <a:pPr lvl="1">
              <a:lnSpc>
                <a:spcPct val="90000"/>
              </a:lnSpc>
            </a:pPr>
            <a:r>
              <a:rPr lang="en-US" dirty="0" smtClean="0"/>
              <a:t>Stores metadata about where files are stored</a:t>
            </a:r>
          </a:p>
          <a:p>
            <a:pPr lvl="1">
              <a:lnSpc>
                <a:spcPct val="90000"/>
              </a:lnSpc>
            </a:pPr>
            <a:r>
              <a:rPr lang="en-US" dirty="0" smtClean="0"/>
              <a:t>Might be replicated</a:t>
            </a:r>
          </a:p>
          <a:p>
            <a:pPr>
              <a:lnSpc>
                <a:spcPct val="90000"/>
              </a:lnSpc>
            </a:pPr>
            <a:r>
              <a:rPr lang="en-US" b="1" dirty="0" smtClean="0">
                <a:solidFill>
                  <a:schemeClr val="accent4"/>
                </a:solidFill>
              </a:rPr>
              <a:t>Client library for file access</a:t>
            </a:r>
          </a:p>
          <a:p>
            <a:pPr lvl="1">
              <a:lnSpc>
                <a:spcPct val="90000"/>
              </a:lnSpc>
            </a:pPr>
            <a:r>
              <a:rPr lang="en-US" dirty="0" smtClean="0"/>
              <a:t>Talks to master to find chunk servers </a:t>
            </a:r>
          </a:p>
          <a:p>
            <a:pPr lvl="1">
              <a:lnSpc>
                <a:spcPct val="90000"/>
              </a:lnSpc>
            </a:pPr>
            <a:r>
              <a:rPr lang="en-US" dirty="0" smtClean="0"/>
              <a:t>Connects directly to chunk servers to access data</a:t>
            </a:r>
            <a:endParaRPr lang="en-US" dirty="0"/>
          </a:p>
        </p:txBody>
      </p:sp>
      <p:sp>
        <p:nvSpPr>
          <p:cNvPr id="11" name="Footer Placeholder 10"/>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2" name="Slide Number Placeholder 11"/>
          <p:cNvSpPr>
            <a:spLocks noGrp="1"/>
          </p:cNvSpPr>
          <p:nvPr>
            <p:ph type="sldNum" sz="quarter" idx="12"/>
          </p:nvPr>
        </p:nvSpPr>
        <p:spPr/>
        <p:txBody>
          <a:bodyPr/>
          <a:lstStyle/>
          <a:p>
            <a:fld id="{19B12225-5612-419B-A8D5-4B8EEE4C217E}" type="slidenum">
              <a:rPr lang="en-US" smtClean="0"/>
              <a:pPr/>
              <a:t>10</a:t>
            </a:fld>
            <a:endParaRPr lang="en-US"/>
          </a:p>
        </p:txBody>
      </p:sp>
    </p:spTree>
    <p:extLst>
      <p:ext uri="{BB962C8B-B14F-4D97-AF65-F5344CB8AC3E}">
        <p14:creationId xmlns:p14="http://schemas.microsoft.com/office/powerpoint/2010/main" val="8921134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4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64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4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649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649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649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6499">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649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6499">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64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23" name="Rectangle 59"/>
          <p:cNvSpPr>
            <a:spLocks noGrp="1" noChangeArrowheads="1"/>
          </p:cNvSpPr>
          <p:nvPr>
            <p:ph type="title"/>
          </p:nvPr>
        </p:nvSpPr>
        <p:spPr/>
        <p:txBody>
          <a:bodyPr/>
          <a:lstStyle/>
          <a:p>
            <a:r>
              <a:rPr lang="en-GB" dirty="0" smtClean="0"/>
              <a:t>Distributed File System</a:t>
            </a:r>
            <a:endParaRPr lang="en-GB" dirty="0"/>
          </a:p>
        </p:txBody>
      </p:sp>
      <p:sp>
        <p:nvSpPr>
          <p:cNvPr id="71" name="Content Placeholder 70"/>
          <p:cNvSpPr>
            <a:spLocks noGrp="1"/>
          </p:cNvSpPr>
          <p:nvPr>
            <p:ph idx="1"/>
          </p:nvPr>
        </p:nvSpPr>
        <p:spPr/>
        <p:txBody>
          <a:bodyPr>
            <a:normAutofit/>
          </a:bodyPr>
          <a:lstStyle/>
          <a:p>
            <a:r>
              <a:rPr lang="en-GB" b="1" dirty="0" smtClean="0"/>
              <a:t>Reliable distributed file system</a:t>
            </a:r>
            <a:endParaRPr lang="en-GB" dirty="0"/>
          </a:p>
          <a:p>
            <a:r>
              <a:rPr lang="en-GB" dirty="0" smtClean="0"/>
              <a:t>Data kept in “chunks” spread across machines</a:t>
            </a:r>
          </a:p>
          <a:p>
            <a:r>
              <a:rPr lang="en-GB" dirty="0" smtClean="0"/>
              <a:t>Each chunk </a:t>
            </a:r>
            <a:r>
              <a:rPr lang="en-GB" dirty="0" smtClean="0">
                <a:solidFill>
                  <a:schemeClr val="accent3"/>
                </a:solidFill>
              </a:rPr>
              <a:t>replicated</a:t>
            </a:r>
            <a:r>
              <a:rPr lang="en-GB" dirty="0" smtClean="0"/>
              <a:t> on different machines </a:t>
            </a:r>
          </a:p>
          <a:p>
            <a:pPr lvl="1"/>
            <a:r>
              <a:rPr lang="en-GB" dirty="0" smtClean="0"/>
              <a:t>Seamless recovery from disk or machine failure</a:t>
            </a:r>
          </a:p>
        </p:txBody>
      </p:sp>
      <p:grpSp>
        <p:nvGrpSpPr>
          <p:cNvPr id="2" name="Group 22"/>
          <p:cNvGrpSpPr>
            <a:grpSpLocks/>
          </p:cNvGrpSpPr>
          <p:nvPr/>
        </p:nvGrpSpPr>
        <p:grpSpPr bwMode="auto">
          <a:xfrm>
            <a:off x="1147762" y="3962400"/>
            <a:ext cx="520700" cy="498475"/>
            <a:chOff x="528" y="2160"/>
            <a:chExt cx="328" cy="314"/>
          </a:xfrm>
        </p:grpSpPr>
        <p:sp>
          <p:nvSpPr>
            <p:cNvPr id="11287" name="AutoShape 23"/>
            <p:cNvSpPr>
              <a:spLocks noChangeArrowheads="1"/>
            </p:cNvSpPr>
            <p:nvPr/>
          </p:nvSpPr>
          <p:spPr bwMode="auto">
            <a:xfrm>
              <a:off x="528" y="2160"/>
              <a:ext cx="329" cy="248"/>
            </a:xfrm>
            <a:prstGeom prst="roundRect">
              <a:avLst>
                <a:gd name="adj" fmla="val 403"/>
              </a:avLst>
            </a:prstGeom>
            <a:solidFill>
              <a:srgbClr val="FFFF00"/>
            </a:solidFill>
            <a:ln w="9360">
              <a:solidFill>
                <a:srgbClr val="000000"/>
              </a:solidFill>
              <a:miter lim="800000"/>
              <a:headEnd/>
              <a:tailEnd/>
            </a:ln>
            <a:effectLst/>
          </p:spPr>
          <p:txBody>
            <a:bodyPr wrap="none" anchor="ctr"/>
            <a:lstStyle/>
            <a:p>
              <a:endParaRPr lang="en-US"/>
            </a:p>
          </p:txBody>
        </p:sp>
        <p:sp>
          <p:nvSpPr>
            <p:cNvPr id="11288" name="AutoShape 24"/>
            <p:cNvSpPr>
              <a:spLocks noChangeArrowheads="1"/>
            </p:cNvSpPr>
            <p:nvPr/>
          </p:nvSpPr>
          <p:spPr bwMode="auto">
            <a:xfrm>
              <a:off x="533" y="2160"/>
              <a:ext cx="315" cy="315"/>
            </a:xfrm>
            <a:prstGeom prst="roundRect">
              <a:avLst>
                <a:gd name="adj" fmla="val 403"/>
              </a:avLst>
            </a:prstGeom>
            <a:noFill/>
            <a:ln w="9525">
              <a:noFill/>
              <a:round/>
              <a:headEnd/>
              <a:tailEnd/>
            </a:ln>
            <a:effectLst/>
          </p:spPr>
          <p:txBody>
            <a:bodyPr wrap="non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0</a:t>
              </a:r>
            </a:p>
          </p:txBody>
        </p:sp>
      </p:grpSp>
      <p:grpSp>
        <p:nvGrpSpPr>
          <p:cNvPr id="3" name="Group 25"/>
          <p:cNvGrpSpPr>
            <a:grpSpLocks/>
          </p:cNvGrpSpPr>
          <p:nvPr/>
        </p:nvGrpSpPr>
        <p:grpSpPr bwMode="auto">
          <a:xfrm>
            <a:off x="1757362" y="3957638"/>
            <a:ext cx="552450" cy="498475"/>
            <a:chOff x="912" y="2157"/>
            <a:chExt cx="348" cy="314"/>
          </a:xfrm>
        </p:grpSpPr>
        <p:sp>
          <p:nvSpPr>
            <p:cNvPr id="11290" name="AutoShape 26"/>
            <p:cNvSpPr>
              <a:spLocks noChangeArrowheads="1"/>
            </p:cNvSpPr>
            <p:nvPr/>
          </p:nvSpPr>
          <p:spPr bwMode="auto">
            <a:xfrm>
              <a:off x="912" y="2157"/>
              <a:ext cx="349" cy="248"/>
            </a:xfrm>
            <a:prstGeom prst="roundRect">
              <a:avLst>
                <a:gd name="adj" fmla="val 403"/>
              </a:avLst>
            </a:prstGeom>
            <a:solidFill>
              <a:srgbClr val="FF9900"/>
            </a:solidFill>
            <a:ln w="9360">
              <a:solidFill>
                <a:srgbClr val="000000"/>
              </a:solidFill>
              <a:miter lim="800000"/>
              <a:headEnd/>
              <a:tailEnd/>
            </a:ln>
            <a:effectLst/>
          </p:spPr>
          <p:txBody>
            <a:bodyPr wrap="none" anchor="ctr"/>
            <a:lstStyle/>
            <a:p>
              <a:endParaRPr lang="en-US"/>
            </a:p>
          </p:txBody>
        </p:sp>
        <p:sp>
          <p:nvSpPr>
            <p:cNvPr id="11291" name="AutoShape 27"/>
            <p:cNvSpPr>
              <a:spLocks noChangeArrowheads="1"/>
            </p:cNvSpPr>
            <p:nvPr/>
          </p:nvSpPr>
          <p:spPr bwMode="auto">
            <a:xfrm>
              <a:off x="918" y="2157"/>
              <a:ext cx="315" cy="315"/>
            </a:xfrm>
            <a:prstGeom prst="roundRect">
              <a:avLst>
                <a:gd name="adj" fmla="val 403"/>
              </a:avLst>
            </a:prstGeom>
            <a:noFill/>
            <a:ln w="9525">
              <a:noFill/>
              <a:round/>
              <a:headEnd/>
              <a:tailEnd/>
            </a:ln>
            <a:effectLst/>
          </p:spPr>
          <p:txBody>
            <a:bodyPr wrap="non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1</a:t>
              </a:r>
            </a:p>
          </p:txBody>
        </p:sp>
      </p:grpSp>
      <p:grpSp>
        <p:nvGrpSpPr>
          <p:cNvPr id="4" name="Group 28"/>
          <p:cNvGrpSpPr>
            <a:grpSpLocks/>
          </p:cNvGrpSpPr>
          <p:nvPr/>
        </p:nvGrpSpPr>
        <p:grpSpPr bwMode="auto">
          <a:xfrm>
            <a:off x="1757362" y="4498975"/>
            <a:ext cx="531813" cy="498475"/>
            <a:chOff x="912" y="2498"/>
            <a:chExt cx="335" cy="314"/>
          </a:xfrm>
        </p:grpSpPr>
        <p:sp>
          <p:nvSpPr>
            <p:cNvPr id="11293" name="AutoShape 29"/>
            <p:cNvSpPr>
              <a:spLocks noChangeArrowheads="1"/>
            </p:cNvSpPr>
            <p:nvPr/>
          </p:nvSpPr>
          <p:spPr bwMode="auto">
            <a:xfrm>
              <a:off x="912" y="2498"/>
              <a:ext cx="336" cy="248"/>
            </a:xfrm>
            <a:prstGeom prst="roundRect">
              <a:avLst>
                <a:gd name="adj" fmla="val 403"/>
              </a:avLst>
            </a:prstGeom>
            <a:solidFill>
              <a:srgbClr val="C0C0C0"/>
            </a:solidFill>
            <a:ln w="9360">
              <a:solidFill>
                <a:srgbClr val="000000"/>
              </a:solidFill>
              <a:miter lim="800000"/>
              <a:headEnd/>
              <a:tailEnd/>
            </a:ln>
            <a:effectLst/>
          </p:spPr>
          <p:txBody>
            <a:bodyPr wrap="none" anchor="ctr"/>
            <a:lstStyle/>
            <a:p>
              <a:endParaRPr lang="en-US"/>
            </a:p>
          </p:txBody>
        </p:sp>
        <p:sp>
          <p:nvSpPr>
            <p:cNvPr id="11294" name="Text Box 30"/>
            <p:cNvSpPr txBox="1">
              <a:spLocks noChangeArrowheads="1"/>
            </p:cNvSpPr>
            <p:nvPr/>
          </p:nvSpPr>
          <p:spPr bwMode="auto">
            <a:xfrm>
              <a:off x="912" y="2498"/>
              <a:ext cx="336" cy="315"/>
            </a:xfrm>
            <a:prstGeom prst="rect">
              <a:avLst/>
            </a:prstGeom>
            <a:noFill/>
            <a:ln w="9525">
              <a:noFill/>
              <a:round/>
              <a:headEnd/>
              <a:tailEnd/>
            </a:ln>
            <a:effectLst/>
          </p:spPr>
          <p:txBody>
            <a:bodyPr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2</a:t>
              </a:r>
            </a:p>
          </p:txBody>
        </p:sp>
      </p:grpSp>
      <p:grpSp>
        <p:nvGrpSpPr>
          <p:cNvPr id="5" name="Group 31"/>
          <p:cNvGrpSpPr>
            <a:grpSpLocks/>
          </p:cNvGrpSpPr>
          <p:nvPr/>
        </p:nvGrpSpPr>
        <p:grpSpPr bwMode="auto">
          <a:xfrm>
            <a:off x="1147762" y="4495800"/>
            <a:ext cx="520700" cy="498475"/>
            <a:chOff x="528" y="2496"/>
            <a:chExt cx="328" cy="314"/>
          </a:xfrm>
        </p:grpSpPr>
        <p:sp>
          <p:nvSpPr>
            <p:cNvPr id="11296" name="AutoShape 32"/>
            <p:cNvSpPr>
              <a:spLocks noChangeArrowheads="1"/>
            </p:cNvSpPr>
            <p:nvPr/>
          </p:nvSpPr>
          <p:spPr bwMode="auto">
            <a:xfrm>
              <a:off x="528" y="2496"/>
              <a:ext cx="329" cy="248"/>
            </a:xfrm>
            <a:prstGeom prst="roundRect">
              <a:avLst>
                <a:gd name="adj" fmla="val 403"/>
              </a:avLst>
            </a:prstGeom>
            <a:solidFill>
              <a:srgbClr val="99CCFF"/>
            </a:solidFill>
            <a:ln w="9360">
              <a:solidFill>
                <a:srgbClr val="000000"/>
              </a:solidFill>
              <a:miter lim="800000"/>
              <a:headEnd/>
              <a:tailEnd/>
            </a:ln>
            <a:effectLst/>
          </p:spPr>
          <p:txBody>
            <a:bodyPr wrap="none" anchor="ctr"/>
            <a:lstStyle/>
            <a:p>
              <a:endParaRPr lang="en-US"/>
            </a:p>
          </p:txBody>
        </p:sp>
        <p:sp>
          <p:nvSpPr>
            <p:cNvPr id="11297" name="AutoShape 33"/>
            <p:cNvSpPr>
              <a:spLocks noChangeArrowheads="1"/>
            </p:cNvSpPr>
            <p:nvPr/>
          </p:nvSpPr>
          <p:spPr bwMode="auto">
            <a:xfrm>
              <a:off x="533" y="2496"/>
              <a:ext cx="315" cy="315"/>
            </a:xfrm>
            <a:prstGeom prst="roundRect">
              <a:avLst>
                <a:gd name="adj" fmla="val 403"/>
              </a:avLst>
            </a:prstGeom>
            <a:noFill/>
            <a:ln w="9525">
              <a:noFill/>
              <a:round/>
              <a:headEnd/>
              <a:tailEnd/>
            </a:ln>
            <a:effectLst/>
          </p:spPr>
          <p:txBody>
            <a:bodyPr wrap="non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5</a:t>
              </a:r>
            </a:p>
          </p:txBody>
        </p:sp>
      </p:grpSp>
      <p:sp>
        <p:nvSpPr>
          <p:cNvPr id="11298" name="AutoShape 34"/>
          <p:cNvSpPr>
            <a:spLocks noChangeArrowheads="1"/>
          </p:cNvSpPr>
          <p:nvPr/>
        </p:nvSpPr>
        <p:spPr bwMode="auto">
          <a:xfrm>
            <a:off x="1047750" y="3886200"/>
            <a:ext cx="1319212" cy="1069975"/>
          </a:xfrm>
          <a:prstGeom prst="roundRect">
            <a:avLst>
              <a:gd name="adj" fmla="val 148"/>
            </a:avLst>
          </a:prstGeom>
          <a:noFill/>
          <a:ln w="28440">
            <a:solidFill>
              <a:srgbClr val="009999"/>
            </a:solidFill>
            <a:prstDash val="dash"/>
            <a:miter lim="800000"/>
            <a:headEnd/>
            <a:tailEnd/>
          </a:ln>
          <a:effectLst/>
        </p:spPr>
        <p:txBody>
          <a:bodyPr wrap="none" anchor="ctr"/>
          <a:lstStyle/>
          <a:p>
            <a:endParaRPr lang="en-US"/>
          </a:p>
        </p:txBody>
      </p:sp>
      <p:sp>
        <p:nvSpPr>
          <p:cNvPr id="11299" name="AutoShape 35"/>
          <p:cNvSpPr>
            <a:spLocks noChangeArrowheads="1"/>
          </p:cNvSpPr>
          <p:nvPr/>
        </p:nvSpPr>
        <p:spPr bwMode="auto">
          <a:xfrm rot="16200000">
            <a:off x="1443371" y="4402451"/>
            <a:ext cx="427979" cy="1485921"/>
          </a:xfrm>
          <a:prstGeom prst="roundRect">
            <a:avLst>
              <a:gd name="adj" fmla="val 370"/>
            </a:avLst>
          </a:prstGeom>
          <a:noFill/>
          <a:ln w="9525">
            <a:noFill/>
            <a:round/>
            <a:headEnd/>
            <a:tailEnd/>
          </a:ln>
          <a:effectLst/>
        </p:spPr>
        <p:txBody>
          <a:bodyPr vert="eaVert" wrap="none" lIns="90000" tIns="46800" rIns="90000" bIns="46800">
            <a:spAutoFit/>
          </a:bodyPr>
          <a:lstStyle/>
          <a:p>
            <a:pPr rtl="1" eaLnBrk="0" hangingPunct="0">
              <a:buClr>
                <a:srgbClr val="009999"/>
              </a:buClr>
              <a:buFont typeface="TradeGothic"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9999"/>
                </a:solidFill>
                <a:latin typeface="TradeGothic" pitchFamily="32" charset="0"/>
              </a:rPr>
              <a:t>Chunk server </a:t>
            </a:r>
            <a:r>
              <a:rPr lang="en-GB" sz="1600" dirty="0">
                <a:solidFill>
                  <a:srgbClr val="009999"/>
                </a:solidFill>
                <a:latin typeface="TradeGothic" pitchFamily="32" charset="0"/>
              </a:rPr>
              <a:t>1</a:t>
            </a:r>
          </a:p>
        </p:txBody>
      </p:sp>
      <p:grpSp>
        <p:nvGrpSpPr>
          <p:cNvPr id="6" name="Group 36"/>
          <p:cNvGrpSpPr>
            <a:grpSpLocks/>
          </p:cNvGrpSpPr>
          <p:nvPr/>
        </p:nvGrpSpPr>
        <p:grpSpPr bwMode="auto">
          <a:xfrm>
            <a:off x="5465822" y="4419600"/>
            <a:ext cx="550863" cy="393700"/>
            <a:chOff x="3099" y="2165"/>
            <a:chExt cx="347" cy="248"/>
          </a:xfrm>
        </p:grpSpPr>
        <p:sp>
          <p:nvSpPr>
            <p:cNvPr id="11301" name="AutoShape 37"/>
            <p:cNvSpPr>
              <a:spLocks noChangeArrowheads="1"/>
            </p:cNvSpPr>
            <p:nvPr/>
          </p:nvSpPr>
          <p:spPr bwMode="auto">
            <a:xfrm>
              <a:off x="3099" y="2165"/>
              <a:ext cx="347" cy="248"/>
            </a:xfrm>
            <a:prstGeom prst="roundRect">
              <a:avLst>
                <a:gd name="adj" fmla="val 403"/>
              </a:avLst>
            </a:prstGeom>
            <a:solidFill>
              <a:srgbClr val="92D050"/>
            </a:solidFill>
            <a:ln w="9360">
              <a:solidFill>
                <a:srgbClr val="000000"/>
              </a:solidFill>
              <a:miter lim="800000"/>
              <a:headEnd/>
              <a:tailEnd/>
            </a:ln>
            <a:effectLst/>
          </p:spPr>
          <p:txBody>
            <a:bodyPr wrap="none" anchor="ctr"/>
            <a:lstStyle/>
            <a:p>
              <a:endParaRPr lang="en-US"/>
            </a:p>
          </p:txBody>
        </p:sp>
        <p:sp>
          <p:nvSpPr>
            <p:cNvPr id="11302" name="AutoShape 38"/>
            <p:cNvSpPr>
              <a:spLocks noChangeArrowheads="1"/>
            </p:cNvSpPr>
            <p:nvPr/>
          </p:nvSpPr>
          <p:spPr bwMode="auto">
            <a:xfrm>
              <a:off x="3105" y="2165"/>
              <a:ext cx="273" cy="245"/>
            </a:xfrm>
            <a:prstGeom prst="roundRect">
              <a:avLst>
                <a:gd name="adj" fmla="val 403"/>
              </a:avLst>
            </a:prstGeom>
            <a:noFill/>
            <a:ln w="9525">
              <a:noFill/>
              <a:round/>
              <a:headEnd/>
              <a:tailEnd/>
            </a:ln>
            <a:effectLst/>
          </p:spPr>
          <p:txBody>
            <a:bodyPr wrap="non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7D7D7D"/>
                  </a:solidFill>
                  <a:latin typeface="TradeGothic" pitchFamily="32" charset="0"/>
                </a:rPr>
                <a:t>D</a:t>
              </a:r>
              <a:r>
                <a:rPr lang="en-GB" baseline="-25000" dirty="0">
                  <a:solidFill>
                    <a:srgbClr val="7D7D7D"/>
                  </a:solidFill>
                  <a:latin typeface="TradeGothic" pitchFamily="32" charset="0"/>
                </a:rPr>
                <a:t>1</a:t>
              </a:r>
            </a:p>
          </p:txBody>
        </p:sp>
      </p:grpSp>
      <p:grpSp>
        <p:nvGrpSpPr>
          <p:cNvPr id="7" name="Group 39"/>
          <p:cNvGrpSpPr>
            <a:grpSpLocks/>
          </p:cNvGrpSpPr>
          <p:nvPr/>
        </p:nvGrpSpPr>
        <p:grpSpPr bwMode="auto">
          <a:xfrm>
            <a:off x="5459760" y="3970338"/>
            <a:ext cx="558800" cy="498475"/>
            <a:chOff x="3487" y="2165"/>
            <a:chExt cx="352" cy="314"/>
          </a:xfrm>
        </p:grpSpPr>
        <p:sp>
          <p:nvSpPr>
            <p:cNvPr id="11304" name="AutoShape 40"/>
            <p:cNvSpPr>
              <a:spLocks noChangeArrowheads="1"/>
            </p:cNvSpPr>
            <p:nvPr/>
          </p:nvSpPr>
          <p:spPr bwMode="auto">
            <a:xfrm>
              <a:off x="3487" y="2165"/>
              <a:ext cx="353" cy="248"/>
            </a:xfrm>
            <a:prstGeom prst="roundRect">
              <a:avLst>
                <a:gd name="adj" fmla="val 403"/>
              </a:avLst>
            </a:prstGeom>
            <a:solidFill>
              <a:srgbClr val="99CCFF"/>
            </a:solidFill>
            <a:ln w="9360">
              <a:solidFill>
                <a:srgbClr val="000000"/>
              </a:solidFill>
              <a:miter lim="800000"/>
              <a:headEnd/>
              <a:tailEnd/>
            </a:ln>
            <a:effectLst/>
          </p:spPr>
          <p:txBody>
            <a:bodyPr wrap="none" anchor="ctr"/>
            <a:lstStyle/>
            <a:p>
              <a:endParaRPr lang="en-US"/>
            </a:p>
          </p:txBody>
        </p:sp>
        <p:sp>
          <p:nvSpPr>
            <p:cNvPr id="11305" name="AutoShape 41"/>
            <p:cNvSpPr>
              <a:spLocks noChangeArrowheads="1"/>
            </p:cNvSpPr>
            <p:nvPr/>
          </p:nvSpPr>
          <p:spPr bwMode="auto">
            <a:xfrm>
              <a:off x="3493" y="2165"/>
              <a:ext cx="315" cy="315"/>
            </a:xfrm>
            <a:prstGeom prst="roundRect">
              <a:avLst>
                <a:gd name="adj" fmla="val 403"/>
              </a:avLst>
            </a:prstGeom>
            <a:noFill/>
            <a:ln w="9525">
              <a:noFill/>
              <a:round/>
              <a:headEnd/>
              <a:tailEnd/>
            </a:ln>
            <a:effectLst/>
          </p:spPr>
          <p:txBody>
            <a:bodyPr wrap="non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5</a:t>
              </a:r>
            </a:p>
          </p:txBody>
        </p:sp>
      </p:grpSp>
      <p:sp>
        <p:nvSpPr>
          <p:cNvPr id="11306" name="AutoShape 42"/>
          <p:cNvSpPr>
            <a:spLocks noChangeArrowheads="1"/>
          </p:cNvSpPr>
          <p:nvPr/>
        </p:nvSpPr>
        <p:spPr bwMode="auto">
          <a:xfrm>
            <a:off x="4780373" y="3886200"/>
            <a:ext cx="1319213" cy="1069975"/>
          </a:xfrm>
          <a:prstGeom prst="roundRect">
            <a:avLst>
              <a:gd name="adj" fmla="val 148"/>
            </a:avLst>
          </a:prstGeom>
          <a:noFill/>
          <a:ln w="28440">
            <a:solidFill>
              <a:srgbClr val="009999"/>
            </a:solidFill>
            <a:prstDash val="dash"/>
            <a:miter lim="800000"/>
            <a:headEnd/>
            <a:tailEnd/>
          </a:ln>
          <a:effectLst/>
        </p:spPr>
        <p:txBody>
          <a:bodyPr wrap="none" anchor="ctr"/>
          <a:lstStyle/>
          <a:p>
            <a:endParaRPr lang="en-US"/>
          </a:p>
        </p:txBody>
      </p:sp>
      <p:sp>
        <p:nvSpPr>
          <p:cNvPr id="11307" name="AutoShape 43"/>
          <p:cNvSpPr>
            <a:spLocks noChangeArrowheads="1"/>
          </p:cNvSpPr>
          <p:nvPr/>
        </p:nvSpPr>
        <p:spPr bwMode="auto">
          <a:xfrm rot="16200000">
            <a:off x="5186250" y="4410389"/>
            <a:ext cx="427979" cy="1485921"/>
          </a:xfrm>
          <a:prstGeom prst="roundRect">
            <a:avLst>
              <a:gd name="adj" fmla="val 370"/>
            </a:avLst>
          </a:prstGeom>
          <a:noFill/>
          <a:ln w="9525">
            <a:noFill/>
            <a:round/>
            <a:headEnd/>
            <a:tailEnd/>
          </a:ln>
          <a:effectLst/>
        </p:spPr>
        <p:txBody>
          <a:bodyPr vert="eaVert" wrap="none" lIns="90000" tIns="46800" rIns="90000" bIns="46800">
            <a:spAutoFit/>
          </a:bodyPr>
          <a:lstStyle/>
          <a:p>
            <a:pPr rtl="1"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9999"/>
                </a:solidFill>
                <a:latin typeface="TradeGothic" pitchFamily="32" charset="0"/>
              </a:rPr>
              <a:t>Chunk server 3</a:t>
            </a:r>
            <a:endParaRPr lang="en-GB" sz="1600" dirty="0">
              <a:solidFill>
                <a:srgbClr val="009999"/>
              </a:solidFill>
              <a:latin typeface="TradeGothic" pitchFamily="32" charset="0"/>
            </a:endParaRPr>
          </a:p>
        </p:txBody>
      </p:sp>
      <p:grpSp>
        <p:nvGrpSpPr>
          <p:cNvPr id="8" name="Group 44"/>
          <p:cNvGrpSpPr>
            <a:grpSpLocks/>
          </p:cNvGrpSpPr>
          <p:nvPr/>
        </p:nvGrpSpPr>
        <p:grpSpPr bwMode="auto">
          <a:xfrm>
            <a:off x="3586162" y="3962400"/>
            <a:ext cx="520700" cy="498475"/>
            <a:chOff x="2064" y="2160"/>
            <a:chExt cx="328" cy="314"/>
          </a:xfrm>
        </p:grpSpPr>
        <p:sp>
          <p:nvSpPr>
            <p:cNvPr id="11309" name="AutoShape 45"/>
            <p:cNvSpPr>
              <a:spLocks noChangeArrowheads="1"/>
            </p:cNvSpPr>
            <p:nvPr/>
          </p:nvSpPr>
          <p:spPr bwMode="auto">
            <a:xfrm>
              <a:off x="2064" y="2160"/>
              <a:ext cx="329" cy="248"/>
            </a:xfrm>
            <a:prstGeom prst="roundRect">
              <a:avLst>
                <a:gd name="adj" fmla="val 403"/>
              </a:avLst>
            </a:prstGeom>
            <a:solidFill>
              <a:srgbClr val="FF9900"/>
            </a:solidFill>
            <a:ln w="9360">
              <a:solidFill>
                <a:srgbClr val="000000"/>
              </a:solidFill>
              <a:miter lim="800000"/>
              <a:headEnd/>
              <a:tailEnd/>
            </a:ln>
            <a:effectLst/>
          </p:spPr>
          <p:txBody>
            <a:bodyPr wrap="none" anchor="ctr"/>
            <a:lstStyle/>
            <a:p>
              <a:endParaRPr lang="en-US"/>
            </a:p>
          </p:txBody>
        </p:sp>
        <p:sp>
          <p:nvSpPr>
            <p:cNvPr id="11310" name="AutoShape 46"/>
            <p:cNvSpPr>
              <a:spLocks noChangeArrowheads="1"/>
            </p:cNvSpPr>
            <p:nvPr/>
          </p:nvSpPr>
          <p:spPr bwMode="auto">
            <a:xfrm>
              <a:off x="2069" y="2160"/>
              <a:ext cx="315" cy="315"/>
            </a:xfrm>
            <a:prstGeom prst="roundRect">
              <a:avLst>
                <a:gd name="adj" fmla="val 403"/>
              </a:avLst>
            </a:prstGeom>
            <a:noFill/>
            <a:ln w="9525">
              <a:noFill/>
              <a:round/>
              <a:headEnd/>
              <a:tailEnd/>
            </a:ln>
            <a:effectLst/>
          </p:spPr>
          <p:txBody>
            <a:bodyPr wrap="non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1</a:t>
              </a:r>
            </a:p>
          </p:txBody>
        </p:sp>
      </p:grpSp>
      <p:grpSp>
        <p:nvGrpSpPr>
          <p:cNvPr id="9" name="Group 47"/>
          <p:cNvGrpSpPr>
            <a:grpSpLocks/>
          </p:cNvGrpSpPr>
          <p:nvPr/>
        </p:nvGrpSpPr>
        <p:grpSpPr bwMode="auto">
          <a:xfrm>
            <a:off x="3586162" y="4498975"/>
            <a:ext cx="531813" cy="498475"/>
            <a:chOff x="2064" y="2498"/>
            <a:chExt cx="335" cy="314"/>
          </a:xfrm>
        </p:grpSpPr>
        <p:sp>
          <p:nvSpPr>
            <p:cNvPr id="11312" name="AutoShape 48"/>
            <p:cNvSpPr>
              <a:spLocks noChangeArrowheads="1"/>
            </p:cNvSpPr>
            <p:nvPr/>
          </p:nvSpPr>
          <p:spPr bwMode="auto">
            <a:xfrm>
              <a:off x="2064" y="2498"/>
              <a:ext cx="336" cy="248"/>
            </a:xfrm>
            <a:prstGeom prst="roundRect">
              <a:avLst>
                <a:gd name="adj" fmla="val 403"/>
              </a:avLst>
            </a:prstGeom>
            <a:solidFill>
              <a:srgbClr val="00FF00"/>
            </a:solidFill>
            <a:ln w="9360">
              <a:solidFill>
                <a:srgbClr val="000000"/>
              </a:solidFill>
              <a:miter lim="800000"/>
              <a:headEnd/>
              <a:tailEnd/>
            </a:ln>
            <a:effectLst/>
          </p:spPr>
          <p:txBody>
            <a:bodyPr wrap="none" anchor="ctr"/>
            <a:lstStyle/>
            <a:p>
              <a:endParaRPr lang="en-US"/>
            </a:p>
          </p:txBody>
        </p:sp>
        <p:sp>
          <p:nvSpPr>
            <p:cNvPr id="11313" name="Text Box 49"/>
            <p:cNvSpPr txBox="1">
              <a:spLocks noChangeArrowheads="1"/>
            </p:cNvSpPr>
            <p:nvPr/>
          </p:nvSpPr>
          <p:spPr bwMode="auto">
            <a:xfrm>
              <a:off x="2064" y="2498"/>
              <a:ext cx="336" cy="315"/>
            </a:xfrm>
            <a:prstGeom prst="rect">
              <a:avLst/>
            </a:prstGeom>
            <a:noFill/>
            <a:ln w="9525">
              <a:noFill/>
              <a:round/>
              <a:headEnd/>
              <a:tailEnd/>
            </a:ln>
            <a:effectLst/>
          </p:spPr>
          <p:txBody>
            <a:bodyPr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3</a:t>
              </a:r>
            </a:p>
          </p:txBody>
        </p:sp>
      </p:grpSp>
      <p:grpSp>
        <p:nvGrpSpPr>
          <p:cNvPr id="10" name="Group 50"/>
          <p:cNvGrpSpPr>
            <a:grpSpLocks/>
          </p:cNvGrpSpPr>
          <p:nvPr/>
        </p:nvGrpSpPr>
        <p:grpSpPr bwMode="auto">
          <a:xfrm>
            <a:off x="2976562" y="4503738"/>
            <a:ext cx="520700" cy="498475"/>
            <a:chOff x="1680" y="2501"/>
            <a:chExt cx="328" cy="314"/>
          </a:xfrm>
        </p:grpSpPr>
        <p:sp>
          <p:nvSpPr>
            <p:cNvPr id="11315" name="AutoShape 51"/>
            <p:cNvSpPr>
              <a:spLocks noChangeArrowheads="1"/>
            </p:cNvSpPr>
            <p:nvPr/>
          </p:nvSpPr>
          <p:spPr bwMode="auto">
            <a:xfrm>
              <a:off x="1680" y="2501"/>
              <a:ext cx="329" cy="248"/>
            </a:xfrm>
            <a:prstGeom prst="roundRect">
              <a:avLst>
                <a:gd name="adj" fmla="val 403"/>
              </a:avLst>
            </a:prstGeom>
            <a:solidFill>
              <a:srgbClr val="99CCFF"/>
            </a:solidFill>
            <a:ln w="9360">
              <a:solidFill>
                <a:srgbClr val="000000"/>
              </a:solidFill>
              <a:miter lim="800000"/>
              <a:headEnd/>
              <a:tailEnd/>
            </a:ln>
            <a:effectLst/>
          </p:spPr>
          <p:txBody>
            <a:bodyPr wrap="none" anchor="ctr"/>
            <a:lstStyle/>
            <a:p>
              <a:endParaRPr lang="en-US"/>
            </a:p>
          </p:txBody>
        </p:sp>
        <p:sp>
          <p:nvSpPr>
            <p:cNvPr id="11316" name="AutoShape 52"/>
            <p:cNvSpPr>
              <a:spLocks noChangeArrowheads="1"/>
            </p:cNvSpPr>
            <p:nvPr/>
          </p:nvSpPr>
          <p:spPr bwMode="auto">
            <a:xfrm>
              <a:off x="1685" y="2501"/>
              <a:ext cx="315" cy="315"/>
            </a:xfrm>
            <a:prstGeom prst="roundRect">
              <a:avLst>
                <a:gd name="adj" fmla="val 403"/>
              </a:avLst>
            </a:prstGeom>
            <a:noFill/>
            <a:ln w="9525">
              <a:noFill/>
              <a:round/>
              <a:headEnd/>
              <a:tailEnd/>
            </a:ln>
            <a:effectLst/>
          </p:spPr>
          <p:txBody>
            <a:bodyPr wrap="non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5</a:t>
              </a:r>
            </a:p>
          </p:txBody>
        </p:sp>
      </p:grpSp>
      <p:sp>
        <p:nvSpPr>
          <p:cNvPr id="11317" name="AutoShape 53"/>
          <p:cNvSpPr>
            <a:spLocks noChangeArrowheads="1"/>
          </p:cNvSpPr>
          <p:nvPr/>
        </p:nvSpPr>
        <p:spPr bwMode="auto">
          <a:xfrm>
            <a:off x="2876550" y="3886200"/>
            <a:ext cx="1319212" cy="1069975"/>
          </a:xfrm>
          <a:prstGeom prst="roundRect">
            <a:avLst>
              <a:gd name="adj" fmla="val 148"/>
            </a:avLst>
          </a:prstGeom>
          <a:noFill/>
          <a:ln w="28440">
            <a:solidFill>
              <a:srgbClr val="009999"/>
            </a:solidFill>
            <a:prstDash val="dash"/>
            <a:miter lim="800000"/>
            <a:headEnd/>
            <a:tailEnd/>
          </a:ln>
          <a:effectLst/>
        </p:spPr>
        <p:txBody>
          <a:bodyPr wrap="none" anchor="ctr"/>
          <a:lstStyle/>
          <a:p>
            <a:endParaRPr lang="en-US"/>
          </a:p>
        </p:txBody>
      </p:sp>
      <p:sp>
        <p:nvSpPr>
          <p:cNvPr id="11318" name="AutoShape 54"/>
          <p:cNvSpPr>
            <a:spLocks noChangeArrowheads="1"/>
          </p:cNvSpPr>
          <p:nvPr/>
        </p:nvSpPr>
        <p:spPr bwMode="auto">
          <a:xfrm rot="16200000">
            <a:off x="3302334" y="4411975"/>
            <a:ext cx="427979" cy="1485921"/>
          </a:xfrm>
          <a:prstGeom prst="roundRect">
            <a:avLst>
              <a:gd name="adj" fmla="val 370"/>
            </a:avLst>
          </a:prstGeom>
          <a:noFill/>
          <a:ln w="9525">
            <a:noFill/>
            <a:round/>
            <a:headEnd/>
            <a:tailEnd/>
          </a:ln>
          <a:effectLst/>
        </p:spPr>
        <p:txBody>
          <a:bodyPr vert="eaVert" wrap="none" lIns="90000" tIns="46800" rIns="90000" bIns="46800">
            <a:spAutoFit/>
          </a:bodyPr>
          <a:lstStyle/>
          <a:p>
            <a:pPr rtl="1"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9999"/>
                </a:solidFill>
                <a:latin typeface="TradeGothic" pitchFamily="32" charset="0"/>
              </a:rPr>
              <a:t>Chunk server </a:t>
            </a:r>
            <a:r>
              <a:rPr lang="en-GB" sz="1600" dirty="0">
                <a:solidFill>
                  <a:srgbClr val="009999"/>
                </a:solidFill>
                <a:latin typeface="TradeGothic" pitchFamily="32" charset="0"/>
              </a:rPr>
              <a:t>2</a:t>
            </a:r>
          </a:p>
        </p:txBody>
      </p:sp>
      <p:sp>
        <p:nvSpPr>
          <p:cNvPr id="11319" name="AutoShape 55"/>
          <p:cNvSpPr>
            <a:spLocks noChangeArrowheads="1"/>
          </p:cNvSpPr>
          <p:nvPr/>
        </p:nvSpPr>
        <p:spPr bwMode="auto">
          <a:xfrm>
            <a:off x="6316847" y="4191000"/>
            <a:ext cx="638175" cy="606425"/>
          </a:xfrm>
          <a:prstGeom prst="roundRect">
            <a:avLst>
              <a:gd name="adj" fmla="val 245"/>
            </a:avLst>
          </a:prstGeom>
          <a:noFill/>
          <a:ln w="9525">
            <a:noFill/>
            <a:round/>
            <a:headEnd/>
            <a:tailEnd/>
          </a:ln>
          <a:effectLst/>
        </p:spPr>
        <p:txBody>
          <a:bodyPr wrap="none" lIns="90000" tIns="46800" rIns="90000" bIns="4680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b="1" dirty="0">
                <a:solidFill>
                  <a:srgbClr val="7D7D7D"/>
                </a:solidFill>
                <a:latin typeface="TradeGothic" pitchFamily="32" charset="0"/>
              </a:rPr>
              <a:t>…</a:t>
            </a:r>
          </a:p>
        </p:txBody>
      </p:sp>
      <p:grpSp>
        <p:nvGrpSpPr>
          <p:cNvPr id="11" name="Group 60"/>
          <p:cNvGrpSpPr>
            <a:grpSpLocks/>
          </p:cNvGrpSpPr>
          <p:nvPr/>
        </p:nvGrpSpPr>
        <p:grpSpPr bwMode="auto">
          <a:xfrm>
            <a:off x="4869047" y="3962400"/>
            <a:ext cx="531813" cy="498475"/>
            <a:chOff x="3504" y="2496"/>
            <a:chExt cx="335" cy="314"/>
          </a:xfrm>
        </p:grpSpPr>
        <p:sp>
          <p:nvSpPr>
            <p:cNvPr id="11325" name="AutoShape 61"/>
            <p:cNvSpPr>
              <a:spLocks noChangeArrowheads="1"/>
            </p:cNvSpPr>
            <p:nvPr/>
          </p:nvSpPr>
          <p:spPr bwMode="auto">
            <a:xfrm>
              <a:off x="3504" y="2496"/>
              <a:ext cx="336" cy="248"/>
            </a:xfrm>
            <a:prstGeom prst="roundRect">
              <a:avLst>
                <a:gd name="adj" fmla="val 403"/>
              </a:avLst>
            </a:prstGeom>
            <a:solidFill>
              <a:srgbClr val="C0C0C0"/>
            </a:solidFill>
            <a:ln w="9360">
              <a:solidFill>
                <a:srgbClr val="000000"/>
              </a:solidFill>
              <a:miter lim="800000"/>
              <a:headEnd/>
              <a:tailEnd/>
            </a:ln>
            <a:effectLst/>
          </p:spPr>
          <p:txBody>
            <a:bodyPr wrap="none" anchor="ctr"/>
            <a:lstStyle/>
            <a:p>
              <a:endParaRPr lang="en-US"/>
            </a:p>
          </p:txBody>
        </p:sp>
        <p:sp>
          <p:nvSpPr>
            <p:cNvPr id="11326" name="Text Box 62"/>
            <p:cNvSpPr txBox="1">
              <a:spLocks noChangeArrowheads="1"/>
            </p:cNvSpPr>
            <p:nvPr/>
          </p:nvSpPr>
          <p:spPr bwMode="auto">
            <a:xfrm>
              <a:off x="3504" y="2496"/>
              <a:ext cx="336" cy="315"/>
            </a:xfrm>
            <a:prstGeom prst="rect">
              <a:avLst/>
            </a:prstGeom>
            <a:noFill/>
            <a:ln w="9525">
              <a:noFill/>
              <a:round/>
              <a:headEnd/>
              <a:tailEnd/>
            </a:ln>
            <a:effectLst/>
          </p:spPr>
          <p:txBody>
            <a:bodyPr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2</a:t>
              </a:r>
            </a:p>
          </p:txBody>
        </p:sp>
      </p:grpSp>
      <p:grpSp>
        <p:nvGrpSpPr>
          <p:cNvPr id="12" name="Group 22"/>
          <p:cNvGrpSpPr>
            <a:grpSpLocks/>
          </p:cNvGrpSpPr>
          <p:nvPr/>
        </p:nvGrpSpPr>
        <p:grpSpPr bwMode="auto">
          <a:xfrm>
            <a:off x="2976748" y="3962400"/>
            <a:ext cx="522288" cy="393700"/>
            <a:chOff x="528" y="2160"/>
            <a:chExt cx="329" cy="248"/>
          </a:xfrm>
          <a:solidFill>
            <a:schemeClr val="accent3"/>
          </a:solidFill>
        </p:grpSpPr>
        <p:sp>
          <p:nvSpPr>
            <p:cNvPr id="74" name="AutoShape 23"/>
            <p:cNvSpPr>
              <a:spLocks noChangeArrowheads="1"/>
            </p:cNvSpPr>
            <p:nvPr/>
          </p:nvSpPr>
          <p:spPr bwMode="auto">
            <a:xfrm>
              <a:off x="528" y="2160"/>
              <a:ext cx="329" cy="248"/>
            </a:xfrm>
            <a:prstGeom prst="roundRect">
              <a:avLst>
                <a:gd name="adj" fmla="val 403"/>
              </a:avLst>
            </a:prstGeom>
            <a:grpFill/>
            <a:ln w="9360">
              <a:solidFill>
                <a:srgbClr val="000000"/>
              </a:solidFill>
              <a:miter lim="800000"/>
              <a:headEnd/>
              <a:tailEnd/>
            </a:ln>
            <a:effectLst/>
          </p:spPr>
          <p:txBody>
            <a:bodyPr wrap="none" anchor="ctr"/>
            <a:lstStyle/>
            <a:p>
              <a:endParaRPr lang="en-US"/>
            </a:p>
          </p:txBody>
        </p:sp>
        <p:sp>
          <p:nvSpPr>
            <p:cNvPr id="75" name="AutoShape 24"/>
            <p:cNvSpPr>
              <a:spLocks noChangeArrowheads="1"/>
            </p:cNvSpPr>
            <p:nvPr/>
          </p:nvSpPr>
          <p:spPr bwMode="auto">
            <a:xfrm>
              <a:off x="533" y="2160"/>
              <a:ext cx="315" cy="245"/>
            </a:xfrm>
            <a:prstGeom prst="roundRect">
              <a:avLst>
                <a:gd name="adj" fmla="val 403"/>
              </a:avLst>
            </a:prstGeom>
            <a:grpFill/>
            <a:ln w="9525">
              <a:noFill/>
              <a:round/>
              <a:headEnd/>
              <a:tailEnd/>
            </a:ln>
            <a:effectLst/>
          </p:spPr>
          <p:txBody>
            <a:bodyPr wrap="squar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7D7D7D"/>
                  </a:solidFill>
                  <a:latin typeface="TradeGothic" pitchFamily="32" charset="0"/>
                </a:rPr>
                <a:t>D</a:t>
              </a:r>
              <a:r>
                <a:rPr lang="en-GB" baseline="-25000" dirty="0" smtClean="0">
                  <a:solidFill>
                    <a:srgbClr val="7D7D7D"/>
                  </a:solidFill>
                  <a:latin typeface="TradeGothic" pitchFamily="32" charset="0"/>
                </a:rPr>
                <a:t>0</a:t>
              </a:r>
              <a:endParaRPr lang="en-GB" baseline="-25000" dirty="0">
                <a:solidFill>
                  <a:srgbClr val="7D7D7D"/>
                </a:solidFill>
                <a:latin typeface="TradeGothic" pitchFamily="32" charset="0"/>
              </a:endParaRPr>
            </a:p>
          </p:txBody>
        </p:sp>
      </p:grpSp>
      <p:grpSp>
        <p:nvGrpSpPr>
          <p:cNvPr id="13" name="Group 22"/>
          <p:cNvGrpSpPr>
            <a:grpSpLocks/>
          </p:cNvGrpSpPr>
          <p:nvPr/>
        </p:nvGrpSpPr>
        <p:grpSpPr bwMode="auto">
          <a:xfrm>
            <a:off x="4875744" y="4425006"/>
            <a:ext cx="522288" cy="393700"/>
            <a:chOff x="528" y="2160"/>
            <a:chExt cx="329" cy="248"/>
          </a:xfrm>
          <a:solidFill>
            <a:schemeClr val="accent3"/>
          </a:solidFill>
        </p:grpSpPr>
        <p:sp>
          <p:nvSpPr>
            <p:cNvPr id="77" name="AutoShape 23"/>
            <p:cNvSpPr>
              <a:spLocks noChangeArrowheads="1"/>
            </p:cNvSpPr>
            <p:nvPr/>
          </p:nvSpPr>
          <p:spPr bwMode="auto">
            <a:xfrm>
              <a:off x="528" y="2160"/>
              <a:ext cx="329" cy="248"/>
            </a:xfrm>
            <a:prstGeom prst="roundRect">
              <a:avLst>
                <a:gd name="adj" fmla="val 403"/>
              </a:avLst>
            </a:prstGeom>
            <a:grpFill/>
            <a:ln w="9360">
              <a:solidFill>
                <a:srgbClr val="000000"/>
              </a:solidFill>
              <a:miter lim="800000"/>
              <a:headEnd/>
              <a:tailEnd/>
            </a:ln>
            <a:effectLst/>
          </p:spPr>
          <p:txBody>
            <a:bodyPr wrap="none" anchor="ctr"/>
            <a:lstStyle/>
            <a:p>
              <a:endParaRPr lang="en-US"/>
            </a:p>
          </p:txBody>
        </p:sp>
        <p:sp>
          <p:nvSpPr>
            <p:cNvPr id="78" name="AutoShape 24"/>
            <p:cNvSpPr>
              <a:spLocks noChangeArrowheads="1"/>
            </p:cNvSpPr>
            <p:nvPr/>
          </p:nvSpPr>
          <p:spPr bwMode="auto">
            <a:xfrm>
              <a:off x="533" y="2160"/>
              <a:ext cx="315" cy="245"/>
            </a:xfrm>
            <a:prstGeom prst="roundRect">
              <a:avLst>
                <a:gd name="adj" fmla="val 403"/>
              </a:avLst>
            </a:prstGeom>
            <a:grpFill/>
            <a:ln w="9525">
              <a:noFill/>
              <a:round/>
              <a:headEnd/>
              <a:tailEnd/>
            </a:ln>
            <a:effectLst/>
          </p:spPr>
          <p:txBody>
            <a:bodyPr wrap="squar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7D7D7D"/>
                  </a:solidFill>
                  <a:latin typeface="TradeGothic" pitchFamily="32" charset="0"/>
                </a:rPr>
                <a:t>D</a:t>
              </a:r>
              <a:r>
                <a:rPr lang="en-GB" baseline="-25000" dirty="0" smtClean="0">
                  <a:solidFill>
                    <a:srgbClr val="7D7D7D"/>
                  </a:solidFill>
                  <a:latin typeface="TradeGothic" pitchFamily="32" charset="0"/>
                </a:rPr>
                <a:t>0</a:t>
              </a:r>
              <a:endParaRPr lang="en-GB" baseline="-25000" dirty="0">
                <a:solidFill>
                  <a:srgbClr val="7D7D7D"/>
                </a:solidFill>
                <a:latin typeface="TradeGothic" pitchFamily="32" charset="0"/>
              </a:endParaRPr>
            </a:p>
          </p:txBody>
        </p:sp>
      </p:grpSp>
      <p:sp>
        <p:nvSpPr>
          <p:cNvPr id="79" name="Rectangle 78"/>
          <p:cNvSpPr/>
          <p:nvPr/>
        </p:nvSpPr>
        <p:spPr>
          <a:xfrm>
            <a:off x="1045028" y="5410200"/>
            <a:ext cx="6922633" cy="5334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t>Bring computation directly to the data!</a:t>
            </a:r>
            <a:endParaRPr lang="en-US" sz="2800" dirty="0"/>
          </a:p>
        </p:txBody>
      </p:sp>
      <p:grpSp>
        <p:nvGrpSpPr>
          <p:cNvPr id="14" name="Group 36"/>
          <p:cNvGrpSpPr>
            <a:grpSpLocks/>
          </p:cNvGrpSpPr>
          <p:nvPr/>
        </p:nvGrpSpPr>
        <p:grpSpPr bwMode="auto">
          <a:xfrm>
            <a:off x="7058025" y="3970338"/>
            <a:ext cx="549275" cy="498475"/>
            <a:chOff x="3099" y="2165"/>
            <a:chExt cx="346" cy="314"/>
          </a:xfrm>
        </p:grpSpPr>
        <p:sp>
          <p:nvSpPr>
            <p:cNvPr id="81" name="AutoShape 37"/>
            <p:cNvSpPr>
              <a:spLocks noChangeArrowheads="1"/>
            </p:cNvSpPr>
            <p:nvPr/>
          </p:nvSpPr>
          <p:spPr bwMode="auto">
            <a:xfrm>
              <a:off x="3099" y="2165"/>
              <a:ext cx="347" cy="248"/>
            </a:xfrm>
            <a:prstGeom prst="roundRect">
              <a:avLst>
                <a:gd name="adj" fmla="val 403"/>
              </a:avLst>
            </a:prstGeom>
            <a:solidFill>
              <a:srgbClr val="FFFF00"/>
            </a:solidFill>
            <a:ln w="9360">
              <a:solidFill>
                <a:srgbClr val="000000"/>
              </a:solidFill>
              <a:miter lim="800000"/>
              <a:headEnd/>
              <a:tailEnd/>
            </a:ln>
            <a:effectLst/>
          </p:spPr>
          <p:txBody>
            <a:bodyPr wrap="none" anchor="ctr"/>
            <a:lstStyle/>
            <a:p>
              <a:endParaRPr lang="en-US"/>
            </a:p>
          </p:txBody>
        </p:sp>
        <p:sp>
          <p:nvSpPr>
            <p:cNvPr id="82" name="AutoShape 38"/>
            <p:cNvSpPr>
              <a:spLocks noChangeArrowheads="1"/>
            </p:cNvSpPr>
            <p:nvPr/>
          </p:nvSpPr>
          <p:spPr bwMode="auto">
            <a:xfrm>
              <a:off x="3105" y="2165"/>
              <a:ext cx="315" cy="315"/>
            </a:xfrm>
            <a:prstGeom prst="roundRect">
              <a:avLst>
                <a:gd name="adj" fmla="val 403"/>
              </a:avLst>
            </a:prstGeom>
            <a:noFill/>
            <a:ln w="9525">
              <a:noFill/>
              <a:round/>
              <a:headEnd/>
              <a:tailEnd/>
            </a:ln>
            <a:effectLst/>
          </p:spPr>
          <p:txBody>
            <a:bodyPr wrap="non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0</a:t>
              </a:r>
            </a:p>
          </p:txBody>
        </p:sp>
      </p:grpSp>
      <p:grpSp>
        <p:nvGrpSpPr>
          <p:cNvPr id="15" name="Group 39"/>
          <p:cNvGrpSpPr>
            <a:grpSpLocks/>
          </p:cNvGrpSpPr>
          <p:nvPr/>
        </p:nvGrpSpPr>
        <p:grpSpPr bwMode="auto">
          <a:xfrm>
            <a:off x="7673975" y="3970338"/>
            <a:ext cx="558800" cy="498475"/>
            <a:chOff x="3487" y="2165"/>
            <a:chExt cx="352" cy="314"/>
          </a:xfrm>
        </p:grpSpPr>
        <p:sp>
          <p:nvSpPr>
            <p:cNvPr id="84" name="AutoShape 40"/>
            <p:cNvSpPr>
              <a:spLocks noChangeArrowheads="1"/>
            </p:cNvSpPr>
            <p:nvPr/>
          </p:nvSpPr>
          <p:spPr bwMode="auto">
            <a:xfrm>
              <a:off x="3487" y="2165"/>
              <a:ext cx="353" cy="248"/>
            </a:xfrm>
            <a:prstGeom prst="roundRect">
              <a:avLst>
                <a:gd name="adj" fmla="val 403"/>
              </a:avLst>
            </a:prstGeom>
            <a:solidFill>
              <a:srgbClr val="99CCFF"/>
            </a:solidFill>
            <a:ln w="9360">
              <a:solidFill>
                <a:srgbClr val="000000"/>
              </a:solidFill>
              <a:miter lim="800000"/>
              <a:headEnd/>
              <a:tailEnd/>
            </a:ln>
            <a:effectLst/>
          </p:spPr>
          <p:txBody>
            <a:bodyPr wrap="none" anchor="ctr"/>
            <a:lstStyle/>
            <a:p>
              <a:endParaRPr lang="en-US"/>
            </a:p>
          </p:txBody>
        </p:sp>
        <p:sp>
          <p:nvSpPr>
            <p:cNvPr id="85" name="AutoShape 41"/>
            <p:cNvSpPr>
              <a:spLocks noChangeArrowheads="1"/>
            </p:cNvSpPr>
            <p:nvPr/>
          </p:nvSpPr>
          <p:spPr bwMode="auto">
            <a:xfrm>
              <a:off x="3493" y="2165"/>
              <a:ext cx="315" cy="315"/>
            </a:xfrm>
            <a:prstGeom prst="roundRect">
              <a:avLst>
                <a:gd name="adj" fmla="val 403"/>
              </a:avLst>
            </a:prstGeom>
            <a:noFill/>
            <a:ln w="9525">
              <a:noFill/>
              <a:round/>
              <a:headEnd/>
              <a:tailEnd/>
            </a:ln>
            <a:effectLst/>
          </p:spPr>
          <p:txBody>
            <a:bodyPr wrap="non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5</a:t>
              </a:r>
            </a:p>
          </p:txBody>
        </p:sp>
      </p:grpSp>
      <p:sp>
        <p:nvSpPr>
          <p:cNvPr id="86" name="AutoShape 42"/>
          <p:cNvSpPr>
            <a:spLocks noChangeArrowheads="1"/>
          </p:cNvSpPr>
          <p:nvPr/>
        </p:nvSpPr>
        <p:spPr bwMode="auto">
          <a:xfrm>
            <a:off x="6994588" y="3886200"/>
            <a:ext cx="1319213" cy="1069975"/>
          </a:xfrm>
          <a:prstGeom prst="roundRect">
            <a:avLst>
              <a:gd name="adj" fmla="val 148"/>
            </a:avLst>
          </a:prstGeom>
          <a:noFill/>
          <a:ln w="28440">
            <a:solidFill>
              <a:srgbClr val="009999"/>
            </a:solidFill>
            <a:prstDash val="dash"/>
            <a:miter lim="800000"/>
            <a:headEnd/>
            <a:tailEnd/>
          </a:ln>
          <a:effectLst/>
        </p:spPr>
        <p:txBody>
          <a:bodyPr wrap="none" anchor="ctr"/>
          <a:lstStyle/>
          <a:p>
            <a:endParaRPr lang="en-US"/>
          </a:p>
        </p:txBody>
      </p:sp>
      <p:sp>
        <p:nvSpPr>
          <p:cNvPr id="87" name="AutoShape 43"/>
          <p:cNvSpPr>
            <a:spLocks noChangeArrowheads="1"/>
          </p:cNvSpPr>
          <p:nvPr/>
        </p:nvSpPr>
        <p:spPr bwMode="auto">
          <a:xfrm rot="16200000">
            <a:off x="7400465" y="4393557"/>
            <a:ext cx="427979" cy="1519584"/>
          </a:xfrm>
          <a:prstGeom prst="roundRect">
            <a:avLst>
              <a:gd name="adj" fmla="val 370"/>
            </a:avLst>
          </a:prstGeom>
          <a:noFill/>
          <a:ln w="9525">
            <a:noFill/>
            <a:round/>
            <a:headEnd/>
            <a:tailEnd/>
          </a:ln>
          <a:effectLst/>
        </p:spPr>
        <p:txBody>
          <a:bodyPr vert="eaVert" wrap="none" lIns="90000" tIns="46800" rIns="90000" bIns="46800">
            <a:spAutoFit/>
          </a:bodyPr>
          <a:lstStyle/>
          <a:p>
            <a:pPr rtl="1"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9999"/>
                </a:solidFill>
                <a:latin typeface="TradeGothic" pitchFamily="32" charset="0"/>
              </a:rPr>
              <a:t>Chunk server </a:t>
            </a:r>
            <a:r>
              <a:rPr lang="en-GB" sz="1600" dirty="0">
                <a:solidFill>
                  <a:srgbClr val="009999"/>
                </a:solidFill>
                <a:latin typeface="TradeGothic" pitchFamily="32" charset="0"/>
              </a:rPr>
              <a:t>N</a:t>
            </a:r>
          </a:p>
        </p:txBody>
      </p:sp>
      <p:grpSp>
        <p:nvGrpSpPr>
          <p:cNvPr id="16" name="Group 60"/>
          <p:cNvGrpSpPr>
            <a:grpSpLocks/>
          </p:cNvGrpSpPr>
          <p:nvPr/>
        </p:nvGrpSpPr>
        <p:grpSpPr bwMode="auto">
          <a:xfrm>
            <a:off x="7700962" y="4495800"/>
            <a:ext cx="531813" cy="498475"/>
            <a:chOff x="3504" y="2496"/>
            <a:chExt cx="335" cy="314"/>
          </a:xfrm>
        </p:grpSpPr>
        <p:sp>
          <p:nvSpPr>
            <p:cNvPr id="89" name="AutoShape 61"/>
            <p:cNvSpPr>
              <a:spLocks noChangeArrowheads="1"/>
            </p:cNvSpPr>
            <p:nvPr/>
          </p:nvSpPr>
          <p:spPr bwMode="auto">
            <a:xfrm>
              <a:off x="3504" y="2496"/>
              <a:ext cx="336" cy="248"/>
            </a:xfrm>
            <a:prstGeom prst="roundRect">
              <a:avLst>
                <a:gd name="adj" fmla="val 403"/>
              </a:avLst>
            </a:prstGeom>
            <a:solidFill>
              <a:srgbClr val="C0C0C0"/>
            </a:solidFill>
            <a:ln w="9360">
              <a:solidFill>
                <a:srgbClr val="000000"/>
              </a:solidFill>
              <a:miter lim="800000"/>
              <a:headEnd/>
              <a:tailEnd/>
            </a:ln>
            <a:effectLst/>
          </p:spPr>
          <p:txBody>
            <a:bodyPr wrap="none" anchor="ctr"/>
            <a:lstStyle/>
            <a:p>
              <a:endParaRPr lang="en-US"/>
            </a:p>
          </p:txBody>
        </p:sp>
        <p:sp>
          <p:nvSpPr>
            <p:cNvPr id="90" name="Text Box 62"/>
            <p:cNvSpPr txBox="1">
              <a:spLocks noChangeArrowheads="1"/>
            </p:cNvSpPr>
            <p:nvPr/>
          </p:nvSpPr>
          <p:spPr bwMode="auto">
            <a:xfrm>
              <a:off x="3504" y="2496"/>
              <a:ext cx="336" cy="315"/>
            </a:xfrm>
            <a:prstGeom prst="rect">
              <a:avLst/>
            </a:prstGeom>
            <a:noFill/>
            <a:ln w="9525">
              <a:noFill/>
              <a:round/>
              <a:headEnd/>
              <a:tailEnd/>
            </a:ln>
            <a:effectLst/>
          </p:spPr>
          <p:txBody>
            <a:bodyPr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2</a:t>
              </a:r>
            </a:p>
          </p:txBody>
        </p:sp>
      </p:grpSp>
      <p:grpSp>
        <p:nvGrpSpPr>
          <p:cNvPr id="17" name="Group 22"/>
          <p:cNvGrpSpPr>
            <a:grpSpLocks/>
          </p:cNvGrpSpPr>
          <p:nvPr/>
        </p:nvGrpSpPr>
        <p:grpSpPr bwMode="auto">
          <a:xfrm>
            <a:off x="7089959" y="4425006"/>
            <a:ext cx="522288" cy="393700"/>
            <a:chOff x="528" y="2160"/>
            <a:chExt cx="329" cy="248"/>
          </a:xfrm>
          <a:solidFill>
            <a:schemeClr val="accent3"/>
          </a:solidFill>
        </p:grpSpPr>
        <p:sp>
          <p:nvSpPr>
            <p:cNvPr id="92" name="AutoShape 23"/>
            <p:cNvSpPr>
              <a:spLocks noChangeArrowheads="1"/>
            </p:cNvSpPr>
            <p:nvPr/>
          </p:nvSpPr>
          <p:spPr bwMode="auto">
            <a:xfrm>
              <a:off x="528" y="2160"/>
              <a:ext cx="329" cy="248"/>
            </a:xfrm>
            <a:prstGeom prst="roundRect">
              <a:avLst>
                <a:gd name="adj" fmla="val 403"/>
              </a:avLst>
            </a:prstGeom>
            <a:grpFill/>
            <a:ln w="9360">
              <a:solidFill>
                <a:srgbClr val="000000"/>
              </a:solidFill>
              <a:miter lim="800000"/>
              <a:headEnd/>
              <a:tailEnd/>
            </a:ln>
            <a:effectLst/>
          </p:spPr>
          <p:txBody>
            <a:bodyPr wrap="none" anchor="ctr"/>
            <a:lstStyle/>
            <a:p>
              <a:endParaRPr lang="en-US"/>
            </a:p>
          </p:txBody>
        </p:sp>
        <p:sp>
          <p:nvSpPr>
            <p:cNvPr id="93" name="AutoShape 24"/>
            <p:cNvSpPr>
              <a:spLocks noChangeArrowheads="1"/>
            </p:cNvSpPr>
            <p:nvPr/>
          </p:nvSpPr>
          <p:spPr bwMode="auto">
            <a:xfrm>
              <a:off x="533" y="2160"/>
              <a:ext cx="315" cy="245"/>
            </a:xfrm>
            <a:prstGeom prst="roundRect">
              <a:avLst>
                <a:gd name="adj" fmla="val 403"/>
              </a:avLst>
            </a:prstGeom>
            <a:grpFill/>
            <a:ln w="9525">
              <a:noFill/>
              <a:round/>
              <a:headEnd/>
              <a:tailEnd/>
            </a:ln>
            <a:effectLst/>
          </p:spPr>
          <p:txBody>
            <a:bodyPr wrap="squar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7D7D7D"/>
                  </a:solidFill>
                  <a:latin typeface="TradeGothic" pitchFamily="32" charset="0"/>
                </a:rPr>
                <a:t>D</a:t>
              </a:r>
              <a:r>
                <a:rPr lang="en-GB" baseline="-25000" dirty="0" smtClean="0">
                  <a:solidFill>
                    <a:srgbClr val="7D7D7D"/>
                  </a:solidFill>
                  <a:latin typeface="TradeGothic" pitchFamily="32" charset="0"/>
                </a:rPr>
                <a:t>0</a:t>
              </a:r>
              <a:endParaRPr lang="en-GB" baseline="-25000" dirty="0">
                <a:solidFill>
                  <a:srgbClr val="7D7D7D"/>
                </a:solidFill>
                <a:latin typeface="TradeGothic" pitchFamily="32" charset="0"/>
              </a:endParaRPr>
            </a:p>
          </p:txBody>
        </p:sp>
      </p:grpSp>
      <p:sp>
        <p:nvSpPr>
          <p:cNvPr id="19" name="Footer Placeholder 18"/>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0" name="Slide Number Placeholder 19"/>
          <p:cNvSpPr>
            <a:spLocks noGrp="1"/>
          </p:cNvSpPr>
          <p:nvPr>
            <p:ph type="sldNum" sz="quarter" idx="12"/>
          </p:nvPr>
        </p:nvSpPr>
        <p:spPr/>
        <p:txBody>
          <a:bodyPr/>
          <a:lstStyle/>
          <a:p>
            <a:fld id="{19B12225-5612-419B-A8D5-4B8EEE4C217E}" type="slidenum">
              <a:rPr lang="en-US" smtClean="0"/>
              <a:pPr/>
              <a:t>11</a:t>
            </a:fld>
            <a:endParaRPr lang="en-US"/>
          </a:p>
        </p:txBody>
      </p:sp>
      <p:sp>
        <p:nvSpPr>
          <p:cNvPr id="65" name="Rectangle 64"/>
          <p:cNvSpPr/>
          <p:nvPr/>
        </p:nvSpPr>
        <p:spPr>
          <a:xfrm>
            <a:off x="1066800" y="6096000"/>
            <a:ext cx="6922633" cy="533400"/>
          </a:xfrm>
          <a:prstGeom prst="rect">
            <a:avLst/>
          </a:prstGeom>
          <a:solidFill>
            <a:srgbClr val="008000"/>
          </a:solidFill>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t>Chunk servers also serve as compute servers</a:t>
            </a:r>
            <a:endParaRPr lang="en-US" sz="2800" dirty="0"/>
          </a:p>
        </p:txBody>
      </p:sp>
    </p:spTree>
    <p:extLst>
      <p:ext uri="{BB962C8B-B14F-4D97-AF65-F5344CB8AC3E}">
        <p14:creationId xmlns:p14="http://schemas.microsoft.com/office/powerpoint/2010/main" val="145715577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57200" y="76200"/>
            <a:ext cx="8686800" cy="987552"/>
          </a:xfrm>
        </p:spPr>
        <p:txBody>
          <a:bodyPr>
            <a:normAutofit/>
          </a:bodyPr>
          <a:lstStyle/>
          <a:p>
            <a:r>
              <a:rPr lang="en-US" dirty="0" smtClean="0"/>
              <a:t>Programming Model: </a:t>
            </a:r>
            <a:r>
              <a:rPr lang="en-US" dirty="0" err="1" smtClean="0"/>
              <a:t>MapReduce</a:t>
            </a:r>
            <a:endParaRPr lang="en-US" dirty="0"/>
          </a:p>
        </p:txBody>
      </p:sp>
      <p:sp>
        <p:nvSpPr>
          <p:cNvPr id="99331" name="Rectangle 3"/>
          <p:cNvSpPr>
            <a:spLocks noGrp="1" noChangeArrowheads="1"/>
          </p:cNvSpPr>
          <p:nvPr>
            <p:ph type="body" idx="1"/>
          </p:nvPr>
        </p:nvSpPr>
        <p:spPr/>
        <p:txBody>
          <a:bodyPr/>
          <a:lstStyle/>
          <a:p>
            <a:pPr marL="118872" indent="0">
              <a:buNone/>
            </a:pPr>
            <a:r>
              <a:rPr lang="en-US" b="1" dirty="0" smtClean="0">
                <a:solidFill>
                  <a:srgbClr val="0000FF"/>
                </a:solidFill>
              </a:rPr>
              <a:t>Warm-up task:</a:t>
            </a:r>
          </a:p>
          <a:p>
            <a:r>
              <a:rPr lang="en-US" dirty="0" smtClean="0"/>
              <a:t>We </a:t>
            </a:r>
            <a:r>
              <a:rPr lang="en-US" dirty="0"/>
              <a:t>have a </a:t>
            </a:r>
            <a:r>
              <a:rPr lang="en-US" dirty="0" smtClean="0"/>
              <a:t>huge text document</a:t>
            </a:r>
          </a:p>
          <a:p>
            <a:pPr lvl="8"/>
            <a:endParaRPr lang="en-US" dirty="0" smtClean="0"/>
          </a:p>
          <a:p>
            <a:r>
              <a:rPr lang="en-US" dirty="0" smtClean="0"/>
              <a:t>Count </a:t>
            </a:r>
            <a:r>
              <a:rPr lang="en-US" dirty="0"/>
              <a:t>the number of times each </a:t>
            </a:r>
            <a:r>
              <a:rPr lang="en-US" dirty="0" smtClean="0"/>
              <a:t/>
            </a:r>
            <a:br>
              <a:rPr lang="en-US" dirty="0" smtClean="0"/>
            </a:br>
            <a:r>
              <a:rPr lang="en-US" dirty="0" smtClean="0"/>
              <a:t>distinct </a:t>
            </a:r>
            <a:r>
              <a:rPr lang="en-US" dirty="0"/>
              <a:t>word appears in the </a:t>
            </a:r>
            <a:r>
              <a:rPr lang="en-US" dirty="0" smtClean="0"/>
              <a:t>file</a:t>
            </a:r>
          </a:p>
          <a:p>
            <a:pPr lvl="8"/>
            <a:endParaRPr lang="en-US" dirty="0"/>
          </a:p>
          <a:p>
            <a:r>
              <a:rPr lang="en-US" b="1" dirty="0">
                <a:solidFill>
                  <a:srgbClr val="008000"/>
                </a:solidFill>
              </a:rPr>
              <a:t>Sample application: </a:t>
            </a:r>
            <a:endParaRPr lang="en-US" b="1" dirty="0" smtClean="0">
              <a:solidFill>
                <a:srgbClr val="008000"/>
              </a:solidFill>
            </a:endParaRPr>
          </a:p>
          <a:p>
            <a:pPr lvl="1"/>
            <a:r>
              <a:rPr lang="en-US" dirty="0" smtClean="0"/>
              <a:t>Analyze </a:t>
            </a:r>
            <a:r>
              <a:rPr lang="en-US" dirty="0"/>
              <a:t>web server logs to find popular URLs</a:t>
            </a: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12</a:t>
            </a:fld>
            <a:endParaRPr lang="en-US"/>
          </a:p>
        </p:txBody>
      </p:sp>
    </p:spTree>
    <p:extLst>
      <p:ext uri="{BB962C8B-B14F-4D97-AF65-F5344CB8AC3E}">
        <p14:creationId xmlns:p14="http://schemas.microsoft.com/office/powerpoint/2010/main" val="268837789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dirty="0" smtClean="0"/>
              <a:t>Task: Word Count</a:t>
            </a:r>
            <a:endParaRPr lang="en-US" dirty="0"/>
          </a:p>
        </p:txBody>
      </p:sp>
      <p:sp>
        <p:nvSpPr>
          <p:cNvPr id="84995" name="Rectangle 3"/>
          <p:cNvSpPr>
            <a:spLocks noGrp="1" noChangeArrowheads="1"/>
          </p:cNvSpPr>
          <p:nvPr>
            <p:ph type="body" idx="1"/>
          </p:nvPr>
        </p:nvSpPr>
        <p:spPr/>
        <p:txBody>
          <a:bodyPr>
            <a:normAutofit/>
          </a:bodyPr>
          <a:lstStyle/>
          <a:p>
            <a:pPr marL="118872" indent="0">
              <a:buNone/>
            </a:pPr>
            <a:r>
              <a:rPr lang="en-US" b="1" dirty="0" smtClean="0">
                <a:solidFill>
                  <a:schemeClr val="accent2"/>
                </a:solidFill>
              </a:rPr>
              <a:t>Case 1:</a:t>
            </a:r>
            <a:r>
              <a:rPr lang="en-US" dirty="0" smtClean="0">
                <a:solidFill>
                  <a:schemeClr val="accent2"/>
                </a:solidFill>
              </a:rPr>
              <a:t> </a:t>
            </a:r>
          </a:p>
          <a:p>
            <a:pPr lvl="1"/>
            <a:r>
              <a:rPr lang="en-US" dirty="0" smtClean="0"/>
              <a:t>File </a:t>
            </a:r>
            <a:r>
              <a:rPr lang="en-US" dirty="0"/>
              <a:t>too large for memory, but all &lt;word, count&gt; pairs fit in memory</a:t>
            </a:r>
          </a:p>
          <a:p>
            <a:pPr marL="118872" indent="0">
              <a:buNone/>
            </a:pPr>
            <a:r>
              <a:rPr lang="en-US" b="1" dirty="0">
                <a:solidFill>
                  <a:schemeClr val="accent2"/>
                </a:solidFill>
              </a:rPr>
              <a:t>Case </a:t>
            </a:r>
            <a:r>
              <a:rPr lang="en-US" b="1" dirty="0" smtClean="0">
                <a:solidFill>
                  <a:schemeClr val="accent2"/>
                </a:solidFill>
              </a:rPr>
              <a:t>2:</a:t>
            </a:r>
          </a:p>
          <a:p>
            <a:r>
              <a:rPr lang="en-US" dirty="0" smtClean="0"/>
              <a:t>Count occurrences of words:</a:t>
            </a:r>
            <a:endParaRPr lang="en-US" dirty="0"/>
          </a:p>
          <a:p>
            <a:pPr lvl="1"/>
            <a:r>
              <a:rPr lang="en-US" b="1" dirty="0" smtClean="0">
                <a:latin typeface="Courier New" pitchFamily="49" charset="0"/>
              </a:rPr>
              <a:t>words(doc.txt) </a:t>
            </a:r>
            <a:r>
              <a:rPr lang="en-US" b="1" dirty="0">
                <a:latin typeface="Courier New" pitchFamily="49" charset="0"/>
              </a:rPr>
              <a:t>| sort | </a:t>
            </a:r>
            <a:r>
              <a:rPr lang="en-US" b="1" dirty="0" err="1">
                <a:latin typeface="Courier New" pitchFamily="49" charset="0"/>
              </a:rPr>
              <a:t>uniq</a:t>
            </a:r>
            <a:r>
              <a:rPr lang="en-US" b="1" dirty="0">
                <a:latin typeface="Courier New" pitchFamily="49" charset="0"/>
              </a:rPr>
              <a:t> -c</a:t>
            </a:r>
          </a:p>
          <a:p>
            <a:pPr lvl="2"/>
            <a:r>
              <a:rPr lang="en-US" dirty="0"/>
              <a:t>where </a:t>
            </a:r>
            <a:r>
              <a:rPr lang="en-US" b="1" dirty="0">
                <a:latin typeface="Courier New" pitchFamily="49" charset="0"/>
              </a:rPr>
              <a:t>words</a:t>
            </a:r>
            <a:r>
              <a:rPr lang="en-US" dirty="0"/>
              <a:t> takes a file and outputs the words in it, one </a:t>
            </a:r>
            <a:r>
              <a:rPr lang="en-US" dirty="0" smtClean="0"/>
              <a:t>per a </a:t>
            </a:r>
            <a:r>
              <a:rPr lang="en-US" dirty="0"/>
              <a:t>line</a:t>
            </a:r>
          </a:p>
          <a:p>
            <a:r>
              <a:rPr lang="en-US" dirty="0" smtClean="0"/>
              <a:t>Case 2 captures </a:t>
            </a:r>
            <a:r>
              <a:rPr lang="en-US" dirty="0"/>
              <a:t>the essence of </a:t>
            </a:r>
            <a:r>
              <a:rPr lang="en-US" b="1" dirty="0" err="1">
                <a:solidFill>
                  <a:schemeClr val="accent2"/>
                </a:solidFill>
              </a:rPr>
              <a:t>MapReduce</a:t>
            </a:r>
            <a:endParaRPr lang="en-US" b="1" dirty="0">
              <a:solidFill>
                <a:schemeClr val="accent2"/>
              </a:solidFill>
            </a:endParaRPr>
          </a:p>
          <a:p>
            <a:pPr lvl="1"/>
            <a:r>
              <a:rPr lang="en-US" dirty="0"/>
              <a:t>Great thing is </a:t>
            </a:r>
            <a:r>
              <a:rPr lang="en-US" dirty="0" smtClean="0"/>
              <a:t>that it </a:t>
            </a:r>
            <a:r>
              <a:rPr lang="en-US" dirty="0"/>
              <a:t>is naturally parallelizable</a:t>
            </a:r>
          </a:p>
          <a:p>
            <a:pPr lvl="1">
              <a:buFont typeface="Wingdings" pitchFamily="2" charset="2"/>
              <a:buNone/>
            </a:pPr>
            <a:endParaRPr lang="en-US" dirty="0"/>
          </a:p>
          <a:p>
            <a:endParaRPr lang="en-US" dirty="0"/>
          </a:p>
          <a:p>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13</a:t>
            </a:fld>
            <a:endParaRPr lang="en-US"/>
          </a:p>
        </p:txBody>
      </p:sp>
    </p:spTree>
    <p:extLst>
      <p:ext uri="{BB962C8B-B14F-4D97-AF65-F5344CB8AC3E}">
        <p14:creationId xmlns:p14="http://schemas.microsoft.com/office/powerpoint/2010/main" val="27748087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49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49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49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499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9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9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uiExpand="1"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r>
              <a:rPr lang="en-US" dirty="0" smtClean="0"/>
              <a:t>: Overview</a:t>
            </a:r>
            <a:endParaRPr lang="en-US" dirty="0"/>
          </a:p>
        </p:txBody>
      </p:sp>
      <p:sp>
        <p:nvSpPr>
          <p:cNvPr id="3" name="Content Placeholder 2"/>
          <p:cNvSpPr>
            <a:spLocks noGrp="1"/>
          </p:cNvSpPr>
          <p:nvPr>
            <p:ph idx="1"/>
          </p:nvPr>
        </p:nvSpPr>
        <p:spPr/>
        <p:txBody>
          <a:bodyPr/>
          <a:lstStyle/>
          <a:p>
            <a:r>
              <a:rPr lang="en-US" dirty="0" smtClean="0"/>
              <a:t>Sequentially read a lot of data</a:t>
            </a:r>
          </a:p>
          <a:p>
            <a:r>
              <a:rPr lang="en-US" b="1" dirty="0" smtClean="0">
                <a:solidFill>
                  <a:schemeClr val="accent2"/>
                </a:solidFill>
              </a:rPr>
              <a:t>Map:</a:t>
            </a:r>
          </a:p>
          <a:p>
            <a:pPr lvl="1"/>
            <a:r>
              <a:rPr lang="en-US" dirty="0" smtClean="0"/>
              <a:t>Extract something you care about</a:t>
            </a:r>
          </a:p>
          <a:p>
            <a:r>
              <a:rPr lang="en-US" b="1" dirty="0"/>
              <a:t>Group by </a:t>
            </a:r>
            <a:r>
              <a:rPr lang="en-US" b="1" dirty="0" smtClean="0"/>
              <a:t>key:</a:t>
            </a:r>
            <a:r>
              <a:rPr lang="en-US" dirty="0" smtClean="0"/>
              <a:t> Sort and Shuffle</a:t>
            </a:r>
          </a:p>
          <a:p>
            <a:r>
              <a:rPr lang="en-US" b="1" dirty="0" smtClean="0">
                <a:solidFill>
                  <a:schemeClr val="accent4"/>
                </a:solidFill>
              </a:rPr>
              <a:t>Reduce:</a:t>
            </a:r>
          </a:p>
          <a:p>
            <a:pPr lvl="1"/>
            <a:r>
              <a:rPr lang="en-US" dirty="0" smtClean="0"/>
              <a:t>Aggregate, summarize, filter or transform</a:t>
            </a:r>
          </a:p>
          <a:p>
            <a:r>
              <a:rPr lang="en-US" dirty="0" smtClean="0"/>
              <a:t>Write the result</a:t>
            </a:r>
            <a:endParaRPr lang="en-US" dirty="0"/>
          </a:p>
        </p:txBody>
      </p:sp>
      <p:sp>
        <p:nvSpPr>
          <p:cNvPr id="4" name="Rectangle 3"/>
          <p:cNvSpPr/>
          <p:nvPr/>
        </p:nvSpPr>
        <p:spPr>
          <a:xfrm>
            <a:off x="1752600" y="5257800"/>
            <a:ext cx="5410200" cy="10668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smtClean="0"/>
              <a:t>Outline stays the same, </a:t>
            </a:r>
            <a:r>
              <a:rPr lang="en-US" sz="2400" b="1" dirty="0" smtClean="0"/>
              <a:t>Map </a:t>
            </a:r>
            <a:r>
              <a:rPr lang="en-US" sz="2400" dirty="0" smtClean="0"/>
              <a:t>and </a:t>
            </a:r>
            <a:r>
              <a:rPr lang="en-US" sz="2400" b="1" dirty="0"/>
              <a:t>R</a:t>
            </a:r>
            <a:r>
              <a:rPr lang="en-US" sz="2400" b="1" dirty="0" smtClean="0"/>
              <a:t>educe </a:t>
            </a:r>
            <a:r>
              <a:rPr lang="en-US" sz="2400" dirty="0" smtClean="0"/>
              <a:t>change to fit the problem</a:t>
            </a:r>
            <a:endParaRPr lang="en-US" sz="2400"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14</a:t>
            </a:fld>
            <a:endParaRPr lang="en-US"/>
          </a:p>
        </p:txBody>
      </p:sp>
    </p:spTree>
    <p:extLst>
      <p:ext uri="{BB962C8B-B14F-4D97-AF65-F5344CB8AC3E}">
        <p14:creationId xmlns:p14="http://schemas.microsoft.com/office/powerpoint/2010/main" val="20466365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dirty="0" err="1"/>
              <a:t>MapReduce</a:t>
            </a:r>
            <a:r>
              <a:rPr lang="en-US" dirty="0"/>
              <a:t>: The </a:t>
            </a:r>
            <a:r>
              <a:rPr lang="en-US" u="sng" dirty="0" smtClean="0"/>
              <a:t>Map</a:t>
            </a:r>
            <a:r>
              <a:rPr lang="en-US" dirty="0" smtClean="0"/>
              <a:t> Step</a:t>
            </a:r>
            <a:endParaRPr lang="en-US" dirty="0"/>
          </a:p>
        </p:txBody>
      </p:sp>
      <p:grpSp>
        <p:nvGrpSpPr>
          <p:cNvPr id="108565" name="Group 21"/>
          <p:cNvGrpSpPr>
            <a:grpSpLocks/>
          </p:cNvGrpSpPr>
          <p:nvPr/>
        </p:nvGrpSpPr>
        <p:grpSpPr bwMode="auto">
          <a:xfrm>
            <a:off x="762000" y="3810000"/>
            <a:ext cx="1219200" cy="381000"/>
            <a:chOff x="240" y="2016"/>
            <a:chExt cx="768" cy="240"/>
          </a:xfrm>
        </p:grpSpPr>
        <p:sp>
          <p:nvSpPr>
            <p:cNvPr id="108548" name="Rectangle 4"/>
            <p:cNvSpPr>
              <a:spLocks noChangeArrowheads="1"/>
            </p:cNvSpPr>
            <p:nvPr/>
          </p:nvSpPr>
          <p:spPr bwMode="auto">
            <a:xfrm>
              <a:off x="576" y="2016"/>
              <a:ext cx="432" cy="24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8549" name="AutoShape 5"/>
            <p:cNvSpPr>
              <a:spLocks noChangeArrowheads="1"/>
            </p:cNvSpPr>
            <p:nvPr/>
          </p:nvSpPr>
          <p:spPr bwMode="auto">
            <a:xfrm>
              <a:off x="240" y="2016"/>
              <a:ext cx="288" cy="240"/>
            </a:xfrm>
            <a:prstGeom prst="triangle">
              <a:avLst>
                <a:gd name="adj" fmla="val 50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grpSp>
      <p:grpSp>
        <p:nvGrpSpPr>
          <p:cNvPr id="108580" name="Group 36"/>
          <p:cNvGrpSpPr>
            <a:grpSpLocks/>
          </p:cNvGrpSpPr>
          <p:nvPr/>
        </p:nvGrpSpPr>
        <p:grpSpPr bwMode="auto">
          <a:xfrm>
            <a:off x="3200400" y="2514600"/>
            <a:ext cx="1676400" cy="1219200"/>
            <a:chOff x="1776" y="1152"/>
            <a:chExt cx="1056" cy="768"/>
          </a:xfrm>
        </p:grpSpPr>
        <p:grpSp>
          <p:nvGrpSpPr>
            <p:cNvPr id="108554" name="Group 10"/>
            <p:cNvGrpSpPr>
              <a:grpSpLocks/>
            </p:cNvGrpSpPr>
            <p:nvPr/>
          </p:nvGrpSpPr>
          <p:grpSpPr bwMode="auto">
            <a:xfrm>
              <a:off x="1776" y="1152"/>
              <a:ext cx="1056" cy="336"/>
              <a:chOff x="2256" y="1344"/>
              <a:chExt cx="1056" cy="336"/>
            </a:xfrm>
          </p:grpSpPr>
          <p:sp>
            <p:nvSpPr>
              <p:cNvPr id="108552" name="AutoShape 8"/>
              <p:cNvSpPr>
                <a:spLocks noChangeArrowheads="1"/>
              </p:cNvSpPr>
              <p:nvPr/>
            </p:nvSpPr>
            <p:spPr bwMode="auto">
              <a:xfrm>
                <a:off x="2256" y="1344"/>
                <a:ext cx="432" cy="336"/>
              </a:xfrm>
              <a:prstGeom prst="diamond">
                <a:avLst/>
              </a:prstGeom>
              <a:solidFill>
                <a:srgbClr val="99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8553" name="AutoShape 9"/>
              <p:cNvSpPr>
                <a:spLocks noChangeArrowheads="1"/>
              </p:cNvSpPr>
              <p:nvPr/>
            </p:nvSpPr>
            <p:spPr bwMode="auto">
              <a:xfrm>
                <a:off x="2688" y="1344"/>
                <a:ext cx="624" cy="336"/>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grpSp>
        <p:grpSp>
          <p:nvGrpSpPr>
            <p:cNvPr id="108555" name="Group 11"/>
            <p:cNvGrpSpPr>
              <a:grpSpLocks/>
            </p:cNvGrpSpPr>
            <p:nvPr/>
          </p:nvGrpSpPr>
          <p:grpSpPr bwMode="auto">
            <a:xfrm>
              <a:off x="1776" y="1584"/>
              <a:ext cx="1056" cy="336"/>
              <a:chOff x="2256" y="1344"/>
              <a:chExt cx="1056" cy="336"/>
            </a:xfrm>
          </p:grpSpPr>
          <p:sp>
            <p:nvSpPr>
              <p:cNvPr id="108556" name="AutoShape 12"/>
              <p:cNvSpPr>
                <a:spLocks noChangeArrowheads="1"/>
              </p:cNvSpPr>
              <p:nvPr/>
            </p:nvSpPr>
            <p:spPr bwMode="auto">
              <a:xfrm>
                <a:off x="2256" y="1344"/>
                <a:ext cx="432" cy="336"/>
              </a:xfrm>
              <a:prstGeom prst="diamond">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8557" name="AutoShape 13"/>
              <p:cNvSpPr>
                <a:spLocks noChangeArrowheads="1"/>
              </p:cNvSpPr>
              <p:nvPr/>
            </p:nvSpPr>
            <p:spPr bwMode="auto">
              <a:xfrm>
                <a:off x="2688" y="1344"/>
                <a:ext cx="624" cy="336"/>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grpSp>
      </p:grpSp>
      <p:grpSp>
        <p:nvGrpSpPr>
          <p:cNvPr id="108579" name="Group 35"/>
          <p:cNvGrpSpPr>
            <a:grpSpLocks/>
          </p:cNvGrpSpPr>
          <p:nvPr/>
        </p:nvGrpSpPr>
        <p:grpSpPr bwMode="auto">
          <a:xfrm>
            <a:off x="2133600" y="2895600"/>
            <a:ext cx="762000" cy="609600"/>
            <a:chOff x="1104" y="1296"/>
            <a:chExt cx="480" cy="384"/>
          </a:xfrm>
        </p:grpSpPr>
        <p:sp>
          <p:nvSpPr>
            <p:cNvPr id="108563" name="AutoShape 19"/>
            <p:cNvSpPr>
              <a:spLocks noChangeArrowheads="1"/>
            </p:cNvSpPr>
            <p:nvPr/>
          </p:nvSpPr>
          <p:spPr bwMode="auto">
            <a:xfrm>
              <a:off x="1152" y="1488"/>
              <a:ext cx="432" cy="192"/>
            </a:xfrm>
            <a:prstGeom prst="rightArrow">
              <a:avLst>
                <a:gd name="adj1" fmla="val 50000"/>
                <a:gd name="adj2" fmla="val 56250"/>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64" name="Text Box 20"/>
            <p:cNvSpPr txBox="1">
              <a:spLocks noChangeArrowheads="1"/>
            </p:cNvSpPr>
            <p:nvPr/>
          </p:nvSpPr>
          <p:spPr bwMode="auto">
            <a:xfrm>
              <a:off x="1104" y="1296"/>
              <a:ext cx="39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t>map</a:t>
              </a:r>
            </a:p>
          </p:txBody>
        </p:sp>
      </p:grpSp>
      <p:grpSp>
        <p:nvGrpSpPr>
          <p:cNvPr id="108569" name="Group 25"/>
          <p:cNvGrpSpPr>
            <a:grpSpLocks/>
          </p:cNvGrpSpPr>
          <p:nvPr/>
        </p:nvGrpSpPr>
        <p:grpSpPr bwMode="auto">
          <a:xfrm>
            <a:off x="762000" y="3124200"/>
            <a:ext cx="1219200" cy="381000"/>
            <a:chOff x="240" y="2016"/>
            <a:chExt cx="768" cy="240"/>
          </a:xfrm>
        </p:grpSpPr>
        <p:sp>
          <p:nvSpPr>
            <p:cNvPr id="108570" name="Rectangle 26"/>
            <p:cNvSpPr>
              <a:spLocks noChangeArrowheads="1"/>
            </p:cNvSpPr>
            <p:nvPr/>
          </p:nvSpPr>
          <p:spPr bwMode="auto">
            <a:xfrm>
              <a:off x="576" y="2016"/>
              <a:ext cx="432" cy="24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8571" name="AutoShape 27"/>
            <p:cNvSpPr>
              <a:spLocks noChangeArrowheads="1"/>
            </p:cNvSpPr>
            <p:nvPr/>
          </p:nvSpPr>
          <p:spPr bwMode="auto">
            <a:xfrm>
              <a:off x="240" y="2016"/>
              <a:ext cx="288" cy="240"/>
            </a:xfrm>
            <a:prstGeom prst="triangle">
              <a:avLst>
                <a:gd name="adj" fmla="val 50000"/>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grpSp>
      <p:grpSp>
        <p:nvGrpSpPr>
          <p:cNvPr id="108572" name="Group 28"/>
          <p:cNvGrpSpPr>
            <a:grpSpLocks/>
          </p:cNvGrpSpPr>
          <p:nvPr/>
        </p:nvGrpSpPr>
        <p:grpSpPr bwMode="auto">
          <a:xfrm>
            <a:off x="685800" y="5257800"/>
            <a:ext cx="1219200" cy="381000"/>
            <a:chOff x="240" y="2016"/>
            <a:chExt cx="768" cy="240"/>
          </a:xfrm>
        </p:grpSpPr>
        <p:sp>
          <p:nvSpPr>
            <p:cNvPr id="108573" name="Rectangle 29"/>
            <p:cNvSpPr>
              <a:spLocks noChangeArrowheads="1"/>
            </p:cNvSpPr>
            <p:nvPr/>
          </p:nvSpPr>
          <p:spPr bwMode="auto">
            <a:xfrm>
              <a:off x="576" y="2016"/>
              <a:ext cx="432" cy="24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8574" name="AutoShape 30"/>
            <p:cNvSpPr>
              <a:spLocks noChangeArrowheads="1"/>
            </p:cNvSpPr>
            <p:nvPr/>
          </p:nvSpPr>
          <p:spPr bwMode="auto">
            <a:xfrm>
              <a:off x="240" y="2016"/>
              <a:ext cx="288" cy="240"/>
            </a:xfrm>
            <a:prstGeom prst="triangle">
              <a:avLst>
                <a:gd name="adj" fmla="val 50000"/>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grpSp>
      <p:sp>
        <p:nvSpPr>
          <p:cNvPr id="108577" name="Text Box 33"/>
          <p:cNvSpPr txBox="1">
            <a:spLocks noChangeArrowheads="1"/>
          </p:cNvSpPr>
          <p:nvPr/>
        </p:nvSpPr>
        <p:spPr bwMode="auto">
          <a:xfrm>
            <a:off x="1020763" y="4419600"/>
            <a:ext cx="50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grpSp>
        <p:nvGrpSpPr>
          <p:cNvPr id="108581" name="Group 37"/>
          <p:cNvGrpSpPr>
            <a:grpSpLocks/>
          </p:cNvGrpSpPr>
          <p:nvPr/>
        </p:nvGrpSpPr>
        <p:grpSpPr bwMode="auto">
          <a:xfrm>
            <a:off x="3200400" y="3886200"/>
            <a:ext cx="1676400" cy="533400"/>
            <a:chOff x="2256" y="1344"/>
            <a:chExt cx="1056" cy="336"/>
          </a:xfrm>
        </p:grpSpPr>
        <p:sp>
          <p:nvSpPr>
            <p:cNvPr id="108582" name="AutoShape 38"/>
            <p:cNvSpPr>
              <a:spLocks noChangeArrowheads="1"/>
            </p:cNvSpPr>
            <p:nvPr/>
          </p:nvSpPr>
          <p:spPr bwMode="auto">
            <a:xfrm>
              <a:off x="2256" y="1344"/>
              <a:ext cx="432" cy="336"/>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8583" name="AutoShape 39"/>
            <p:cNvSpPr>
              <a:spLocks noChangeArrowheads="1"/>
            </p:cNvSpPr>
            <p:nvPr/>
          </p:nvSpPr>
          <p:spPr bwMode="auto">
            <a:xfrm>
              <a:off x="2688" y="1344"/>
              <a:ext cx="624" cy="336"/>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grpSp>
      <p:grpSp>
        <p:nvGrpSpPr>
          <p:cNvPr id="108584" name="Group 40"/>
          <p:cNvGrpSpPr>
            <a:grpSpLocks/>
          </p:cNvGrpSpPr>
          <p:nvPr/>
        </p:nvGrpSpPr>
        <p:grpSpPr bwMode="auto">
          <a:xfrm>
            <a:off x="2133600" y="3657600"/>
            <a:ext cx="762000" cy="609600"/>
            <a:chOff x="1104" y="1296"/>
            <a:chExt cx="480" cy="384"/>
          </a:xfrm>
        </p:grpSpPr>
        <p:sp>
          <p:nvSpPr>
            <p:cNvPr id="108585" name="AutoShape 41"/>
            <p:cNvSpPr>
              <a:spLocks noChangeArrowheads="1"/>
            </p:cNvSpPr>
            <p:nvPr/>
          </p:nvSpPr>
          <p:spPr bwMode="auto">
            <a:xfrm>
              <a:off x="1152" y="1488"/>
              <a:ext cx="432" cy="192"/>
            </a:xfrm>
            <a:prstGeom prst="rightArrow">
              <a:avLst>
                <a:gd name="adj1" fmla="val 50000"/>
                <a:gd name="adj2" fmla="val 56250"/>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86" name="Text Box 42"/>
            <p:cNvSpPr txBox="1">
              <a:spLocks noChangeArrowheads="1"/>
            </p:cNvSpPr>
            <p:nvPr/>
          </p:nvSpPr>
          <p:spPr bwMode="auto">
            <a:xfrm>
              <a:off x="1104" y="1296"/>
              <a:ext cx="39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t>map</a:t>
              </a:r>
            </a:p>
          </p:txBody>
        </p:sp>
      </p:grpSp>
      <p:sp>
        <p:nvSpPr>
          <p:cNvPr id="108611" name="Text Box 67"/>
          <p:cNvSpPr txBox="1">
            <a:spLocks noChangeArrowheads="1"/>
          </p:cNvSpPr>
          <p:nvPr/>
        </p:nvSpPr>
        <p:spPr bwMode="auto">
          <a:xfrm>
            <a:off x="762000" y="1828800"/>
            <a:ext cx="185178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8000"/>
                </a:solidFill>
                <a:latin typeface="Arial" pitchFamily="34" charset="0"/>
                <a:cs typeface="Arial" pitchFamily="34" charset="0"/>
              </a:rPr>
              <a:t>Input</a:t>
            </a:r>
          </a:p>
          <a:p>
            <a:r>
              <a:rPr lang="en-US" b="1" dirty="0">
                <a:solidFill>
                  <a:srgbClr val="008000"/>
                </a:solidFill>
                <a:latin typeface="Arial" pitchFamily="34" charset="0"/>
                <a:cs typeface="Arial" pitchFamily="34" charset="0"/>
              </a:rPr>
              <a:t>key-value pairs</a:t>
            </a:r>
          </a:p>
        </p:txBody>
      </p:sp>
      <p:sp>
        <p:nvSpPr>
          <p:cNvPr id="108578" name="Text Box 34"/>
          <p:cNvSpPr txBox="1">
            <a:spLocks noChangeArrowheads="1"/>
          </p:cNvSpPr>
          <p:nvPr/>
        </p:nvSpPr>
        <p:spPr bwMode="auto">
          <a:xfrm>
            <a:off x="3200400" y="1828800"/>
            <a:ext cx="185178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8000"/>
                </a:solidFill>
                <a:latin typeface="Arial" pitchFamily="34" charset="0"/>
                <a:cs typeface="Arial" pitchFamily="34" charset="0"/>
              </a:rPr>
              <a:t>Intermediate</a:t>
            </a:r>
          </a:p>
          <a:p>
            <a:r>
              <a:rPr lang="en-US" b="1" dirty="0">
                <a:solidFill>
                  <a:srgbClr val="008000"/>
                </a:solidFill>
                <a:latin typeface="Arial" pitchFamily="34" charset="0"/>
                <a:cs typeface="Arial" pitchFamily="34" charset="0"/>
              </a:rPr>
              <a:t>key-value pairs</a:t>
            </a:r>
          </a:p>
        </p:txBody>
      </p:sp>
      <p:sp>
        <p:nvSpPr>
          <p:cNvPr id="108619" name="Text Box 75"/>
          <p:cNvSpPr txBox="1">
            <a:spLocks noChangeArrowheads="1"/>
          </p:cNvSpPr>
          <p:nvPr/>
        </p:nvSpPr>
        <p:spPr bwMode="auto">
          <a:xfrm>
            <a:off x="3505200" y="4495800"/>
            <a:ext cx="50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108620" name="AutoShape 76"/>
          <p:cNvSpPr>
            <a:spLocks noChangeArrowheads="1"/>
          </p:cNvSpPr>
          <p:nvPr/>
        </p:nvSpPr>
        <p:spPr bwMode="auto">
          <a:xfrm>
            <a:off x="3276600" y="5181600"/>
            <a:ext cx="685800" cy="533400"/>
          </a:xfrm>
          <a:prstGeom prst="diamond">
            <a:avLst/>
          </a:prstGeom>
          <a:solidFill>
            <a:srgbClr val="FFFF00"/>
          </a:solidFill>
          <a:ln w="9525">
            <a:solidFill>
              <a:schemeClr val="tx1"/>
            </a:solidFill>
            <a:miter lim="800000"/>
            <a:headEnd/>
            <a:tailEnd/>
          </a:ln>
          <a:effectLst/>
          <a:extLst/>
        </p:spPr>
        <p:txBody>
          <a:bodyPr wrap="none" anchor="ctr"/>
          <a:lstStyle/>
          <a:p>
            <a:pPr algn="ctr"/>
            <a:r>
              <a:rPr lang="en-US"/>
              <a:t>k</a:t>
            </a:r>
          </a:p>
        </p:txBody>
      </p:sp>
      <p:sp>
        <p:nvSpPr>
          <p:cNvPr id="108621" name="AutoShape 77"/>
          <p:cNvSpPr>
            <a:spLocks noChangeArrowheads="1"/>
          </p:cNvSpPr>
          <p:nvPr/>
        </p:nvSpPr>
        <p:spPr bwMode="auto">
          <a:xfrm>
            <a:off x="3962400" y="5181600"/>
            <a:ext cx="990600" cy="533400"/>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15</a:t>
            </a:fld>
            <a:endParaRPr lang="en-US"/>
          </a:p>
        </p:txBody>
      </p:sp>
    </p:spTree>
    <p:extLst>
      <p:ext uri="{BB962C8B-B14F-4D97-AF65-F5344CB8AC3E}">
        <p14:creationId xmlns:p14="http://schemas.microsoft.com/office/powerpoint/2010/main" val="1752414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85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57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858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08584"/>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08579"/>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858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nodeType="clickEffect">
                                  <p:stCondLst>
                                    <p:cond delay="0"/>
                                  </p:stCondLst>
                                  <p:childTnLst>
                                    <p:set>
                                      <p:cBhvr>
                                        <p:cTn id="26" dur="1" fill="hold">
                                          <p:stCondLst>
                                            <p:cond delay="0"/>
                                          </p:stCondLst>
                                        </p:cTn>
                                        <p:tgtEl>
                                          <p:spTgt spid="108584"/>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086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86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86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78" grpId="0"/>
      <p:bldP spid="108619" grpId="0"/>
      <p:bldP spid="108620" grpId="0" animBg="1"/>
      <p:bldP spid="1086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dirty="0" err="1"/>
              <a:t>MapReduce</a:t>
            </a:r>
            <a:r>
              <a:rPr lang="en-US" dirty="0"/>
              <a:t>: The </a:t>
            </a:r>
            <a:r>
              <a:rPr lang="en-US" u="sng" dirty="0" smtClean="0"/>
              <a:t>Reduce </a:t>
            </a:r>
            <a:r>
              <a:rPr lang="en-US" dirty="0" smtClean="0"/>
              <a:t>Step</a:t>
            </a:r>
            <a:endParaRPr lang="en-US" dirty="0"/>
          </a:p>
        </p:txBody>
      </p:sp>
      <p:grpSp>
        <p:nvGrpSpPr>
          <p:cNvPr id="109583" name="Group 15"/>
          <p:cNvGrpSpPr>
            <a:grpSpLocks/>
          </p:cNvGrpSpPr>
          <p:nvPr/>
        </p:nvGrpSpPr>
        <p:grpSpPr bwMode="auto">
          <a:xfrm>
            <a:off x="609600" y="1828800"/>
            <a:ext cx="1873250" cy="3733800"/>
            <a:chOff x="3476" y="960"/>
            <a:chExt cx="1180" cy="2352"/>
          </a:xfrm>
        </p:grpSpPr>
        <p:grpSp>
          <p:nvGrpSpPr>
            <p:cNvPr id="109584" name="Group 16"/>
            <p:cNvGrpSpPr>
              <a:grpSpLocks/>
            </p:cNvGrpSpPr>
            <p:nvPr/>
          </p:nvGrpSpPr>
          <p:grpSpPr bwMode="auto">
            <a:xfrm>
              <a:off x="3552" y="1392"/>
              <a:ext cx="1104" cy="1920"/>
              <a:chOff x="3552" y="1392"/>
              <a:chExt cx="1104" cy="1920"/>
            </a:xfrm>
          </p:grpSpPr>
          <p:sp>
            <p:nvSpPr>
              <p:cNvPr id="109585" name="AutoShape 17"/>
              <p:cNvSpPr>
                <a:spLocks noChangeArrowheads="1"/>
              </p:cNvSpPr>
              <p:nvPr/>
            </p:nvSpPr>
            <p:spPr bwMode="auto">
              <a:xfrm>
                <a:off x="3600" y="2976"/>
                <a:ext cx="432" cy="336"/>
              </a:xfrm>
              <a:prstGeom prst="diamond">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9586" name="AutoShape 18"/>
              <p:cNvSpPr>
                <a:spLocks noChangeArrowheads="1"/>
              </p:cNvSpPr>
              <p:nvPr/>
            </p:nvSpPr>
            <p:spPr bwMode="auto">
              <a:xfrm>
                <a:off x="4032" y="2976"/>
                <a:ext cx="624" cy="336"/>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9587" name="Text Box 19"/>
              <p:cNvSpPr txBox="1">
                <a:spLocks noChangeArrowheads="1"/>
              </p:cNvSpPr>
              <p:nvPr/>
            </p:nvSpPr>
            <p:spPr bwMode="auto">
              <a:xfrm>
                <a:off x="3840" y="2592"/>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grpSp>
            <p:nvGrpSpPr>
              <p:cNvPr id="109588" name="Group 20"/>
              <p:cNvGrpSpPr>
                <a:grpSpLocks/>
              </p:cNvGrpSpPr>
              <p:nvPr/>
            </p:nvGrpSpPr>
            <p:grpSpPr bwMode="auto">
              <a:xfrm>
                <a:off x="3552" y="1392"/>
                <a:ext cx="1056" cy="336"/>
                <a:chOff x="2256" y="1344"/>
                <a:chExt cx="1056" cy="336"/>
              </a:xfrm>
            </p:grpSpPr>
            <p:sp>
              <p:nvSpPr>
                <p:cNvPr id="109589" name="AutoShape 21"/>
                <p:cNvSpPr>
                  <a:spLocks noChangeArrowheads="1"/>
                </p:cNvSpPr>
                <p:nvPr/>
              </p:nvSpPr>
              <p:spPr bwMode="auto">
                <a:xfrm>
                  <a:off x="2256" y="1344"/>
                  <a:ext cx="432" cy="336"/>
                </a:xfrm>
                <a:prstGeom prst="diamond">
                  <a:avLst/>
                </a:prstGeom>
                <a:solidFill>
                  <a:srgbClr val="99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9590" name="AutoShape 22"/>
                <p:cNvSpPr>
                  <a:spLocks noChangeArrowheads="1"/>
                </p:cNvSpPr>
                <p:nvPr/>
              </p:nvSpPr>
              <p:spPr bwMode="auto">
                <a:xfrm>
                  <a:off x="2688" y="1344"/>
                  <a:ext cx="624" cy="336"/>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grpSp>
          <p:grpSp>
            <p:nvGrpSpPr>
              <p:cNvPr id="109591" name="Group 23"/>
              <p:cNvGrpSpPr>
                <a:grpSpLocks/>
              </p:cNvGrpSpPr>
              <p:nvPr/>
            </p:nvGrpSpPr>
            <p:grpSpPr bwMode="auto">
              <a:xfrm>
                <a:off x="3552" y="1824"/>
                <a:ext cx="1056" cy="336"/>
                <a:chOff x="2256" y="1344"/>
                <a:chExt cx="1056" cy="336"/>
              </a:xfrm>
            </p:grpSpPr>
            <p:sp>
              <p:nvSpPr>
                <p:cNvPr id="109592" name="AutoShape 24"/>
                <p:cNvSpPr>
                  <a:spLocks noChangeArrowheads="1"/>
                </p:cNvSpPr>
                <p:nvPr/>
              </p:nvSpPr>
              <p:spPr bwMode="auto">
                <a:xfrm>
                  <a:off x="2256" y="1344"/>
                  <a:ext cx="432" cy="336"/>
                </a:xfrm>
                <a:prstGeom prst="diamond">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9593" name="AutoShape 25"/>
                <p:cNvSpPr>
                  <a:spLocks noChangeArrowheads="1"/>
                </p:cNvSpPr>
                <p:nvPr/>
              </p:nvSpPr>
              <p:spPr bwMode="auto">
                <a:xfrm>
                  <a:off x="2688" y="1344"/>
                  <a:ext cx="624" cy="336"/>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grpSp>
          <p:sp>
            <p:nvSpPr>
              <p:cNvPr id="109594" name="AutoShape 26"/>
              <p:cNvSpPr>
                <a:spLocks noChangeArrowheads="1"/>
              </p:cNvSpPr>
              <p:nvPr/>
            </p:nvSpPr>
            <p:spPr bwMode="auto">
              <a:xfrm>
                <a:off x="3552" y="2256"/>
                <a:ext cx="432" cy="336"/>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9595" name="AutoShape 27"/>
              <p:cNvSpPr>
                <a:spLocks noChangeArrowheads="1"/>
              </p:cNvSpPr>
              <p:nvPr/>
            </p:nvSpPr>
            <p:spPr bwMode="auto">
              <a:xfrm>
                <a:off x="3984" y="2256"/>
                <a:ext cx="624" cy="336"/>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grpSp>
        <p:sp>
          <p:nvSpPr>
            <p:cNvPr id="109596" name="Text Box 28"/>
            <p:cNvSpPr txBox="1">
              <a:spLocks noChangeArrowheads="1"/>
            </p:cNvSpPr>
            <p:nvPr/>
          </p:nvSpPr>
          <p:spPr bwMode="auto">
            <a:xfrm>
              <a:off x="3476" y="960"/>
              <a:ext cx="116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8000"/>
                  </a:solidFill>
                  <a:latin typeface="Arial" pitchFamily="34" charset="0"/>
                  <a:cs typeface="Arial" pitchFamily="34" charset="0"/>
                </a:rPr>
                <a:t>Intermediate</a:t>
              </a:r>
            </a:p>
            <a:p>
              <a:r>
                <a:rPr lang="en-US" b="1" dirty="0" smtClean="0">
                  <a:solidFill>
                    <a:srgbClr val="008000"/>
                  </a:solidFill>
                  <a:latin typeface="Arial" pitchFamily="34" charset="0"/>
                  <a:cs typeface="Arial" pitchFamily="34" charset="0"/>
                </a:rPr>
                <a:t>key-value pairs</a:t>
              </a:r>
              <a:endParaRPr lang="en-US" b="1" dirty="0">
                <a:solidFill>
                  <a:srgbClr val="008000"/>
                </a:solidFill>
                <a:latin typeface="Arial" pitchFamily="34" charset="0"/>
                <a:cs typeface="Arial" pitchFamily="34" charset="0"/>
              </a:endParaRPr>
            </a:p>
          </p:txBody>
        </p:sp>
      </p:grpSp>
      <p:grpSp>
        <p:nvGrpSpPr>
          <p:cNvPr id="109635" name="Group 67"/>
          <p:cNvGrpSpPr>
            <a:grpSpLocks/>
          </p:cNvGrpSpPr>
          <p:nvPr/>
        </p:nvGrpSpPr>
        <p:grpSpPr bwMode="auto">
          <a:xfrm>
            <a:off x="2427288" y="3087689"/>
            <a:ext cx="849312" cy="874713"/>
            <a:chOff x="1529" y="1753"/>
            <a:chExt cx="535" cy="551"/>
          </a:xfrm>
        </p:grpSpPr>
        <p:sp>
          <p:nvSpPr>
            <p:cNvPr id="109597" name="AutoShape 29"/>
            <p:cNvSpPr>
              <a:spLocks noChangeArrowheads="1"/>
            </p:cNvSpPr>
            <p:nvPr/>
          </p:nvSpPr>
          <p:spPr bwMode="auto">
            <a:xfrm>
              <a:off x="1584" y="2112"/>
              <a:ext cx="480" cy="192"/>
            </a:xfrm>
            <a:prstGeom prst="rightArrow">
              <a:avLst>
                <a:gd name="adj1" fmla="val 50000"/>
                <a:gd name="adj2" fmla="val 62500"/>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98" name="Text Box 30"/>
            <p:cNvSpPr txBox="1">
              <a:spLocks noChangeArrowheads="1"/>
            </p:cNvSpPr>
            <p:nvPr/>
          </p:nvSpPr>
          <p:spPr bwMode="auto">
            <a:xfrm>
              <a:off x="1529" y="1753"/>
              <a:ext cx="523"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t>Group</a:t>
              </a:r>
            </a:p>
            <a:p>
              <a:r>
                <a:rPr lang="en-US" b="1" dirty="0" smtClean="0"/>
                <a:t>by key</a:t>
              </a:r>
              <a:endParaRPr lang="en-US" b="1" dirty="0"/>
            </a:p>
          </p:txBody>
        </p:sp>
      </p:grpSp>
      <p:grpSp>
        <p:nvGrpSpPr>
          <p:cNvPr id="109601" name="Group 33"/>
          <p:cNvGrpSpPr>
            <a:grpSpLocks/>
          </p:cNvGrpSpPr>
          <p:nvPr/>
        </p:nvGrpSpPr>
        <p:grpSpPr bwMode="auto">
          <a:xfrm>
            <a:off x="5943600" y="2362200"/>
            <a:ext cx="1066800" cy="533400"/>
            <a:chOff x="3456" y="1296"/>
            <a:chExt cx="672" cy="336"/>
          </a:xfrm>
        </p:grpSpPr>
        <p:sp>
          <p:nvSpPr>
            <p:cNvPr id="109599" name="AutoShape 31"/>
            <p:cNvSpPr>
              <a:spLocks noChangeArrowheads="1"/>
            </p:cNvSpPr>
            <p:nvPr/>
          </p:nvSpPr>
          <p:spPr bwMode="auto">
            <a:xfrm>
              <a:off x="3504" y="1488"/>
              <a:ext cx="624" cy="144"/>
            </a:xfrm>
            <a:prstGeom prst="rightArrow">
              <a:avLst>
                <a:gd name="adj1" fmla="val 50000"/>
                <a:gd name="adj2" fmla="val 108333"/>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00" name="Text Box 32"/>
            <p:cNvSpPr txBox="1">
              <a:spLocks noChangeArrowheads="1"/>
            </p:cNvSpPr>
            <p:nvPr/>
          </p:nvSpPr>
          <p:spPr bwMode="auto">
            <a:xfrm>
              <a:off x="3456" y="1296"/>
              <a:ext cx="53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t>reduce</a:t>
              </a:r>
            </a:p>
          </p:txBody>
        </p:sp>
      </p:grpSp>
      <p:grpSp>
        <p:nvGrpSpPr>
          <p:cNvPr id="109602" name="Group 34"/>
          <p:cNvGrpSpPr>
            <a:grpSpLocks/>
          </p:cNvGrpSpPr>
          <p:nvPr/>
        </p:nvGrpSpPr>
        <p:grpSpPr bwMode="auto">
          <a:xfrm>
            <a:off x="5943600" y="2971800"/>
            <a:ext cx="1066800" cy="533400"/>
            <a:chOff x="3456" y="1296"/>
            <a:chExt cx="672" cy="336"/>
          </a:xfrm>
        </p:grpSpPr>
        <p:sp>
          <p:nvSpPr>
            <p:cNvPr id="109603" name="AutoShape 35"/>
            <p:cNvSpPr>
              <a:spLocks noChangeArrowheads="1"/>
            </p:cNvSpPr>
            <p:nvPr/>
          </p:nvSpPr>
          <p:spPr bwMode="auto">
            <a:xfrm>
              <a:off x="3504" y="1488"/>
              <a:ext cx="624" cy="144"/>
            </a:xfrm>
            <a:prstGeom prst="rightArrow">
              <a:avLst>
                <a:gd name="adj1" fmla="val 50000"/>
                <a:gd name="adj2" fmla="val 108333"/>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04" name="Text Box 36"/>
            <p:cNvSpPr txBox="1">
              <a:spLocks noChangeArrowheads="1"/>
            </p:cNvSpPr>
            <p:nvPr/>
          </p:nvSpPr>
          <p:spPr bwMode="auto">
            <a:xfrm>
              <a:off x="3456" y="1296"/>
              <a:ext cx="53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t>reduce</a:t>
              </a:r>
            </a:p>
          </p:txBody>
        </p:sp>
      </p:grpSp>
      <p:grpSp>
        <p:nvGrpSpPr>
          <p:cNvPr id="109610" name="Group 42"/>
          <p:cNvGrpSpPr>
            <a:grpSpLocks/>
          </p:cNvGrpSpPr>
          <p:nvPr/>
        </p:nvGrpSpPr>
        <p:grpSpPr bwMode="auto">
          <a:xfrm>
            <a:off x="7086600" y="2514600"/>
            <a:ext cx="1295400" cy="533400"/>
            <a:chOff x="4464" y="1392"/>
            <a:chExt cx="816" cy="336"/>
          </a:xfrm>
        </p:grpSpPr>
        <p:sp>
          <p:nvSpPr>
            <p:cNvPr id="109605" name="AutoShape 37"/>
            <p:cNvSpPr>
              <a:spLocks noChangeArrowheads="1"/>
            </p:cNvSpPr>
            <p:nvPr/>
          </p:nvSpPr>
          <p:spPr bwMode="auto">
            <a:xfrm>
              <a:off x="4464" y="1392"/>
              <a:ext cx="432" cy="336"/>
            </a:xfrm>
            <a:prstGeom prst="diamond">
              <a:avLst/>
            </a:prstGeom>
            <a:solidFill>
              <a:srgbClr val="99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9607" name="AutoShape 39"/>
            <p:cNvSpPr>
              <a:spLocks noChangeArrowheads="1"/>
            </p:cNvSpPr>
            <p:nvPr/>
          </p:nvSpPr>
          <p:spPr bwMode="auto">
            <a:xfrm>
              <a:off x="4944" y="1392"/>
              <a:ext cx="336" cy="33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grpSp>
      <p:grpSp>
        <p:nvGrpSpPr>
          <p:cNvPr id="109611" name="Group 43"/>
          <p:cNvGrpSpPr>
            <a:grpSpLocks/>
          </p:cNvGrpSpPr>
          <p:nvPr/>
        </p:nvGrpSpPr>
        <p:grpSpPr bwMode="auto">
          <a:xfrm>
            <a:off x="7086600" y="3124200"/>
            <a:ext cx="1295400" cy="533400"/>
            <a:chOff x="4464" y="1392"/>
            <a:chExt cx="816" cy="336"/>
          </a:xfrm>
        </p:grpSpPr>
        <p:sp>
          <p:nvSpPr>
            <p:cNvPr id="109612" name="AutoShape 44"/>
            <p:cNvSpPr>
              <a:spLocks noChangeArrowheads="1"/>
            </p:cNvSpPr>
            <p:nvPr/>
          </p:nvSpPr>
          <p:spPr bwMode="auto">
            <a:xfrm>
              <a:off x="4464" y="1392"/>
              <a:ext cx="432" cy="336"/>
            </a:xfrm>
            <a:prstGeom prst="diamond">
              <a:avLst/>
            </a:prstGeom>
            <a:solidFill>
              <a:schemeClr val="accent1">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k</a:t>
              </a:r>
            </a:p>
          </p:txBody>
        </p:sp>
        <p:sp>
          <p:nvSpPr>
            <p:cNvPr id="109613" name="AutoShape 45"/>
            <p:cNvSpPr>
              <a:spLocks noChangeArrowheads="1"/>
            </p:cNvSpPr>
            <p:nvPr/>
          </p:nvSpPr>
          <p:spPr bwMode="auto">
            <a:xfrm>
              <a:off x="4944" y="1392"/>
              <a:ext cx="336" cy="33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grpSp>
      <p:grpSp>
        <p:nvGrpSpPr>
          <p:cNvPr id="109614" name="Group 46"/>
          <p:cNvGrpSpPr>
            <a:grpSpLocks/>
          </p:cNvGrpSpPr>
          <p:nvPr/>
        </p:nvGrpSpPr>
        <p:grpSpPr bwMode="auto">
          <a:xfrm>
            <a:off x="7162800" y="5105400"/>
            <a:ext cx="1295400" cy="533400"/>
            <a:chOff x="4464" y="1392"/>
            <a:chExt cx="816" cy="336"/>
          </a:xfrm>
        </p:grpSpPr>
        <p:sp>
          <p:nvSpPr>
            <p:cNvPr id="109615" name="AutoShape 47"/>
            <p:cNvSpPr>
              <a:spLocks noChangeArrowheads="1"/>
            </p:cNvSpPr>
            <p:nvPr/>
          </p:nvSpPr>
          <p:spPr bwMode="auto">
            <a:xfrm>
              <a:off x="4464" y="1392"/>
              <a:ext cx="432" cy="336"/>
            </a:xfrm>
            <a:prstGeom prst="diamond">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9616" name="AutoShape 48"/>
            <p:cNvSpPr>
              <a:spLocks noChangeArrowheads="1"/>
            </p:cNvSpPr>
            <p:nvPr/>
          </p:nvSpPr>
          <p:spPr bwMode="auto">
            <a:xfrm>
              <a:off x="4944" y="1392"/>
              <a:ext cx="336" cy="33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grpSp>
      <p:sp>
        <p:nvSpPr>
          <p:cNvPr id="109617" name="Text Box 49"/>
          <p:cNvSpPr txBox="1">
            <a:spLocks noChangeArrowheads="1"/>
          </p:cNvSpPr>
          <p:nvPr/>
        </p:nvSpPr>
        <p:spPr bwMode="auto">
          <a:xfrm>
            <a:off x="7573963" y="4267200"/>
            <a:ext cx="50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grpSp>
        <p:nvGrpSpPr>
          <p:cNvPr id="109634" name="Group 66"/>
          <p:cNvGrpSpPr>
            <a:grpSpLocks/>
          </p:cNvGrpSpPr>
          <p:nvPr/>
        </p:nvGrpSpPr>
        <p:grpSpPr bwMode="auto">
          <a:xfrm>
            <a:off x="3276600" y="1905000"/>
            <a:ext cx="2743200" cy="3657600"/>
            <a:chOff x="2064" y="1008"/>
            <a:chExt cx="1728" cy="2304"/>
          </a:xfrm>
        </p:grpSpPr>
        <p:sp>
          <p:nvSpPr>
            <p:cNvPr id="109573" name="AutoShape 5"/>
            <p:cNvSpPr>
              <a:spLocks noChangeArrowheads="1"/>
            </p:cNvSpPr>
            <p:nvPr/>
          </p:nvSpPr>
          <p:spPr bwMode="auto">
            <a:xfrm>
              <a:off x="2112" y="2976"/>
              <a:ext cx="432" cy="336"/>
            </a:xfrm>
            <a:prstGeom prst="diamond">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9574" name="AutoShape 6"/>
            <p:cNvSpPr>
              <a:spLocks noChangeArrowheads="1"/>
            </p:cNvSpPr>
            <p:nvPr/>
          </p:nvSpPr>
          <p:spPr bwMode="auto">
            <a:xfrm>
              <a:off x="2544" y="2976"/>
              <a:ext cx="528" cy="336"/>
            </a:xfrm>
            <a:prstGeom prst="parallelogram">
              <a:avLst>
                <a:gd name="adj" fmla="val 392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9575" name="Text Box 7"/>
            <p:cNvSpPr txBox="1">
              <a:spLocks noChangeArrowheads="1"/>
            </p:cNvSpPr>
            <p:nvPr/>
          </p:nvSpPr>
          <p:spPr bwMode="auto">
            <a:xfrm>
              <a:off x="2467" y="2496"/>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109576" name="AutoShape 8"/>
            <p:cNvSpPr>
              <a:spLocks noChangeArrowheads="1"/>
            </p:cNvSpPr>
            <p:nvPr/>
          </p:nvSpPr>
          <p:spPr bwMode="auto">
            <a:xfrm>
              <a:off x="2064" y="1392"/>
              <a:ext cx="432" cy="336"/>
            </a:xfrm>
            <a:prstGeom prst="diamond">
              <a:avLst/>
            </a:prstGeom>
            <a:solidFill>
              <a:srgbClr val="99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9577" name="AutoShape 9"/>
            <p:cNvSpPr>
              <a:spLocks noChangeArrowheads="1"/>
            </p:cNvSpPr>
            <p:nvPr/>
          </p:nvSpPr>
          <p:spPr bwMode="auto">
            <a:xfrm>
              <a:off x="2496" y="1392"/>
              <a:ext cx="528" cy="336"/>
            </a:xfrm>
            <a:prstGeom prst="parallelogram">
              <a:avLst>
                <a:gd name="adj" fmla="val 392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9578" name="AutoShape 10"/>
            <p:cNvSpPr>
              <a:spLocks noChangeArrowheads="1"/>
            </p:cNvSpPr>
            <p:nvPr/>
          </p:nvSpPr>
          <p:spPr bwMode="auto">
            <a:xfrm>
              <a:off x="2064" y="1824"/>
              <a:ext cx="432" cy="336"/>
            </a:xfrm>
            <a:prstGeom prst="diamond">
              <a:avLst/>
            </a:prstGeom>
            <a:solidFill>
              <a:schemeClr val="accent1">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9579" name="AutoShape 11"/>
            <p:cNvSpPr>
              <a:spLocks noChangeArrowheads="1"/>
            </p:cNvSpPr>
            <p:nvPr/>
          </p:nvSpPr>
          <p:spPr bwMode="auto">
            <a:xfrm>
              <a:off x="2496" y="1824"/>
              <a:ext cx="480" cy="336"/>
            </a:xfrm>
            <a:prstGeom prst="parallelogram">
              <a:avLst>
                <a:gd name="adj"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9580" name="AutoShape 12"/>
            <p:cNvSpPr>
              <a:spLocks noChangeArrowheads="1"/>
            </p:cNvSpPr>
            <p:nvPr/>
          </p:nvSpPr>
          <p:spPr bwMode="auto">
            <a:xfrm>
              <a:off x="2832" y="1824"/>
              <a:ext cx="528" cy="336"/>
            </a:xfrm>
            <a:prstGeom prst="parallelogram">
              <a:avLst>
                <a:gd name="adj" fmla="val 392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9581" name="AutoShape 13"/>
            <p:cNvSpPr>
              <a:spLocks noChangeArrowheads="1"/>
            </p:cNvSpPr>
            <p:nvPr/>
          </p:nvSpPr>
          <p:spPr bwMode="auto">
            <a:xfrm>
              <a:off x="2880" y="1392"/>
              <a:ext cx="528" cy="336"/>
            </a:xfrm>
            <a:prstGeom prst="parallelogram">
              <a:avLst>
                <a:gd name="adj" fmla="val 392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9582" name="AutoShape 14"/>
            <p:cNvSpPr>
              <a:spLocks noChangeArrowheads="1"/>
            </p:cNvSpPr>
            <p:nvPr/>
          </p:nvSpPr>
          <p:spPr bwMode="auto">
            <a:xfrm>
              <a:off x="3264" y="1392"/>
              <a:ext cx="528" cy="336"/>
            </a:xfrm>
            <a:prstGeom prst="parallelogram">
              <a:avLst>
                <a:gd name="adj" fmla="val 392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9632" name="Rectangle 64"/>
            <p:cNvSpPr>
              <a:spLocks noChangeArrowheads="1"/>
            </p:cNvSpPr>
            <p:nvPr/>
          </p:nvSpPr>
          <p:spPr bwMode="auto">
            <a:xfrm>
              <a:off x="2160" y="1008"/>
              <a:ext cx="1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dirty="0">
                  <a:solidFill>
                    <a:srgbClr val="008000"/>
                  </a:solidFill>
                  <a:latin typeface="Arial" pitchFamily="34" charset="0"/>
                  <a:cs typeface="Arial" pitchFamily="34" charset="0"/>
                </a:rPr>
                <a:t>Key-value groups</a:t>
              </a:r>
            </a:p>
          </p:txBody>
        </p:sp>
      </p:grpSp>
      <p:sp>
        <p:nvSpPr>
          <p:cNvPr id="109633" name="Rectangle 65"/>
          <p:cNvSpPr>
            <a:spLocks noChangeArrowheads="1"/>
          </p:cNvSpPr>
          <p:nvPr/>
        </p:nvSpPr>
        <p:spPr bwMode="auto">
          <a:xfrm>
            <a:off x="6705600" y="1676400"/>
            <a:ext cx="2057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dirty="0">
                <a:solidFill>
                  <a:srgbClr val="008000"/>
                </a:solidFill>
                <a:latin typeface="Arial" pitchFamily="34" charset="0"/>
                <a:cs typeface="Arial" pitchFamily="34" charset="0"/>
              </a:rPr>
              <a:t>Output </a:t>
            </a:r>
          </a:p>
          <a:p>
            <a:r>
              <a:rPr lang="en-US" b="1" dirty="0">
                <a:solidFill>
                  <a:srgbClr val="008000"/>
                </a:solidFill>
                <a:latin typeface="Arial" pitchFamily="34" charset="0"/>
                <a:cs typeface="Arial" pitchFamily="34" charset="0"/>
              </a:rPr>
              <a:t>key-value pairs</a:t>
            </a: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16</a:t>
            </a:fld>
            <a:endParaRPr lang="en-US"/>
          </a:p>
        </p:txBody>
      </p:sp>
    </p:spTree>
    <p:extLst>
      <p:ext uri="{BB962C8B-B14F-4D97-AF65-F5344CB8AC3E}">
        <p14:creationId xmlns:p14="http://schemas.microsoft.com/office/powerpoint/2010/main" val="4204842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96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963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960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961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9602"/>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109601"/>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961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96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96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96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617" grpId="0"/>
      <p:bldP spid="1096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Specifically</a:t>
            </a:r>
            <a:endParaRPr lang="en-US" dirty="0"/>
          </a:p>
        </p:txBody>
      </p:sp>
      <p:sp>
        <p:nvSpPr>
          <p:cNvPr id="3" name="Content Placeholder 2"/>
          <p:cNvSpPr>
            <a:spLocks noGrp="1"/>
          </p:cNvSpPr>
          <p:nvPr>
            <p:ph idx="1"/>
          </p:nvPr>
        </p:nvSpPr>
        <p:spPr>
          <a:xfrm>
            <a:off x="457200" y="1295400"/>
            <a:ext cx="8534400" cy="5257801"/>
          </a:xfrm>
        </p:spPr>
        <p:txBody>
          <a:bodyPr/>
          <a:lstStyle/>
          <a:p>
            <a:r>
              <a:rPr lang="en-US" b="1" dirty="0">
                <a:solidFill>
                  <a:srgbClr val="0000FF"/>
                </a:solidFill>
              </a:rPr>
              <a:t>Input:</a:t>
            </a:r>
            <a:r>
              <a:rPr lang="en-US" dirty="0"/>
              <a:t> a set of </a:t>
            </a:r>
            <a:r>
              <a:rPr lang="en-US" dirty="0" smtClean="0"/>
              <a:t>key-value </a:t>
            </a:r>
            <a:r>
              <a:rPr lang="en-US" dirty="0"/>
              <a:t>pairs</a:t>
            </a:r>
          </a:p>
          <a:p>
            <a:r>
              <a:rPr lang="en-US" dirty="0" smtClean="0"/>
              <a:t>Programmer specifies two methods:</a:t>
            </a:r>
          </a:p>
          <a:p>
            <a:pPr lvl="1"/>
            <a:r>
              <a:rPr lang="en-US" b="1" dirty="0" smtClean="0">
                <a:solidFill>
                  <a:schemeClr val="accent4"/>
                </a:solidFill>
                <a:latin typeface="Arial" pitchFamily="34" charset="0"/>
                <a:cs typeface="Arial" pitchFamily="34" charset="0"/>
              </a:rPr>
              <a:t>Map(k, v)</a:t>
            </a:r>
            <a:r>
              <a:rPr lang="en-US" dirty="0" smtClean="0">
                <a:latin typeface="Arial" pitchFamily="34" charset="0"/>
                <a:cs typeface="Arial" pitchFamily="34" charset="0"/>
              </a:rPr>
              <a:t> </a:t>
            </a:r>
            <a:r>
              <a:rPr lang="en-US" dirty="0" smtClean="0">
                <a:latin typeface="Arial" pitchFamily="34" charset="0"/>
                <a:cs typeface="Arial" pitchFamily="34" charset="0"/>
                <a:sym typeface="Symbol"/>
              </a:rPr>
              <a:t></a:t>
            </a:r>
            <a:r>
              <a:rPr lang="en-US" dirty="0" smtClean="0">
                <a:latin typeface="Arial" pitchFamily="34" charset="0"/>
                <a:cs typeface="Arial" pitchFamily="34" charset="0"/>
                <a:sym typeface="Wingdings" pitchFamily="2" charset="2"/>
              </a:rPr>
              <a:t> &lt;k’, v’&gt;*</a:t>
            </a:r>
          </a:p>
          <a:p>
            <a:pPr lvl="2"/>
            <a:r>
              <a:rPr lang="en-US" dirty="0" smtClean="0">
                <a:sym typeface="Wingdings" pitchFamily="2" charset="2"/>
              </a:rPr>
              <a:t>Takes a key-value pair and outputs a set of key-value pairs</a:t>
            </a:r>
          </a:p>
          <a:p>
            <a:pPr lvl="3"/>
            <a:r>
              <a:rPr lang="en-US" dirty="0" smtClean="0">
                <a:sym typeface="Wingdings" pitchFamily="2" charset="2"/>
              </a:rPr>
              <a:t>E.g., key is the filename, value is a single line in the file</a:t>
            </a:r>
          </a:p>
          <a:p>
            <a:pPr lvl="2"/>
            <a:r>
              <a:rPr lang="en-US" dirty="0" smtClean="0">
                <a:sym typeface="Wingdings" pitchFamily="2" charset="2"/>
              </a:rPr>
              <a:t>There is one Map call for every </a:t>
            </a:r>
            <a:r>
              <a:rPr lang="en-US" i="1" dirty="0" smtClean="0">
                <a:sym typeface="Wingdings" pitchFamily="2" charset="2"/>
              </a:rPr>
              <a:t>(</a:t>
            </a:r>
            <a:r>
              <a:rPr lang="en-US" i="1" dirty="0" err="1" smtClean="0">
                <a:sym typeface="Wingdings" pitchFamily="2" charset="2"/>
              </a:rPr>
              <a:t>k,v</a:t>
            </a:r>
            <a:r>
              <a:rPr lang="en-US" i="1" dirty="0" smtClean="0">
                <a:sym typeface="Wingdings" pitchFamily="2" charset="2"/>
              </a:rPr>
              <a:t>) </a:t>
            </a:r>
            <a:r>
              <a:rPr lang="en-US" dirty="0" smtClean="0">
                <a:sym typeface="Wingdings" pitchFamily="2" charset="2"/>
              </a:rPr>
              <a:t>pair</a:t>
            </a:r>
          </a:p>
          <a:p>
            <a:pPr lvl="1"/>
            <a:r>
              <a:rPr lang="en-US" b="1" dirty="0" smtClean="0">
                <a:solidFill>
                  <a:schemeClr val="accent2"/>
                </a:solidFill>
                <a:latin typeface="Arial" pitchFamily="34" charset="0"/>
                <a:cs typeface="Arial" pitchFamily="34" charset="0"/>
                <a:sym typeface="Wingdings" pitchFamily="2" charset="2"/>
              </a:rPr>
              <a:t>Reduce(k’, &lt;v’&gt;*)</a:t>
            </a:r>
            <a:r>
              <a:rPr lang="en-US" dirty="0" smtClean="0">
                <a:solidFill>
                  <a:schemeClr val="accent2"/>
                </a:solidFill>
                <a:latin typeface="Arial" pitchFamily="34" charset="0"/>
                <a:cs typeface="Arial" pitchFamily="34" charset="0"/>
                <a:sym typeface="Wingdings" pitchFamily="2" charset="2"/>
              </a:rPr>
              <a:t> </a:t>
            </a:r>
            <a:r>
              <a:rPr lang="en-US" dirty="0">
                <a:latin typeface="Arial" pitchFamily="34" charset="0"/>
                <a:cs typeface="Arial" pitchFamily="34" charset="0"/>
                <a:sym typeface="Symbol"/>
              </a:rPr>
              <a:t></a:t>
            </a:r>
            <a:r>
              <a:rPr lang="en-US" dirty="0" smtClean="0">
                <a:latin typeface="Arial" pitchFamily="34" charset="0"/>
                <a:cs typeface="Arial" pitchFamily="34" charset="0"/>
                <a:sym typeface="Wingdings" pitchFamily="2" charset="2"/>
              </a:rPr>
              <a:t> &lt;k’, v’’&gt;*</a:t>
            </a:r>
          </a:p>
          <a:p>
            <a:pPr lvl="2"/>
            <a:r>
              <a:rPr lang="en-US" b="1" dirty="0" smtClean="0">
                <a:sym typeface="Wingdings" pitchFamily="2" charset="2"/>
              </a:rPr>
              <a:t>All values </a:t>
            </a:r>
            <a:r>
              <a:rPr lang="en-US" b="1" i="1" dirty="0" smtClean="0">
                <a:sym typeface="Wingdings" pitchFamily="2" charset="2"/>
              </a:rPr>
              <a:t>v’</a:t>
            </a:r>
            <a:r>
              <a:rPr lang="en-US" b="1" dirty="0" smtClean="0">
                <a:sym typeface="Wingdings" pitchFamily="2" charset="2"/>
              </a:rPr>
              <a:t> with same key </a:t>
            </a:r>
            <a:r>
              <a:rPr lang="en-US" b="1" i="1" dirty="0" smtClean="0">
                <a:sym typeface="Wingdings" pitchFamily="2" charset="2"/>
              </a:rPr>
              <a:t>k’</a:t>
            </a:r>
            <a:r>
              <a:rPr lang="en-US" b="1" dirty="0" smtClean="0">
                <a:sym typeface="Wingdings" pitchFamily="2" charset="2"/>
              </a:rPr>
              <a:t> are reduced together </a:t>
            </a:r>
            <a:br>
              <a:rPr lang="en-US" b="1" dirty="0" smtClean="0">
                <a:sym typeface="Wingdings" pitchFamily="2" charset="2"/>
              </a:rPr>
            </a:br>
            <a:r>
              <a:rPr lang="en-US" b="1" dirty="0" smtClean="0">
                <a:sym typeface="Wingdings" pitchFamily="2" charset="2"/>
              </a:rPr>
              <a:t>and processed in </a:t>
            </a:r>
            <a:r>
              <a:rPr lang="en-US" b="1" i="1" dirty="0" smtClean="0">
                <a:sym typeface="Wingdings" pitchFamily="2" charset="2"/>
              </a:rPr>
              <a:t>v’</a:t>
            </a:r>
            <a:r>
              <a:rPr lang="en-US" b="1" dirty="0" smtClean="0">
                <a:sym typeface="Wingdings" pitchFamily="2" charset="2"/>
              </a:rPr>
              <a:t> order</a:t>
            </a:r>
          </a:p>
          <a:p>
            <a:pPr lvl="2"/>
            <a:r>
              <a:rPr lang="en-US" dirty="0"/>
              <a:t>There is one </a:t>
            </a:r>
            <a:r>
              <a:rPr lang="en-US" dirty="0" smtClean="0"/>
              <a:t>Reduce </a:t>
            </a:r>
            <a:r>
              <a:rPr lang="en-US" dirty="0"/>
              <a:t>function call per unique </a:t>
            </a:r>
            <a:r>
              <a:rPr lang="en-US" dirty="0" smtClean="0"/>
              <a:t>key </a:t>
            </a:r>
            <a:r>
              <a:rPr lang="en-US" i="1" dirty="0" smtClean="0"/>
              <a:t>k’</a:t>
            </a:r>
            <a:endParaRPr lang="en-US" i="1"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17</a:t>
            </a:fld>
            <a:endParaRPr lang="en-US"/>
          </a:p>
        </p:txBody>
      </p:sp>
    </p:spTree>
    <p:extLst>
      <p:ext uri="{BB962C8B-B14F-4D97-AF65-F5344CB8AC3E}">
        <p14:creationId xmlns:p14="http://schemas.microsoft.com/office/powerpoint/2010/main" val="13078542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r>
              <a:rPr lang="en-US" dirty="0" smtClean="0"/>
              <a:t>: Word Counting</a:t>
            </a:r>
            <a:endParaRPr lang="en-US" dirty="0"/>
          </a:p>
        </p:txBody>
      </p:sp>
      <p:sp>
        <p:nvSpPr>
          <p:cNvPr id="5" name="Rectangle 4"/>
          <p:cNvSpPr/>
          <p:nvPr/>
        </p:nvSpPr>
        <p:spPr>
          <a:xfrm>
            <a:off x="228600" y="3468468"/>
            <a:ext cx="1600200" cy="2627531"/>
          </a:xfrm>
          <a:prstGeom prst="rect">
            <a:avLst/>
          </a:prstGeom>
          <a:ln cmpd="sng"/>
        </p:spPr>
        <p:style>
          <a:lnRef idx="2">
            <a:schemeClr val="dk1"/>
          </a:lnRef>
          <a:fillRef idx="1">
            <a:schemeClr val="lt1"/>
          </a:fillRef>
          <a:effectRef idx="0">
            <a:schemeClr val="dk1"/>
          </a:effectRef>
          <a:fontRef idx="minor">
            <a:schemeClr val="dk1"/>
          </a:fontRef>
        </p:style>
        <p:txBody>
          <a:bodyPr rtlCol="0" anchor="ctr"/>
          <a:lstStyle/>
          <a:p>
            <a:pPr algn="just"/>
            <a:r>
              <a:rPr lang="en-US" sz="1100" dirty="0" smtClean="0">
                <a:latin typeface="Arial Narrow" pitchFamily="34" charset="0"/>
                <a:cs typeface="Arial" pitchFamily="34" charset="0"/>
              </a:rPr>
              <a:t>The crew of the space shuttle Endeavor recently returned to Earth as ambassadors, harbingers of a new era of space exploration. Scientists at NASA are saying that the recent assembly of the </a:t>
            </a:r>
            <a:r>
              <a:rPr lang="en-US" sz="1100" dirty="0" err="1" smtClean="0">
                <a:latin typeface="Arial Narrow" pitchFamily="34" charset="0"/>
                <a:cs typeface="Arial" pitchFamily="34" charset="0"/>
              </a:rPr>
              <a:t>Dextre</a:t>
            </a:r>
            <a:r>
              <a:rPr lang="en-US" sz="1100" dirty="0" smtClean="0">
                <a:latin typeface="Arial Narrow" pitchFamily="34" charset="0"/>
                <a:cs typeface="Arial" pitchFamily="34" charset="0"/>
              </a:rPr>
              <a:t> bot is the first step in a long-term space-based man/</a:t>
            </a:r>
            <a:r>
              <a:rPr lang="en-US" sz="1100" dirty="0" err="1" smtClean="0">
                <a:latin typeface="Arial Narrow" pitchFamily="34" charset="0"/>
                <a:cs typeface="Arial" pitchFamily="34" charset="0"/>
              </a:rPr>
              <a:t>mache</a:t>
            </a:r>
            <a:r>
              <a:rPr lang="en-US" sz="1100" dirty="0" smtClean="0">
                <a:latin typeface="Arial Narrow" pitchFamily="34" charset="0"/>
                <a:cs typeface="Arial" pitchFamily="34" charset="0"/>
              </a:rPr>
              <a:t> partnership. '"The work we're doing now -- the robotics we're doing -- is what we're going to need ……………………..</a:t>
            </a:r>
            <a:endParaRPr lang="en-US" sz="1100" dirty="0">
              <a:latin typeface="Arial Narrow" pitchFamily="34" charset="0"/>
              <a:cs typeface="Arial" pitchFamily="34" charset="0"/>
            </a:endParaRPr>
          </a:p>
        </p:txBody>
      </p:sp>
      <p:sp>
        <p:nvSpPr>
          <p:cNvPr id="38" name="TextBox 37"/>
          <p:cNvSpPr txBox="1"/>
          <p:nvPr/>
        </p:nvSpPr>
        <p:spPr>
          <a:xfrm>
            <a:off x="304800" y="6107668"/>
            <a:ext cx="1723549"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Big document</a:t>
            </a:r>
            <a:endParaRPr lang="en-US" b="1" dirty="0">
              <a:solidFill>
                <a:srgbClr val="008000"/>
              </a:solidFill>
              <a:latin typeface="Arial" pitchFamily="34" charset="0"/>
              <a:cs typeface="Arial" pitchFamily="34" charset="0"/>
            </a:endParaRPr>
          </a:p>
        </p:txBody>
      </p:sp>
      <p:sp>
        <p:nvSpPr>
          <p:cNvPr id="47" name="Rectangle 46"/>
          <p:cNvSpPr/>
          <p:nvPr/>
        </p:nvSpPr>
        <p:spPr>
          <a:xfrm>
            <a:off x="2178804" y="3468469"/>
            <a:ext cx="1600200" cy="2590800"/>
          </a:xfrm>
          <a:prstGeom prst="rect">
            <a:avLst/>
          </a:prstGeom>
          <a:ln cmpd="sng"/>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(The, 1)</a:t>
            </a:r>
          </a:p>
          <a:p>
            <a:pPr algn="ctr"/>
            <a:r>
              <a:rPr lang="en-US" dirty="0" smtClean="0"/>
              <a:t>(crew, 1)</a:t>
            </a:r>
          </a:p>
          <a:p>
            <a:pPr algn="ctr"/>
            <a:r>
              <a:rPr lang="en-US" dirty="0" smtClean="0"/>
              <a:t>(of, 1)</a:t>
            </a:r>
          </a:p>
          <a:p>
            <a:pPr algn="ctr"/>
            <a:r>
              <a:rPr lang="en-US" dirty="0" smtClean="0"/>
              <a:t>(the, 1)</a:t>
            </a:r>
          </a:p>
          <a:p>
            <a:pPr algn="ctr"/>
            <a:r>
              <a:rPr lang="en-US" dirty="0" smtClean="0"/>
              <a:t>(space, 1)</a:t>
            </a:r>
          </a:p>
          <a:p>
            <a:pPr algn="ctr"/>
            <a:r>
              <a:rPr lang="en-US" dirty="0" smtClean="0"/>
              <a:t>(shuttle, 1)</a:t>
            </a:r>
          </a:p>
          <a:p>
            <a:pPr algn="ctr"/>
            <a:r>
              <a:rPr lang="en-US" dirty="0" smtClean="0"/>
              <a:t>(Endeavor, 1)</a:t>
            </a:r>
          </a:p>
          <a:p>
            <a:pPr algn="ctr"/>
            <a:r>
              <a:rPr lang="en-US" dirty="0" smtClean="0"/>
              <a:t>(recently, 1)</a:t>
            </a:r>
          </a:p>
          <a:p>
            <a:pPr algn="ctr"/>
            <a:r>
              <a:rPr lang="en-US" dirty="0" smtClean="0"/>
              <a:t>….</a:t>
            </a:r>
            <a:endParaRPr lang="en-US" dirty="0"/>
          </a:p>
        </p:txBody>
      </p:sp>
      <p:sp>
        <p:nvSpPr>
          <p:cNvPr id="51" name="Rectangle 50"/>
          <p:cNvSpPr/>
          <p:nvPr/>
        </p:nvSpPr>
        <p:spPr>
          <a:xfrm>
            <a:off x="4160004" y="3468469"/>
            <a:ext cx="1600200" cy="2590800"/>
          </a:xfrm>
          <a:prstGeom prst="rect">
            <a:avLst/>
          </a:prstGeom>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(crew, 1)</a:t>
            </a:r>
          </a:p>
          <a:p>
            <a:pPr algn="ctr"/>
            <a:r>
              <a:rPr lang="en-US" dirty="0" smtClean="0"/>
              <a:t>(crew, 1)</a:t>
            </a:r>
          </a:p>
          <a:p>
            <a:pPr algn="ctr"/>
            <a:r>
              <a:rPr lang="en-US" dirty="0" smtClean="0"/>
              <a:t>(space, 1)</a:t>
            </a:r>
          </a:p>
          <a:p>
            <a:pPr algn="ctr"/>
            <a:r>
              <a:rPr lang="en-US" dirty="0" smtClean="0"/>
              <a:t>(the, 1)</a:t>
            </a:r>
          </a:p>
          <a:p>
            <a:pPr algn="ctr"/>
            <a:r>
              <a:rPr lang="en-US" dirty="0" smtClean="0"/>
              <a:t>(the, 1)</a:t>
            </a:r>
          </a:p>
          <a:p>
            <a:pPr algn="ctr"/>
            <a:r>
              <a:rPr lang="en-US" dirty="0" smtClean="0"/>
              <a:t>(the, 1)</a:t>
            </a:r>
          </a:p>
          <a:p>
            <a:pPr algn="ctr"/>
            <a:r>
              <a:rPr lang="en-US" dirty="0" smtClean="0"/>
              <a:t>(shuttle, 1)</a:t>
            </a:r>
          </a:p>
          <a:p>
            <a:pPr algn="ctr"/>
            <a:r>
              <a:rPr lang="en-US" dirty="0" smtClean="0"/>
              <a:t>(recently, 1)</a:t>
            </a:r>
          </a:p>
          <a:p>
            <a:pPr algn="ctr"/>
            <a:r>
              <a:rPr lang="en-US" dirty="0" smtClean="0"/>
              <a:t>…</a:t>
            </a:r>
          </a:p>
        </p:txBody>
      </p:sp>
      <p:sp>
        <p:nvSpPr>
          <p:cNvPr id="54" name="Rectangle 53"/>
          <p:cNvSpPr/>
          <p:nvPr/>
        </p:nvSpPr>
        <p:spPr>
          <a:xfrm>
            <a:off x="6141204" y="3468469"/>
            <a:ext cx="1600200" cy="2590800"/>
          </a:xfrm>
          <a:prstGeom prst="rect">
            <a:avLst/>
          </a:prstGeom>
          <a:ln cmpd="sng"/>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(crew, 2)</a:t>
            </a:r>
          </a:p>
          <a:p>
            <a:pPr algn="ctr"/>
            <a:r>
              <a:rPr lang="en-US" dirty="0" smtClean="0"/>
              <a:t>(space, 1)</a:t>
            </a:r>
          </a:p>
          <a:p>
            <a:pPr algn="ctr"/>
            <a:r>
              <a:rPr lang="en-US" dirty="0" smtClean="0"/>
              <a:t>(the, 3)</a:t>
            </a:r>
          </a:p>
          <a:p>
            <a:pPr algn="ctr"/>
            <a:r>
              <a:rPr lang="en-US" dirty="0" smtClean="0"/>
              <a:t>(shuttle, 1)</a:t>
            </a:r>
          </a:p>
          <a:p>
            <a:pPr algn="ctr"/>
            <a:r>
              <a:rPr lang="en-US" dirty="0" smtClean="0"/>
              <a:t>(recently, 1)</a:t>
            </a:r>
          </a:p>
          <a:p>
            <a:pPr algn="ctr"/>
            <a:r>
              <a:rPr lang="en-US" dirty="0" smtClean="0"/>
              <a:t>…</a:t>
            </a:r>
          </a:p>
        </p:txBody>
      </p:sp>
      <p:sp>
        <p:nvSpPr>
          <p:cNvPr id="55" name="Rectangle 54"/>
          <p:cNvSpPr/>
          <p:nvPr/>
        </p:nvSpPr>
        <p:spPr>
          <a:xfrm>
            <a:off x="2178804" y="2057400"/>
            <a:ext cx="1600200" cy="1143000"/>
          </a:xfrm>
          <a:prstGeom prst="rect">
            <a:avLst/>
          </a:prstGeom>
          <a:ln cmpd="sng"/>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MAP:</a:t>
            </a:r>
          </a:p>
          <a:p>
            <a:pPr algn="ctr"/>
            <a:r>
              <a:rPr lang="en-US" sz="1400" dirty="0" smtClean="0"/>
              <a:t>Read input and produces a set of key-value pairs</a:t>
            </a:r>
            <a:endParaRPr lang="en-US" b="1" dirty="0"/>
          </a:p>
        </p:txBody>
      </p:sp>
      <p:sp>
        <p:nvSpPr>
          <p:cNvPr id="56" name="Rectangle 55"/>
          <p:cNvSpPr/>
          <p:nvPr/>
        </p:nvSpPr>
        <p:spPr>
          <a:xfrm>
            <a:off x="4160004" y="2057400"/>
            <a:ext cx="1600200" cy="1143000"/>
          </a:xfrm>
          <a:prstGeom prst="rect">
            <a:avLst/>
          </a:prstGeom>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Group by key:</a:t>
            </a:r>
          </a:p>
          <a:p>
            <a:pPr algn="ctr"/>
            <a:r>
              <a:rPr lang="en-US" sz="1400" dirty="0" smtClean="0"/>
              <a:t>Collect all pairs with same key</a:t>
            </a:r>
            <a:endParaRPr lang="en-US" b="1" dirty="0"/>
          </a:p>
        </p:txBody>
      </p:sp>
      <p:sp>
        <p:nvSpPr>
          <p:cNvPr id="57" name="Rectangle 56"/>
          <p:cNvSpPr/>
          <p:nvPr/>
        </p:nvSpPr>
        <p:spPr>
          <a:xfrm>
            <a:off x="6141204" y="2057400"/>
            <a:ext cx="1600200" cy="1143000"/>
          </a:xfrm>
          <a:prstGeom prst="rect">
            <a:avLst/>
          </a:prstGeom>
          <a:ln cmpd="sng"/>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t>Reduce:</a:t>
            </a:r>
          </a:p>
          <a:p>
            <a:pPr algn="ctr"/>
            <a:r>
              <a:rPr lang="en-US" sz="1400" dirty="0" smtClean="0"/>
              <a:t>Collect all values belonging to the key and output</a:t>
            </a:r>
            <a:endParaRPr lang="en-US" b="1" dirty="0"/>
          </a:p>
        </p:txBody>
      </p:sp>
      <p:sp>
        <p:nvSpPr>
          <p:cNvPr id="58" name="TextBox 57"/>
          <p:cNvSpPr txBox="1"/>
          <p:nvPr/>
        </p:nvSpPr>
        <p:spPr>
          <a:xfrm>
            <a:off x="2362200" y="6107668"/>
            <a:ext cx="1424301"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(key, value)</a:t>
            </a:r>
            <a:endParaRPr lang="en-US" b="1" dirty="0">
              <a:solidFill>
                <a:srgbClr val="008000"/>
              </a:solidFill>
              <a:latin typeface="Arial" pitchFamily="34" charset="0"/>
              <a:cs typeface="Arial" pitchFamily="34" charset="0"/>
            </a:endParaRPr>
          </a:p>
        </p:txBody>
      </p:sp>
      <p:sp>
        <p:nvSpPr>
          <p:cNvPr id="59" name="TextBox 58"/>
          <p:cNvSpPr txBox="1"/>
          <p:nvPr/>
        </p:nvSpPr>
        <p:spPr>
          <a:xfrm>
            <a:off x="2012196" y="1411069"/>
            <a:ext cx="2133600" cy="646331"/>
          </a:xfrm>
          <a:prstGeom prst="rect">
            <a:avLst/>
          </a:prstGeom>
          <a:noFill/>
        </p:spPr>
        <p:txBody>
          <a:bodyPr wrap="square" rtlCol="0">
            <a:spAutoFit/>
          </a:bodyPr>
          <a:lstStyle/>
          <a:p>
            <a:pPr algn="ctr"/>
            <a:r>
              <a:rPr lang="en-US" b="1" dirty="0" smtClean="0">
                <a:latin typeface="Arial" pitchFamily="34" charset="0"/>
                <a:cs typeface="Arial" pitchFamily="34" charset="0"/>
              </a:rPr>
              <a:t>Provided by the programmer</a:t>
            </a:r>
            <a:endParaRPr lang="en-US" b="1" dirty="0">
              <a:latin typeface="Arial" pitchFamily="34" charset="0"/>
              <a:cs typeface="Arial" pitchFamily="34" charset="0"/>
            </a:endParaRPr>
          </a:p>
        </p:txBody>
      </p:sp>
      <p:sp>
        <p:nvSpPr>
          <p:cNvPr id="60" name="TextBox 59"/>
          <p:cNvSpPr txBox="1"/>
          <p:nvPr/>
        </p:nvSpPr>
        <p:spPr>
          <a:xfrm>
            <a:off x="6019800" y="1411069"/>
            <a:ext cx="2133600" cy="646331"/>
          </a:xfrm>
          <a:prstGeom prst="rect">
            <a:avLst/>
          </a:prstGeom>
          <a:noFill/>
        </p:spPr>
        <p:txBody>
          <a:bodyPr wrap="square" rtlCol="0">
            <a:spAutoFit/>
          </a:bodyPr>
          <a:lstStyle/>
          <a:p>
            <a:pPr algn="ctr"/>
            <a:r>
              <a:rPr lang="en-US" b="1" dirty="0" smtClean="0">
                <a:latin typeface="Arial" pitchFamily="34" charset="0"/>
                <a:cs typeface="Arial" pitchFamily="34" charset="0"/>
              </a:rPr>
              <a:t>Provided by the programmer</a:t>
            </a:r>
            <a:endParaRPr lang="en-US" b="1" dirty="0">
              <a:latin typeface="Arial" pitchFamily="34" charset="0"/>
              <a:cs typeface="Arial" pitchFamily="34" charset="0"/>
            </a:endParaRPr>
          </a:p>
        </p:txBody>
      </p:sp>
      <p:sp>
        <p:nvSpPr>
          <p:cNvPr id="65" name="TextBox 64"/>
          <p:cNvSpPr txBox="1"/>
          <p:nvPr/>
        </p:nvSpPr>
        <p:spPr>
          <a:xfrm>
            <a:off x="6252907" y="6107668"/>
            <a:ext cx="1424301"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(key, value)</a:t>
            </a:r>
            <a:endParaRPr lang="en-US" b="1" dirty="0">
              <a:solidFill>
                <a:srgbClr val="008000"/>
              </a:solidFill>
              <a:latin typeface="Arial" pitchFamily="34" charset="0"/>
              <a:cs typeface="Arial" pitchFamily="34" charset="0"/>
            </a:endParaRPr>
          </a:p>
        </p:txBody>
      </p:sp>
      <p:sp>
        <p:nvSpPr>
          <p:cNvPr id="66" name="TextBox 65"/>
          <p:cNvSpPr txBox="1"/>
          <p:nvPr/>
        </p:nvSpPr>
        <p:spPr>
          <a:xfrm>
            <a:off x="4343400" y="6107668"/>
            <a:ext cx="1424301"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(key, value)</a:t>
            </a:r>
            <a:endParaRPr lang="en-US" b="1" dirty="0">
              <a:solidFill>
                <a:srgbClr val="008000"/>
              </a:solidFill>
              <a:latin typeface="Arial" pitchFamily="34" charset="0"/>
              <a:cs typeface="Arial" pitchFamily="34" charset="0"/>
            </a:endParaRPr>
          </a:p>
        </p:txBody>
      </p:sp>
      <p:grpSp>
        <p:nvGrpSpPr>
          <p:cNvPr id="3" name="Group 68"/>
          <p:cNvGrpSpPr/>
          <p:nvPr/>
        </p:nvGrpSpPr>
        <p:grpSpPr>
          <a:xfrm>
            <a:off x="8001000" y="3200400"/>
            <a:ext cx="762000" cy="3200400"/>
            <a:chOff x="8001000" y="1752600"/>
            <a:chExt cx="762000" cy="3200400"/>
          </a:xfrm>
        </p:grpSpPr>
        <p:sp>
          <p:nvSpPr>
            <p:cNvPr id="64" name="TextBox 63"/>
            <p:cNvSpPr txBox="1"/>
            <p:nvPr/>
          </p:nvSpPr>
          <p:spPr>
            <a:xfrm rot="16200000">
              <a:off x="7070789" y="2911411"/>
              <a:ext cx="2686954" cy="369332"/>
            </a:xfrm>
            <a:prstGeom prst="rect">
              <a:avLst/>
            </a:prstGeom>
            <a:noFill/>
            <a:ln cmpd="sng">
              <a:solidFill>
                <a:schemeClr val="tx1"/>
              </a:solidFill>
            </a:ln>
          </p:spPr>
          <p:txBody>
            <a:bodyPr wrap="none" rtlCol="0">
              <a:spAutoFit/>
            </a:bodyPr>
            <a:lstStyle/>
            <a:p>
              <a:r>
                <a:rPr lang="en-US" dirty="0" smtClean="0"/>
                <a:t>Sequentially read the data</a:t>
              </a:r>
              <a:endParaRPr lang="en-US" dirty="0"/>
            </a:p>
          </p:txBody>
        </p:sp>
        <p:sp>
          <p:nvSpPr>
            <p:cNvPr id="67" name="Down Arrow 66"/>
            <p:cNvSpPr/>
            <p:nvPr/>
          </p:nvSpPr>
          <p:spPr>
            <a:xfrm>
              <a:off x="8001000" y="1752600"/>
              <a:ext cx="762000" cy="3200400"/>
            </a:xfrm>
            <a:prstGeom prst="downArrow">
              <a:avLst/>
            </a:prstGeom>
            <a:ln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68" name="TextBox 67"/>
            <p:cNvSpPr txBox="1"/>
            <p:nvPr/>
          </p:nvSpPr>
          <p:spPr>
            <a:xfrm rot="16200000">
              <a:off x="7119681" y="3059689"/>
              <a:ext cx="2542684" cy="369332"/>
            </a:xfrm>
            <a:prstGeom prst="rect">
              <a:avLst/>
            </a:prstGeom>
            <a:noFill/>
            <a:ln cmpd="sng">
              <a:noFill/>
            </a:ln>
          </p:spPr>
          <p:txBody>
            <a:bodyPr wrap="none" rtlCol="0">
              <a:spAutoFit/>
            </a:bodyPr>
            <a:lstStyle/>
            <a:p>
              <a:r>
                <a:rPr lang="en-US" b="1" dirty="0" smtClean="0">
                  <a:solidFill>
                    <a:schemeClr val="bg1"/>
                  </a:solidFill>
                </a:rPr>
                <a:t>Only  </a:t>
              </a:r>
              <a:r>
                <a:rPr lang="en-US" dirty="0" smtClean="0">
                  <a:solidFill>
                    <a:schemeClr val="bg1"/>
                  </a:solidFill>
                </a:rPr>
                <a:t>  sequential    reads</a:t>
              </a:r>
              <a:endParaRPr lang="en-US" dirty="0">
                <a:solidFill>
                  <a:schemeClr val="bg1"/>
                </a:solidFill>
              </a:endParaRPr>
            </a:p>
          </p:txBody>
        </p:sp>
      </p:grpSp>
      <p:grpSp>
        <p:nvGrpSpPr>
          <p:cNvPr id="4" name="Group 76"/>
          <p:cNvGrpSpPr/>
          <p:nvPr/>
        </p:nvGrpSpPr>
        <p:grpSpPr>
          <a:xfrm>
            <a:off x="2102665" y="4056286"/>
            <a:ext cx="1707335" cy="1104600"/>
            <a:chOff x="179559" y="4370559"/>
            <a:chExt cx="1707335" cy="1104600"/>
          </a:xfrm>
        </p:grpSpPr>
        <p:cxnSp>
          <p:nvCxnSpPr>
            <p:cNvPr id="78" name="Straight Connector 77"/>
            <p:cNvCxnSpPr/>
            <p:nvPr/>
          </p:nvCxnSpPr>
          <p:spPr>
            <a:xfrm>
              <a:off x="179559" y="5473571"/>
              <a:ext cx="1676400" cy="1588"/>
            </a:xfrm>
            <a:prstGeom prst="line">
              <a:avLst/>
            </a:prstGeom>
            <a:ln cmpd="sng"/>
          </p:spPr>
          <p:style>
            <a:lnRef idx="3">
              <a:schemeClr val="accent6"/>
            </a:lnRef>
            <a:fillRef idx="0">
              <a:schemeClr val="accent6"/>
            </a:fillRef>
            <a:effectRef idx="2">
              <a:schemeClr val="accent6"/>
            </a:effectRef>
            <a:fontRef idx="minor">
              <a:schemeClr val="tx1"/>
            </a:fontRef>
          </p:style>
        </p:cxnSp>
        <p:cxnSp>
          <p:nvCxnSpPr>
            <p:cNvPr id="79" name="Straight Connector 78"/>
            <p:cNvCxnSpPr/>
            <p:nvPr/>
          </p:nvCxnSpPr>
          <p:spPr>
            <a:xfrm>
              <a:off x="210494" y="4938583"/>
              <a:ext cx="1676400" cy="1588"/>
            </a:xfrm>
            <a:prstGeom prst="line">
              <a:avLst/>
            </a:prstGeom>
            <a:ln cmpd="sng"/>
          </p:spPr>
          <p:style>
            <a:lnRef idx="3">
              <a:schemeClr val="accent6"/>
            </a:lnRef>
            <a:fillRef idx="0">
              <a:schemeClr val="accent6"/>
            </a:fillRef>
            <a:effectRef idx="2">
              <a:schemeClr val="accent6"/>
            </a:effectRef>
            <a:fontRef idx="minor">
              <a:schemeClr val="tx1"/>
            </a:fontRef>
          </p:style>
        </p:cxnSp>
        <p:cxnSp>
          <p:nvCxnSpPr>
            <p:cNvPr id="80" name="Straight Connector 79"/>
            <p:cNvCxnSpPr/>
            <p:nvPr/>
          </p:nvCxnSpPr>
          <p:spPr>
            <a:xfrm>
              <a:off x="210494" y="4370559"/>
              <a:ext cx="1676400" cy="1588"/>
            </a:xfrm>
            <a:prstGeom prst="line">
              <a:avLst/>
            </a:prstGeom>
            <a:ln cmpd="sng"/>
          </p:spPr>
          <p:style>
            <a:lnRef idx="3">
              <a:schemeClr val="accent6"/>
            </a:lnRef>
            <a:fillRef idx="0">
              <a:schemeClr val="accent6"/>
            </a:fillRef>
            <a:effectRef idx="2">
              <a:schemeClr val="accent6"/>
            </a:effectRef>
            <a:fontRef idx="minor">
              <a:schemeClr val="tx1"/>
            </a:fontRef>
          </p:style>
        </p:cxnSp>
      </p:grpSp>
      <p:grpSp>
        <p:nvGrpSpPr>
          <p:cNvPr id="6" name="Group 80"/>
          <p:cNvGrpSpPr/>
          <p:nvPr/>
        </p:nvGrpSpPr>
        <p:grpSpPr>
          <a:xfrm>
            <a:off x="4114800" y="4371984"/>
            <a:ext cx="1707335" cy="782628"/>
            <a:chOff x="179559" y="4627743"/>
            <a:chExt cx="1707335" cy="782628"/>
          </a:xfrm>
        </p:grpSpPr>
        <p:cxnSp>
          <p:nvCxnSpPr>
            <p:cNvPr id="82" name="Straight Connector 81"/>
            <p:cNvCxnSpPr/>
            <p:nvPr/>
          </p:nvCxnSpPr>
          <p:spPr>
            <a:xfrm>
              <a:off x="179559" y="5408783"/>
              <a:ext cx="1676400" cy="1588"/>
            </a:xfrm>
            <a:prstGeom prst="line">
              <a:avLst/>
            </a:prstGeom>
            <a:ln cmpd="sng"/>
          </p:spPr>
          <p:style>
            <a:lnRef idx="3">
              <a:schemeClr val="accent6"/>
            </a:lnRef>
            <a:fillRef idx="0">
              <a:schemeClr val="accent6"/>
            </a:fillRef>
            <a:effectRef idx="2">
              <a:schemeClr val="accent6"/>
            </a:effectRef>
            <a:fontRef idx="minor">
              <a:schemeClr val="tx1"/>
            </a:fontRef>
          </p:style>
        </p:cxnSp>
        <p:cxnSp>
          <p:nvCxnSpPr>
            <p:cNvPr id="84" name="Straight Connector 83"/>
            <p:cNvCxnSpPr/>
            <p:nvPr/>
          </p:nvCxnSpPr>
          <p:spPr>
            <a:xfrm>
              <a:off x="210494" y="4627743"/>
              <a:ext cx="1676400" cy="1588"/>
            </a:xfrm>
            <a:prstGeom prst="line">
              <a:avLst/>
            </a:prstGeom>
            <a:ln cmpd="sng"/>
          </p:spPr>
          <p:style>
            <a:lnRef idx="3">
              <a:schemeClr val="accent6"/>
            </a:lnRef>
            <a:fillRef idx="0">
              <a:schemeClr val="accent6"/>
            </a:fillRef>
            <a:effectRef idx="2">
              <a:schemeClr val="accent6"/>
            </a:effectRef>
            <a:fontRef idx="minor">
              <a:schemeClr val="tx1"/>
            </a:fontRef>
          </p:style>
        </p:cxnSp>
      </p:grpSp>
      <p:grpSp>
        <p:nvGrpSpPr>
          <p:cNvPr id="7" name="Group 84"/>
          <p:cNvGrpSpPr/>
          <p:nvPr/>
        </p:nvGrpSpPr>
        <p:grpSpPr>
          <a:xfrm>
            <a:off x="152400" y="4021245"/>
            <a:ext cx="1707335" cy="1104600"/>
            <a:chOff x="179559" y="4370559"/>
            <a:chExt cx="1707335" cy="1104600"/>
          </a:xfrm>
        </p:grpSpPr>
        <p:cxnSp>
          <p:nvCxnSpPr>
            <p:cNvPr id="86" name="Straight Connector 85"/>
            <p:cNvCxnSpPr/>
            <p:nvPr/>
          </p:nvCxnSpPr>
          <p:spPr>
            <a:xfrm>
              <a:off x="179559" y="5473571"/>
              <a:ext cx="1676400" cy="1588"/>
            </a:xfrm>
            <a:prstGeom prst="line">
              <a:avLst/>
            </a:prstGeom>
            <a:ln cmpd="sng"/>
          </p:spPr>
          <p:style>
            <a:lnRef idx="3">
              <a:schemeClr val="accent6"/>
            </a:lnRef>
            <a:fillRef idx="0">
              <a:schemeClr val="accent6"/>
            </a:fillRef>
            <a:effectRef idx="2">
              <a:schemeClr val="accent6"/>
            </a:effectRef>
            <a:fontRef idx="minor">
              <a:schemeClr val="tx1"/>
            </a:fontRef>
          </p:style>
        </p:cxnSp>
        <p:cxnSp>
          <p:nvCxnSpPr>
            <p:cNvPr id="87" name="Straight Connector 86"/>
            <p:cNvCxnSpPr/>
            <p:nvPr/>
          </p:nvCxnSpPr>
          <p:spPr>
            <a:xfrm>
              <a:off x="210494" y="4916281"/>
              <a:ext cx="1676400" cy="1588"/>
            </a:xfrm>
            <a:prstGeom prst="line">
              <a:avLst/>
            </a:prstGeom>
            <a:ln cmpd="sng"/>
          </p:spPr>
          <p:style>
            <a:lnRef idx="3">
              <a:schemeClr val="accent6"/>
            </a:lnRef>
            <a:fillRef idx="0">
              <a:schemeClr val="accent6"/>
            </a:fillRef>
            <a:effectRef idx="2">
              <a:schemeClr val="accent6"/>
            </a:effectRef>
            <a:fontRef idx="minor">
              <a:schemeClr val="tx1"/>
            </a:fontRef>
          </p:style>
        </p:cxnSp>
        <p:cxnSp>
          <p:nvCxnSpPr>
            <p:cNvPr id="88" name="Straight Connector 87"/>
            <p:cNvCxnSpPr/>
            <p:nvPr/>
          </p:nvCxnSpPr>
          <p:spPr>
            <a:xfrm>
              <a:off x="210494" y="4370559"/>
              <a:ext cx="1676400" cy="1588"/>
            </a:xfrm>
            <a:prstGeom prst="line">
              <a:avLst/>
            </a:prstGeom>
            <a:ln cmpd="sng"/>
          </p:spPr>
          <p:style>
            <a:lnRef idx="3">
              <a:schemeClr val="accent6"/>
            </a:lnRef>
            <a:fillRef idx="0">
              <a:schemeClr val="accent6"/>
            </a:fillRef>
            <a:effectRef idx="2">
              <a:schemeClr val="accent6"/>
            </a:effectRef>
            <a:fontRef idx="minor">
              <a:schemeClr val="tx1"/>
            </a:fontRef>
          </p:style>
        </p:cxnSp>
      </p:grpSp>
      <p:grpSp>
        <p:nvGrpSpPr>
          <p:cNvPr id="8" name="Group 97"/>
          <p:cNvGrpSpPr/>
          <p:nvPr/>
        </p:nvGrpSpPr>
        <p:grpSpPr>
          <a:xfrm>
            <a:off x="3810000" y="3886200"/>
            <a:ext cx="228600" cy="1600200"/>
            <a:chOff x="3810000" y="4114800"/>
            <a:chExt cx="228600" cy="1600200"/>
          </a:xfrm>
        </p:grpSpPr>
        <p:cxnSp>
          <p:nvCxnSpPr>
            <p:cNvPr id="90" name="Straight Connector 89"/>
            <p:cNvCxnSpPr/>
            <p:nvPr/>
          </p:nvCxnSpPr>
          <p:spPr>
            <a:xfrm rot="16200000" flipH="1">
              <a:off x="3619500" y="4381500"/>
              <a:ext cx="685800" cy="152400"/>
            </a:xfrm>
            <a:prstGeom prst="line">
              <a:avLst/>
            </a:prstGeom>
            <a:ln cmpd="sng"/>
          </p:spPr>
          <p:style>
            <a:lnRef idx="2">
              <a:schemeClr val="dk1"/>
            </a:lnRef>
            <a:fillRef idx="0">
              <a:schemeClr val="dk1"/>
            </a:fillRef>
            <a:effectRef idx="1">
              <a:schemeClr val="dk1"/>
            </a:effectRef>
            <a:fontRef idx="minor">
              <a:schemeClr val="tx1"/>
            </a:fontRef>
          </p:style>
        </p:cxnSp>
        <p:cxnSp>
          <p:nvCxnSpPr>
            <p:cNvPr id="92" name="Straight Connector 91"/>
            <p:cNvCxnSpPr/>
            <p:nvPr/>
          </p:nvCxnSpPr>
          <p:spPr>
            <a:xfrm rot="5400000" flipH="1" flipV="1">
              <a:off x="3505200" y="5181600"/>
              <a:ext cx="914400" cy="152400"/>
            </a:xfrm>
            <a:prstGeom prst="line">
              <a:avLst/>
            </a:prstGeom>
            <a:ln cmpd="sng"/>
          </p:spPr>
          <p:style>
            <a:lnRef idx="2">
              <a:schemeClr val="dk1"/>
            </a:lnRef>
            <a:fillRef idx="0">
              <a:schemeClr val="dk1"/>
            </a:fillRef>
            <a:effectRef idx="1">
              <a:schemeClr val="dk1"/>
            </a:effectRef>
            <a:fontRef idx="minor">
              <a:schemeClr val="tx1"/>
            </a:fontRef>
          </p:style>
        </p:cxnSp>
        <p:cxnSp>
          <p:nvCxnSpPr>
            <p:cNvPr id="94" name="Straight Connector 93"/>
            <p:cNvCxnSpPr/>
            <p:nvPr/>
          </p:nvCxnSpPr>
          <p:spPr>
            <a:xfrm rot="5400000" flipH="1" flipV="1">
              <a:off x="3657600" y="4953000"/>
              <a:ext cx="533400" cy="228600"/>
            </a:xfrm>
            <a:prstGeom prst="line">
              <a:avLst/>
            </a:prstGeom>
            <a:ln cmpd="sng"/>
          </p:spPr>
          <p:style>
            <a:lnRef idx="2">
              <a:schemeClr val="dk1"/>
            </a:lnRef>
            <a:fillRef idx="0">
              <a:schemeClr val="dk1"/>
            </a:fillRef>
            <a:effectRef idx="1">
              <a:schemeClr val="dk1"/>
            </a:effectRef>
            <a:fontRef idx="minor">
              <a:schemeClr val="tx1"/>
            </a:fontRef>
          </p:style>
        </p:cxnSp>
        <p:cxnSp>
          <p:nvCxnSpPr>
            <p:cNvPr id="96" name="Straight Connector 95"/>
            <p:cNvCxnSpPr/>
            <p:nvPr/>
          </p:nvCxnSpPr>
          <p:spPr>
            <a:xfrm rot="16200000" flipH="1">
              <a:off x="3733800" y="4495800"/>
              <a:ext cx="381000" cy="228600"/>
            </a:xfrm>
            <a:prstGeom prst="line">
              <a:avLst/>
            </a:prstGeom>
            <a:ln cmpd="sng"/>
          </p:spPr>
          <p:style>
            <a:lnRef idx="2">
              <a:schemeClr val="dk1"/>
            </a:lnRef>
            <a:fillRef idx="0">
              <a:schemeClr val="dk1"/>
            </a:fillRef>
            <a:effectRef idx="1">
              <a:schemeClr val="dk1"/>
            </a:effectRef>
            <a:fontRef idx="minor">
              <a:schemeClr val="tx1"/>
            </a:fontRef>
          </p:style>
        </p:cxnSp>
      </p:grpSp>
      <p:sp>
        <p:nvSpPr>
          <p:cNvPr id="10" name="Footer Placeholder 9"/>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1" name="Slide Number Placeholder 10"/>
          <p:cNvSpPr>
            <a:spLocks noGrp="1"/>
          </p:cNvSpPr>
          <p:nvPr>
            <p:ph type="sldNum" sz="quarter" idx="12"/>
          </p:nvPr>
        </p:nvSpPr>
        <p:spPr/>
        <p:txBody>
          <a:bodyPr/>
          <a:lstStyle/>
          <a:p>
            <a:fld id="{19B12225-5612-419B-A8D5-4B8EEE4C217E}" type="slidenum">
              <a:rPr lang="en-US" smtClean="0"/>
              <a:pPr/>
              <a:t>18</a:t>
            </a:fld>
            <a:endParaRPr lang="en-US"/>
          </a:p>
        </p:txBody>
      </p:sp>
    </p:spTree>
    <p:extLst>
      <p:ext uri="{BB962C8B-B14F-4D97-AF65-F5344CB8AC3E}">
        <p14:creationId xmlns:p14="http://schemas.microsoft.com/office/powerpoint/2010/main" val="262676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1" grpId="0" animBg="1"/>
      <p:bldP spid="54" grpId="0" animBg="1"/>
      <p:bldP spid="55" grpId="0" animBg="1"/>
      <p:bldP spid="56" grpId="0" animBg="1"/>
      <p:bldP spid="57" grpId="0" animBg="1"/>
      <p:bldP spid="58" grpId="0"/>
      <p:bldP spid="59" grpId="0"/>
      <p:bldP spid="60" grpId="0"/>
      <p:bldP spid="65" grpId="0"/>
      <p:bldP spid="6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a:t>Word Count </a:t>
            </a:r>
            <a:r>
              <a:rPr lang="en-US" dirty="0" smtClean="0"/>
              <a:t>Using </a:t>
            </a:r>
            <a:r>
              <a:rPr lang="en-US" dirty="0" err="1"/>
              <a:t>MapReduce</a:t>
            </a:r>
            <a:endParaRPr lang="en-US" dirty="0"/>
          </a:p>
        </p:txBody>
      </p:sp>
      <p:sp>
        <p:nvSpPr>
          <p:cNvPr id="89091" name="Rectangle 3"/>
          <p:cNvSpPr>
            <a:spLocks noGrp="1" noChangeArrowheads="1"/>
          </p:cNvSpPr>
          <p:nvPr>
            <p:ph type="body" idx="1"/>
          </p:nvPr>
        </p:nvSpPr>
        <p:spPr>
          <a:xfrm>
            <a:off x="566738" y="1752600"/>
            <a:ext cx="8001000" cy="2057400"/>
          </a:xfrm>
        </p:spPr>
        <p:txBody>
          <a:bodyPr>
            <a:normAutofit/>
          </a:bodyPr>
          <a:lstStyle/>
          <a:p>
            <a:pPr>
              <a:buFont typeface="Wingdings" pitchFamily="2" charset="2"/>
              <a:buNone/>
            </a:pPr>
            <a:r>
              <a:rPr lang="en-US" sz="2000" b="1" dirty="0">
                <a:latin typeface="Courier New" pitchFamily="49" charset="0"/>
                <a:cs typeface="Courier New" pitchFamily="49" charset="0"/>
              </a:rPr>
              <a:t>map(key, value):</a:t>
            </a:r>
          </a:p>
          <a:p>
            <a:pPr>
              <a:buFont typeface="Wingdings" pitchFamily="2" charset="2"/>
              <a:buNone/>
            </a:pPr>
            <a:r>
              <a:rPr lang="en-US" sz="2000" dirty="0">
                <a:latin typeface="Courier New" pitchFamily="49" charset="0"/>
                <a:cs typeface="Courier New" pitchFamily="49" charset="0"/>
              </a:rPr>
              <a:t>// key: document name; value: text of </a:t>
            </a:r>
            <a:r>
              <a:rPr lang="en-US" sz="2000" dirty="0" smtClean="0">
                <a:latin typeface="Courier New" pitchFamily="49" charset="0"/>
                <a:cs typeface="Courier New" pitchFamily="49" charset="0"/>
              </a:rPr>
              <a:t>the document</a:t>
            </a:r>
            <a:endParaRPr lang="en-US" sz="2000" dirty="0">
              <a:latin typeface="Courier New" pitchFamily="49" charset="0"/>
              <a:cs typeface="Courier New" pitchFamily="49" charset="0"/>
            </a:endParaRPr>
          </a:p>
          <a:p>
            <a:pPr>
              <a:buFont typeface="Wingdings" pitchFamily="2" charset="2"/>
              <a:buNone/>
            </a:pPr>
            <a:r>
              <a:rPr lang="en-US" sz="2000" dirty="0">
                <a:latin typeface="Courier New" pitchFamily="49" charset="0"/>
                <a:cs typeface="Courier New" pitchFamily="49" charset="0"/>
              </a:rPr>
              <a:t>	for each word w in value:</a:t>
            </a:r>
          </a:p>
          <a:p>
            <a:pPr>
              <a:buFont typeface="Wingdings" pitchFamily="2" charset="2"/>
              <a:buNone/>
            </a:pPr>
            <a:r>
              <a:rPr lang="en-US" sz="2000" dirty="0">
                <a:latin typeface="Courier New" pitchFamily="49" charset="0"/>
                <a:cs typeface="Courier New" pitchFamily="49" charset="0"/>
              </a:rPr>
              <a:t>		emit(w, 1)</a:t>
            </a:r>
          </a:p>
          <a:p>
            <a:pPr>
              <a:buFont typeface="Wingdings" pitchFamily="2" charset="2"/>
              <a:buNone/>
            </a:pPr>
            <a:endParaRPr lang="en-US" sz="2000" dirty="0">
              <a:latin typeface="Courier New" pitchFamily="49" charset="0"/>
              <a:cs typeface="Courier New" pitchFamily="49" charset="0"/>
            </a:endParaRPr>
          </a:p>
        </p:txBody>
      </p:sp>
      <p:sp>
        <p:nvSpPr>
          <p:cNvPr id="89092" name="Rectangle 4"/>
          <p:cNvSpPr>
            <a:spLocks noChangeArrowheads="1"/>
          </p:cNvSpPr>
          <p:nvPr/>
        </p:nvSpPr>
        <p:spPr bwMode="auto">
          <a:xfrm>
            <a:off x="609600" y="3810000"/>
            <a:ext cx="7772400" cy="1938992"/>
          </a:xfrm>
          <a:prstGeom prst="rect">
            <a:avLst/>
          </a:prstGeom>
          <a:noFill/>
          <a:ln w="9525">
            <a:noFill/>
            <a:miter lim="800000"/>
            <a:headEnd/>
            <a:tailEnd/>
          </a:ln>
          <a:effectLst/>
        </p:spPr>
        <p:txBody>
          <a:bodyPr>
            <a:spAutoFit/>
          </a:bodyPr>
          <a:lstStyle/>
          <a:p>
            <a:r>
              <a:rPr lang="en-US" sz="2000" b="1" dirty="0">
                <a:latin typeface="Courier New" pitchFamily="49" charset="0"/>
                <a:cs typeface="Courier New" pitchFamily="49" charset="0"/>
              </a:rPr>
              <a:t>reduce(key, values):</a:t>
            </a:r>
          </a:p>
          <a:p>
            <a:r>
              <a:rPr lang="en-US" sz="2000" dirty="0">
                <a:latin typeface="Courier New" pitchFamily="49" charset="0"/>
                <a:cs typeface="Courier New" pitchFamily="49" charset="0"/>
              </a:rPr>
              <a:t>// key: a word; value: an </a:t>
            </a:r>
            <a:r>
              <a:rPr lang="en-US" sz="2000" dirty="0" err="1">
                <a:latin typeface="Courier New" pitchFamily="49" charset="0"/>
                <a:cs typeface="Courier New" pitchFamily="49" charset="0"/>
              </a:rPr>
              <a:t>iterator</a:t>
            </a:r>
            <a:r>
              <a:rPr lang="en-US" sz="2000" dirty="0">
                <a:latin typeface="Courier New" pitchFamily="49" charset="0"/>
                <a:cs typeface="Courier New" pitchFamily="49" charset="0"/>
              </a:rPr>
              <a:t> over counts</a:t>
            </a:r>
          </a:p>
          <a:p>
            <a:r>
              <a:rPr lang="en-US" sz="2000" dirty="0">
                <a:latin typeface="Courier New" pitchFamily="49" charset="0"/>
                <a:cs typeface="Courier New" pitchFamily="49" charset="0"/>
              </a:rPr>
              <a:t>	result = 0</a:t>
            </a:r>
          </a:p>
          <a:p>
            <a:r>
              <a:rPr lang="en-US" sz="2000" dirty="0">
                <a:latin typeface="Courier New" pitchFamily="49" charset="0"/>
                <a:cs typeface="Courier New" pitchFamily="49" charset="0"/>
              </a:rPr>
              <a:t>	for each count v in values:</a:t>
            </a:r>
          </a:p>
          <a:p>
            <a:r>
              <a:rPr lang="en-US" sz="2000" dirty="0">
                <a:latin typeface="Courier New" pitchFamily="49" charset="0"/>
                <a:cs typeface="Courier New" pitchFamily="49" charset="0"/>
              </a:rPr>
              <a:t>		result += v</a:t>
            </a:r>
          </a:p>
          <a:p>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emit(key, result</a:t>
            </a:r>
            <a:r>
              <a:rPr lang="en-US" sz="2000" dirty="0">
                <a:latin typeface="Courier New" pitchFamily="49" charset="0"/>
                <a:cs typeface="Courier New" pitchFamily="49" charset="0"/>
              </a:rPr>
              <a:t>)</a:t>
            </a:r>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19</a:t>
            </a:fld>
            <a:endParaRPr lang="en-US"/>
          </a:p>
        </p:txBody>
      </p:sp>
    </p:spTree>
    <p:extLst>
      <p:ext uri="{BB962C8B-B14F-4D97-AF65-F5344CB8AC3E}">
        <p14:creationId xmlns:p14="http://schemas.microsoft.com/office/powerpoint/2010/main" val="2237609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p:bldP spid="8909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endParaRPr lang="en-US" dirty="0"/>
          </a:p>
        </p:txBody>
      </p:sp>
      <p:sp>
        <p:nvSpPr>
          <p:cNvPr id="3" name="Content Placeholder 2"/>
          <p:cNvSpPr>
            <a:spLocks noGrp="1"/>
          </p:cNvSpPr>
          <p:nvPr>
            <p:ph idx="1"/>
          </p:nvPr>
        </p:nvSpPr>
        <p:spPr/>
        <p:txBody>
          <a:bodyPr>
            <a:normAutofit/>
          </a:bodyPr>
          <a:lstStyle/>
          <a:p>
            <a:r>
              <a:rPr lang="en-US" dirty="0" smtClean="0">
                <a:solidFill>
                  <a:srgbClr val="FF0066"/>
                </a:solidFill>
              </a:rPr>
              <a:t>Much of the course will be devoted to </a:t>
            </a:r>
            <a:br>
              <a:rPr lang="en-US" dirty="0" smtClean="0">
                <a:solidFill>
                  <a:srgbClr val="FF0066"/>
                </a:solidFill>
              </a:rPr>
            </a:br>
            <a:r>
              <a:rPr lang="en-US" b="1" dirty="0" smtClean="0">
                <a:solidFill>
                  <a:srgbClr val="FF0066"/>
                </a:solidFill>
              </a:rPr>
              <a:t>large scale computing</a:t>
            </a:r>
            <a:r>
              <a:rPr lang="en-US" dirty="0" smtClean="0">
                <a:solidFill>
                  <a:srgbClr val="FF0066"/>
                </a:solidFill>
              </a:rPr>
              <a:t> for </a:t>
            </a:r>
            <a:r>
              <a:rPr lang="en-US" b="1" dirty="0" smtClean="0">
                <a:solidFill>
                  <a:srgbClr val="FF0066"/>
                </a:solidFill>
              </a:rPr>
              <a:t>data mining</a:t>
            </a:r>
          </a:p>
          <a:p>
            <a:r>
              <a:rPr lang="en-US" b="1" dirty="0" smtClean="0">
                <a:solidFill>
                  <a:srgbClr val="0000FF"/>
                </a:solidFill>
              </a:rPr>
              <a:t>Challenges:</a:t>
            </a:r>
          </a:p>
          <a:p>
            <a:pPr lvl="1"/>
            <a:r>
              <a:rPr lang="en-US" dirty="0" smtClean="0"/>
              <a:t>How to distribute computation?</a:t>
            </a:r>
          </a:p>
          <a:p>
            <a:pPr lvl="1"/>
            <a:r>
              <a:rPr lang="en-US" dirty="0" smtClean="0"/>
              <a:t>Distributed/parallel programming is hard</a:t>
            </a:r>
          </a:p>
          <a:p>
            <a:pPr lvl="8"/>
            <a:endParaRPr lang="en-US" dirty="0" smtClean="0"/>
          </a:p>
          <a:p>
            <a:r>
              <a:rPr lang="en-US" b="1" dirty="0" smtClean="0">
                <a:solidFill>
                  <a:srgbClr val="008000"/>
                </a:solidFill>
              </a:rPr>
              <a:t>Map-reduce</a:t>
            </a:r>
            <a:r>
              <a:rPr lang="en-US" dirty="0" smtClean="0">
                <a:solidFill>
                  <a:schemeClr val="accent4"/>
                </a:solidFill>
              </a:rPr>
              <a:t> </a:t>
            </a:r>
            <a:r>
              <a:rPr lang="en-US" dirty="0" smtClean="0"/>
              <a:t>addresses all of the above</a:t>
            </a:r>
          </a:p>
          <a:p>
            <a:pPr lvl="1"/>
            <a:r>
              <a:rPr lang="en-US" dirty="0" smtClean="0"/>
              <a:t>Google’s computational/data manipulation model</a:t>
            </a:r>
          </a:p>
          <a:p>
            <a:pPr lvl="1"/>
            <a:r>
              <a:rPr lang="en-US" dirty="0" smtClean="0"/>
              <a:t>Elegant way to work with big data</a:t>
            </a:r>
          </a:p>
          <a:p>
            <a:endParaRPr lang="en-US" dirty="0"/>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2</a:t>
            </a:fld>
            <a:endParaRPr lang="en-US"/>
          </a:p>
        </p:txBody>
      </p:sp>
    </p:spTree>
    <p:extLst>
      <p:ext uri="{BB962C8B-B14F-4D97-AF65-F5344CB8AC3E}">
        <p14:creationId xmlns:p14="http://schemas.microsoft.com/office/powerpoint/2010/main" val="35339976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p:txBody>
          <a:bodyPr>
            <a:normAutofit/>
          </a:bodyPr>
          <a:lstStyle/>
          <a:p>
            <a:r>
              <a:rPr lang="en-GB" dirty="0" smtClean="0"/>
              <a:t>Map-Reduce: Environment</a:t>
            </a:r>
            <a:endParaRPr lang="en-GB" dirty="0"/>
          </a:p>
        </p:txBody>
      </p:sp>
      <p:sp>
        <p:nvSpPr>
          <p:cNvPr id="17410" name="Rectangle 2"/>
          <p:cNvSpPr>
            <a:spLocks noGrp="1" noChangeArrowheads="1"/>
          </p:cNvSpPr>
          <p:nvPr>
            <p:ph type="body" idx="1"/>
          </p:nvPr>
        </p:nvSpPr>
        <p:spPr/>
        <p:txBody>
          <a:bodyPr>
            <a:normAutofit/>
          </a:bodyPr>
          <a:lstStyle/>
          <a:p>
            <a:pPr marL="118872" indent="0">
              <a:buNone/>
            </a:pPr>
            <a:r>
              <a:rPr lang="en-GB" b="1" dirty="0" smtClean="0">
                <a:solidFill>
                  <a:srgbClr val="0000FF"/>
                </a:solidFill>
              </a:rPr>
              <a:t>Map-Reduce environment takes care of:</a:t>
            </a:r>
          </a:p>
          <a:p>
            <a:r>
              <a:rPr lang="en-GB" dirty="0" smtClean="0">
                <a:solidFill>
                  <a:schemeClr val="accent4"/>
                </a:solidFill>
              </a:rPr>
              <a:t>Partitioning</a:t>
            </a:r>
            <a:r>
              <a:rPr lang="en-GB" dirty="0" smtClean="0"/>
              <a:t> the input data</a:t>
            </a:r>
          </a:p>
          <a:p>
            <a:r>
              <a:rPr lang="en-GB" dirty="0" smtClean="0">
                <a:solidFill>
                  <a:schemeClr val="accent4"/>
                </a:solidFill>
              </a:rPr>
              <a:t>Scheduling</a:t>
            </a:r>
            <a:r>
              <a:rPr lang="en-GB" dirty="0" smtClean="0"/>
              <a:t> the program’s execution across a </a:t>
            </a:r>
            <a:br>
              <a:rPr lang="en-GB" dirty="0" smtClean="0"/>
            </a:br>
            <a:r>
              <a:rPr lang="en-GB" dirty="0" smtClean="0"/>
              <a:t>set of machines</a:t>
            </a:r>
          </a:p>
          <a:p>
            <a:r>
              <a:rPr lang="en-GB" dirty="0" smtClean="0"/>
              <a:t>Performing the </a:t>
            </a:r>
            <a:r>
              <a:rPr lang="en-GB" b="1" dirty="0" smtClean="0">
                <a:solidFill>
                  <a:schemeClr val="accent4"/>
                </a:solidFill>
              </a:rPr>
              <a:t>group by key</a:t>
            </a:r>
            <a:r>
              <a:rPr lang="en-GB" dirty="0" smtClean="0"/>
              <a:t> step</a:t>
            </a:r>
          </a:p>
          <a:p>
            <a:r>
              <a:rPr lang="en-GB" dirty="0" smtClean="0"/>
              <a:t>Handling machine </a:t>
            </a:r>
            <a:r>
              <a:rPr lang="en-GB" dirty="0" smtClean="0">
                <a:solidFill>
                  <a:schemeClr val="accent4"/>
                </a:solidFill>
              </a:rPr>
              <a:t>failures</a:t>
            </a:r>
            <a:endParaRPr lang="en-GB" dirty="0" smtClean="0"/>
          </a:p>
          <a:p>
            <a:r>
              <a:rPr lang="en-GB" dirty="0" smtClean="0"/>
              <a:t>Managing required inter-machine </a:t>
            </a:r>
            <a:r>
              <a:rPr lang="en-GB" dirty="0" smtClean="0">
                <a:solidFill>
                  <a:schemeClr val="accent4"/>
                </a:solidFill>
              </a:rPr>
              <a:t>communication</a:t>
            </a:r>
            <a:endParaRPr lang="en-GB" dirty="0" smtClean="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20</a:t>
            </a:fld>
            <a:endParaRPr lang="en-US"/>
          </a:p>
        </p:txBody>
      </p:sp>
    </p:spTree>
    <p:extLst>
      <p:ext uri="{BB962C8B-B14F-4D97-AF65-F5344CB8AC3E}">
        <p14:creationId xmlns:p14="http://schemas.microsoft.com/office/powerpoint/2010/main" val="121201904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A diagram</a:t>
            </a:r>
            <a:endParaRPr lang="en-US" dirty="0"/>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1" name="Slide Number Placeholder 10"/>
          <p:cNvSpPr>
            <a:spLocks noGrp="1"/>
          </p:cNvSpPr>
          <p:nvPr>
            <p:ph type="sldNum" sz="quarter" idx="12"/>
          </p:nvPr>
        </p:nvSpPr>
        <p:spPr/>
        <p:txBody>
          <a:bodyPr/>
          <a:lstStyle/>
          <a:p>
            <a:fld id="{19B12225-5612-419B-A8D5-4B8EEE4C217E}" type="slidenum">
              <a:rPr lang="en-US" smtClean="0"/>
              <a:pPr/>
              <a:t>21</a:t>
            </a:fld>
            <a:endParaRPr lang="en-US"/>
          </a:p>
        </p:txBody>
      </p:sp>
      <p:pic>
        <p:nvPicPr>
          <p:cNvPr id="4" name="Picture 6" descr="index-auto-0007-0001"/>
          <p:cNvPicPr>
            <a:picLocks noChangeAspect="1" noChangeArrowheads="1"/>
          </p:cNvPicPr>
          <p:nvPr/>
        </p:nvPicPr>
        <p:blipFill>
          <a:blip r:embed="rId2" cstate="print"/>
          <a:srcRect/>
          <a:stretch>
            <a:fillRect/>
          </a:stretch>
        </p:blipFill>
        <p:spPr bwMode="auto">
          <a:xfrm>
            <a:off x="918210" y="1219200"/>
            <a:ext cx="7844790" cy="5410200"/>
          </a:xfrm>
          <a:prstGeom prst="rect">
            <a:avLst/>
          </a:prstGeom>
          <a:noFill/>
        </p:spPr>
      </p:pic>
      <p:sp>
        <p:nvSpPr>
          <p:cNvPr id="5" name="TextBox 4"/>
          <p:cNvSpPr txBox="1"/>
          <p:nvPr/>
        </p:nvSpPr>
        <p:spPr>
          <a:xfrm>
            <a:off x="2143046" y="1371600"/>
            <a:ext cx="1576072" cy="369332"/>
          </a:xfrm>
          <a:prstGeom prst="rect">
            <a:avLst/>
          </a:prstGeom>
          <a:noFill/>
        </p:spPr>
        <p:txBody>
          <a:bodyPr wrap="none" rtlCol="0">
            <a:spAutoFit/>
          </a:bodyPr>
          <a:lstStyle/>
          <a:p>
            <a:r>
              <a:rPr lang="en-US" b="1" dirty="0" smtClean="0"/>
              <a:t>Big document</a:t>
            </a:r>
            <a:endParaRPr lang="en-US" b="1" dirty="0"/>
          </a:p>
        </p:txBody>
      </p:sp>
      <p:sp>
        <p:nvSpPr>
          <p:cNvPr id="8" name="Rectangle 7"/>
          <p:cNvSpPr/>
          <p:nvPr/>
        </p:nvSpPr>
        <p:spPr>
          <a:xfrm>
            <a:off x="232410" y="1752600"/>
            <a:ext cx="1672590" cy="1143000"/>
          </a:xfrm>
          <a:prstGeom prst="rect">
            <a:avLst/>
          </a:prstGeom>
          <a:ln cmpd="sng"/>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MAP:</a:t>
            </a:r>
          </a:p>
          <a:p>
            <a:pPr algn="ctr"/>
            <a:r>
              <a:rPr lang="en-US" sz="1400" dirty="0" smtClean="0"/>
              <a:t>Read input and produces a set of key-value pairs</a:t>
            </a:r>
            <a:endParaRPr lang="en-US" b="1" dirty="0"/>
          </a:p>
        </p:txBody>
      </p:sp>
      <p:sp>
        <p:nvSpPr>
          <p:cNvPr id="9" name="Rectangle 8"/>
          <p:cNvSpPr/>
          <p:nvPr/>
        </p:nvSpPr>
        <p:spPr>
          <a:xfrm>
            <a:off x="232410" y="3429000"/>
            <a:ext cx="1672590" cy="1371600"/>
          </a:xfrm>
          <a:prstGeom prst="rect">
            <a:avLst/>
          </a:prstGeom>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Group by key:</a:t>
            </a:r>
          </a:p>
          <a:p>
            <a:pPr algn="ctr"/>
            <a:r>
              <a:rPr lang="en-US" sz="1400" dirty="0" smtClean="0"/>
              <a:t>Collect all pairs with same key</a:t>
            </a:r>
          </a:p>
          <a:p>
            <a:pPr algn="ctr"/>
            <a:r>
              <a:rPr lang="en-US" sz="1200" b="1" dirty="0" smtClean="0"/>
              <a:t>(Hash merge, Shuffle, Sort, Partition)</a:t>
            </a:r>
            <a:endParaRPr lang="en-US" sz="1200" b="1" dirty="0"/>
          </a:p>
        </p:txBody>
      </p:sp>
      <p:sp>
        <p:nvSpPr>
          <p:cNvPr id="10" name="Rectangle 9"/>
          <p:cNvSpPr/>
          <p:nvPr/>
        </p:nvSpPr>
        <p:spPr>
          <a:xfrm>
            <a:off x="232410" y="4953000"/>
            <a:ext cx="1672590" cy="1143000"/>
          </a:xfrm>
          <a:prstGeom prst="rect">
            <a:avLst/>
          </a:prstGeom>
          <a:ln cmpd="sng"/>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t>Reduce:</a:t>
            </a:r>
          </a:p>
          <a:p>
            <a:pPr algn="ctr"/>
            <a:r>
              <a:rPr lang="en-US" sz="1400" dirty="0" smtClean="0"/>
              <a:t>Collect all values belonging to the key and output</a:t>
            </a:r>
            <a:endParaRPr lang="en-US" b="1" dirty="0"/>
          </a:p>
        </p:txBody>
      </p:sp>
    </p:spTree>
    <p:extLst>
      <p:ext uri="{BB962C8B-B14F-4D97-AF65-F5344CB8AC3E}">
        <p14:creationId xmlns:p14="http://schemas.microsoft.com/office/powerpoint/2010/main" val="23820696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In Parallel</a:t>
            </a:r>
            <a:endParaRPr lang="en-US" dirty="0"/>
          </a:p>
        </p:txBody>
      </p:sp>
      <p:pic>
        <p:nvPicPr>
          <p:cNvPr id="2050" name="Picture 2" descr="http://labs.google.com/papers/mapreduce-osdi04-slides/index-auto-0008-0001.gif"/>
          <p:cNvPicPr>
            <a:picLocks noChangeAspect="1" noChangeArrowheads="1"/>
          </p:cNvPicPr>
          <p:nvPr/>
        </p:nvPicPr>
        <p:blipFill>
          <a:blip r:embed="rId2" cstate="print"/>
          <a:srcRect/>
          <a:stretch>
            <a:fillRect/>
          </a:stretch>
        </p:blipFill>
        <p:spPr bwMode="auto">
          <a:xfrm>
            <a:off x="1143000" y="1371600"/>
            <a:ext cx="6800850" cy="4705351"/>
          </a:xfrm>
          <a:prstGeom prst="rect">
            <a:avLst/>
          </a:prstGeom>
          <a:noFill/>
        </p:spPr>
      </p:pic>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22</a:t>
            </a:fld>
            <a:endParaRPr lang="en-US"/>
          </a:p>
        </p:txBody>
      </p:sp>
      <p:sp>
        <p:nvSpPr>
          <p:cNvPr id="6" name="Rectangle 5"/>
          <p:cNvSpPr/>
          <p:nvPr/>
        </p:nvSpPr>
        <p:spPr>
          <a:xfrm>
            <a:off x="685800" y="6179403"/>
            <a:ext cx="7848600" cy="461665"/>
          </a:xfrm>
          <a:prstGeom prst="rect">
            <a:avLst/>
          </a:prstGeom>
        </p:spPr>
        <p:txBody>
          <a:bodyPr wrap="square">
            <a:spAutoFit/>
          </a:bodyPr>
          <a:lstStyle/>
          <a:p>
            <a:pPr lvl="0"/>
            <a:r>
              <a:rPr lang="en-GB" sz="2400" b="1" dirty="0">
                <a:solidFill>
                  <a:schemeClr val="accent3"/>
                </a:solidFill>
              </a:rPr>
              <a:t>All phases are distributed with many tasks doing the work</a:t>
            </a:r>
          </a:p>
        </p:txBody>
      </p:sp>
    </p:spTree>
    <p:extLst>
      <p:ext uri="{BB962C8B-B14F-4D97-AF65-F5344CB8AC3E}">
        <p14:creationId xmlns:p14="http://schemas.microsoft.com/office/powerpoint/2010/main" val="24811568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a:t>
            </a:r>
            <a:endParaRPr lang="en-US" dirty="0"/>
          </a:p>
        </p:txBody>
      </p:sp>
      <p:sp>
        <p:nvSpPr>
          <p:cNvPr id="30" name="Content Placeholder 29"/>
          <p:cNvSpPr>
            <a:spLocks noGrp="1"/>
          </p:cNvSpPr>
          <p:nvPr>
            <p:ph idx="1"/>
          </p:nvPr>
        </p:nvSpPr>
        <p:spPr>
          <a:xfrm>
            <a:off x="304800" y="1447800"/>
            <a:ext cx="5105400" cy="5257801"/>
          </a:xfrm>
        </p:spPr>
        <p:txBody>
          <a:bodyPr>
            <a:normAutofit fontScale="77500" lnSpcReduction="20000"/>
          </a:bodyPr>
          <a:lstStyle/>
          <a:p>
            <a:pPr lvl="0"/>
            <a:r>
              <a:rPr lang="en-GB" dirty="0" smtClean="0">
                <a:solidFill>
                  <a:schemeClr val="accent3"/>
                </a:solidFill>
              </a:rPr>
              <a:t>Programmer specifies:</a:t>
            </a:r>
          </a:p>
          <a:p>
            <a:pPr lvl="1"/>
            <a:r>
              <a:rPr lang="en-GB" dirty="0" smtClean="0"/>
              <a:t>Map and Reduce and input files</a:t>
            </a:r>
          </a:p>
          <a:p>
            <a:pPr lvl="0"/>
            <a:r>
              <a:rPr lang="en-GB" b="1" dirty="0" smtClean="0"/>
              <a:t>Workflow:</a:t>
            </a:r>
          </a:p>
          <a:p>
            <a:pPr lvl="1"/>
            <a:r>
              <a:rPr lang="en-GB" dirty="0" smtClean="0"/>
              <a:t>Read inputs as a set of key-value-pairs</a:t>
            </a:r>
          </a:p>
          <a:p>
            <a:pPr lvl="1"/>
            <a:r>
              <a:rPr lang="en-GB" b="1" dirty="0" smtClean="0">
                <a:solidFill>
                  <a:schemeClr val="accent2"/>
                </a:solidFill>
              </a:rPr>
              <a:t>Map</a:t>
            </a:r>
            <a:r>
              <a:rPr lang="en-GB" b="1" dirty="0" smtClean="0"/>
              <a:t> </a:t>
            </a:r>
            <a:r>
              <a:rPr lang="en-GB" dirty="0" smtClean="0"/>
              <a:t>transforms input </a:t>
            </a:r>
            <a:r>
              <a:rPr lang="en-GB" dirty="0" err="1" smtClean="0"/>
              <a:t>kv</a:t>
            </a:r>
            <a:r>
              <a:rPr lang="en-GB" dirty="0" smtClean="0"/>
              <a:t>-pairs into a new set of </a:t>
            </a:r>
            <a:r>
              <a:rPr lang="en-GB" dirty="0" err="1" smtClean="0"/>
              <a:t>k'v</a:t>
            </a:r>
            <a:r>
              <a:rPr lang="en-GB" dirty="0" smtClean="0"/>
              <a:t>'-pairs</a:t>
            </a:r>
          </a:p>
          <a:p>
            <a:pPr lvl="1"/>
            <a:r>
              <a:rPr lang="en-GB" dirty="0" smtClean="0"/>
              <a:t>Sorts &amp; Shuffles the </a:t>
            </a:r>
            <a:r>
              <a:rPr lang="en-GB" dirty="0" err="1" smtClean="0"/>
              <a:t>k'v</a:t>
            </a:r>
            <a:r>
              <a:rPr lang="en-GB" dirty="0" smtClean="0"/>
              <a:t>'-pairs to output nodes</a:t>
            </a:r>
          </a:p>
          <a:p>
            <a:pPr lvl="1"/>
            <a:r>
              <a:rPr lang="en-GB" dirty="0" smtClean="0"/>
              <a:t>All </a:t>
            </a:r>
            <a:r>
              <a:rPr lang="en-GB" dirty="0" err="1" smtClean="0"/>
              <a:t>k’v</a:t>
            </a:r>
            <a:r>
              <a:rPr lang="en-GB" dirty="0" smtClean="0"/>
              <a:t>’-pairs with a given k’ are sent to the same </a:t>
            </a:r>
            <a:r>
              <a:rPr lang="en-GB" b="1" dirty="0" smtClean="0">
                <a:solidFill>
                  <a:schemeClr val="accent4"/>
                </a:solidFill>
              </a:rPr>
              <a:t>reduce</a:t>
            </a:r>
            <a:endParaRPr lang="en-GB" dirty="0" smtClean="0"/>
          </a:p>
          <a:p>
            <a:pPr lvl="1"/>
            <a:r>
              <a:rPr lang="en-GB" b="1" dirty="0" smtClean="0">
                <a:solidFill>
                  <a:schemeClr val="accent4"/>
                </a:solidFill>
              </a:rPr>
              <a:t>Reduce</a:t>
            </a:r>
            <a:r>
              <a:rPr lang="en-GB" b="1" dirty="0" smtClean="0"/>
              <a:t> </a:t>
            </a:r>
            <a:r>
              <a:rPr lang="en-GB" dirty="0" smtClean="0"/>
              <a:t>processes all </a:t>
            </a:r>
            <a:r>
              <a:rPr lang="en-GB" dirty="0" err="1" smtClean="0"/>
              <a:t>k'v</a:t>
            </a:r>
            <a:r>
              <a:rPr lang="en-GB" dirty="0" smtClean="0"/>
              <a:t>'-pairs grouped by key into new </a:t>
            </a:r>
            <a:r>
              <a:rPr lang="en-GB" dirty="0" err="1" smtClean="0"/>
              <a:t>k''v</a:t>
            </a:r>
            <a:r>
              <a:rPr lang="en-GB" dirty="0" smtClean="0"/>
              <a:t>''-pairs</a:t>
            </a:r>
          </a:p>
          <a:p>
            <a:pPr lvl="1"/>
            <a:r>
              <a:rPr lang="en-GB" dirty="0" smtClean="0"/>
              <a:t>Write the resulting pairs to files</a:t>
            </a:r>
          </a:p>
          <a:p>
            <a:pPr lvl="8"/>
            <a:endParaRPr lang="en-GB" dirty="0" smtClean="0"/>
          </a:p>
          <a:p>
            <a:pPr lvl="0"/>
            <a:r>
              <a:rPr lang="en-GB" dirty="0" smtClean="0">
                <a:solidFill>
                  <a:schemeClr val="accent3"/>
                </a:solidFill>
              </a:rPr>
              <a:t>All phases are distributed with many tasks doing the work</a:t>
            </a:r>
          </a:p>
          <a:p>
            <a:endParaRPr lang="en-US" dirty="0"/>
          </a:p>
        </p:txBody>
      </p:sp>
      <p:sp>
        <p:nvSpPr>
          <p:cNvPr id="5" name="Oval 4"/>
          <p:cNvSpPr>
            <a:spLocks noChangeArrowheads="1"/>
          </p:cNvSpPr>
          <p:nvPr/>
        </p:nvSpPr>
        <p:spPr bwMode="auto">
          <a:xfrm>
            <a:off x="5541963" y="1676400"/>
            <a:ext cx="566737" cy="533400"/>
          </a:xfrm>
          <a:prstGeom prst="ellipse">
            <a:avLst/>
          </a:prstGeom>
          <a:solidFill>
            <a:srgbClr val="BBE0E3"/>
          </a:solidFill>
          <a:ln w="9360">
            <a:solidFill>
              <a:srgbClr val="000000"/>
            </a:solidFill>
            <a:miter lim="800000"/>
            <a:headEnd/>
            <a:tailEnd/>
          </a:ln>
          <a:effectLst/>
        </p:spPr>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a:solidFill>
                  <a:srgbClr val="000000"/>
                </a:solidFill>
                <a:cs typeface="Arial" charset="0"/>
              </a:rPr>
              <a:t>Input 0</a:t>
            </a:r>
          </a:p>
        </p:txBody>
      </p:sp>
      <p:sp>
        <p:nvSpPr>
          <p:cNvPr id="6" name="Line 5"/>
          <p:cNvSpPr>
            <a:spLocks noChangeShapeType="1"/>
          </p:cNvSpPr>
          <p:nvPr/>
        </p:nvSpPr>
        <p:spPr bwMode="auto">
          <a:xfrm>
            <a:off x="5803900" y="2209800"/>
            <a:ext cx="1588" cy="381000"/>
          </a:xfrm>
          <a:prstGeom prst="line">
            <a:avLst/>
          </a:prstGeom>
          <a:noFill/>
          <a:ln w="9360">
            <a:solidFill>
              <a:srgbClr val="000000"/>
            </a:solidFill>
            <a:miter lim="800000"/>
            <a:headEnd/>
            <a:tailEnd type="triangle" w="med" len="med"/>
          </a:ln>
          <a:effectLst/>
        </p:spPr>
        <p:txBody>
          <a:bodyPr/>
          <a:lstStyle/>
          <a:p>
            <a:endParaRPr lang="en-US"/>
          </a:p>
        </p:txBody>
      </p:sp>
      <p:sp>
        <p:nvSpPr>
          <p:cNvPr id="7" name="Rectangle 6"/>
          <p:cNvSpPr>
            <a:spLocks noChangeArrowheads="1"/>
          </p:cNvSpPr>
          <p:nvPr/>
        </p:nvSpPr>
        <p:spPr bwMode="auto">
          <a:xfrm>
            <a:off x="5410200" y="2590800"/>
            <a:ext cx="873125" cy="68580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chemeClr val="bg1"/>
                </a:solidFill>
                <a:cs typeface="Arial" charset="0"/>
              </a:rPr>
              <a:t>Map 0</a:t>
            </a:r>
          </a:p>
        </p:txBody>
      </p:sp>
      <p:sp>
        <p:nvSpPr>
          <p:cNvPr id="8" name="Oval 7"/>
          <p:cNvSpPr>
            <a:spLocks noChangeArrowheads="1"/>
          </p:cNvSpPr>
          <p:nvPr/>
        </p:nvSpPr>
        <p:spPr bwMode="auto">
          <a:xfrm>
            <a:off x="6764338" y="1676400"/>
            <a:ext cx="568325" cy="533400"/>
          </a:xfrm>
          <a:prstGeom prst="ellipse">
            <a:avLst/>
          </a:prstGeom>
          <a:solidFill>
            <a:srgbClr val="BBE0E3"/>
          </a:solidFill>
          <a:ln w="9360">
            <a:solidFill>
              <a:srgbClr val="000000"/>
            </a:solidFill>
            <a:miter lim="800000"/>
            <a:headEnd/>
            <a:tailEnd/>
          </a:ln>
          <a:effectLst/>
        </p:spPr>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a:solidFill>
                  <a:srgbClr val="000000"/>
                </a:solidFill>
                <a:cs typeface="Arial" charset="0"/>
              </a:rPr>
              <a:t>Input 1</a:t>
            </a:r>
          </a:p>
        </p:txBody>
      </p:sp>
      <p:sp>
        <p:nvSpPr>
          <p:cNvPr id="9" name="Line 8"/>
          <p:cNvSpPr>
            <a:spLocks noChangeShapeType="1"/>
          </p:cNvSpPr>
          <p:nvPr/>
        </p:nvSpPr>
        <p:spPr bwMode="auto">
          <a:xfrm>
            <a:off x="7070725" y="2209800"/>
            <a:ext cx="1588" cy="381000"/>
          </a:xfrm>
          <a:prstGeom prst="line">
            <a:avLst/>
          </a:prstGeom>
          <a:noFill/>
          <a:ln w="9360">
            <a:solidFill>
              <a:srgbClr val="000000"/>
            </a:solidFill>
            <a:miter lim="800000"/>
            <a:headEnd/>
            <a:tailEnd type="triangle" w="med" len="med"/>
          </a:ln>
          <a:effectLst/>
        </p:spPr>
        <p:txBody>
          <a:bodyPr/>
          <a:lstStyle/>
          <a:p>
            <a:endParaRPr lang="en-US"/>
          </a:p>
        </p:txBody>
      </p:sp>
      <p:sp>
        <p:nvSpPr>
          <p:cNvPr id="10" name="Rectangle 9"/>
          <p:cNvSpPr>
            <a:spLocks noChangeArrowheads="1"/>
          </p:cNvSpPr>
          <p:nvPr/>
        </p:nvSpPr>
        <p:spPr bwMode="auto">
          <a:xfrm>
            <a:off x="6634163" y="2590800"/>
            <a:ext cx="873125" cy="68580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dirty="0">
                <a:solidFill>
                  <a:schemeClr val="bg1"/>
                </a:solidFill>
                <a:cs typeface="Arial" charset="0"/>
              </a:rPr>
              <a:t>Map 1</a:t>
            </a:r>
          </a:p>
        </p:txBody>
      </p:sp>
      <p:sp>
        <p:nvSpPr>
          <p:cNvPr id="11" name="Oval 10"/>
          <p:cNvSpPr>
            <a:spLocks noChangeArrowheads="1"/>
          </p:cNvSpPr>
          <p:nvPr/>
        </p:nvSpPr>
        <p:spPr bwMode="auto">
          <a:xfrm>
            <a:off x="7943850" y="1676400"/>
            <a:ext cx="568325" cy="533400"/>
          </a:xfrm>
          <a:prstGeom prst="ellipse">
            <a:avLst/>
          </a:prstGeom>
          <a:solidFill>
            <a:srgbClr val="BBE0E3"/>
          </a:solidFill>
          <a:ln w="9360">
            <a:solidFill>
              <a:srgbClr val="000000"/>
            </a:solidFill>
            <a:miter lim="800000"/>
            <a:headEnd/>
            <a:tailEnd/>
          </a:ln>
          <a:effectLst/>
        </p:spPr>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a:solidFill>
                  <a:srgbClr val="000000"/>
                </a:solidFill>
                <a:cs typeface="Arial" charset="0"/>
              </a:rPr>
              <a:t>Input 2</a:t>
            </a:r>
          </a:p>
        </p:txBody>
      </p:sp>
      <p:sp>
        <p:nvSpPr>
          <p:cNvPr id="12" name="Line 11"/>
          <p:cNvSpPr>
            <a:spLocks noChangeShapeType="1"/>
          </p:cNvSpPr>
          <p:nvPr/>
        </p:nvSpPr>
        <p:spPr bwMode="auto">
          <a:xfrm>
            <a:off x="8205788" y="2209800"/>
            <a:ext cx="1587" cy="381000"/>
          </a:xfrm>
          <a:prstGeom prst="line">
            <a:avLst/>
          </a:prstGeom>
          <a:noFill/>
          <a:ln w="9360">
            <a:solidFill>
              <a:srgbClr val="000000"/>
            </a:solidFill>
            <a:miter lim="800000"/>
            <a:headEnd/>
            <a:tailEnd type="triangle" w="med" len="med"/>
          </a:ln>
          <a:effectLst/>
        </p:spPr>
        <p:txBody>
          <a:bodyPr/>
          <a:lstStyle/>
          <a:p>
            <a:endParaRPr lang="en-US"/>
          </a:p>
        </p:txBody>
      </p:sp>
      <p:sp>
        <p:nvSpPr>
          <p:cNvPr id="13" name="Rectangle 12"/>
          <p:cNvSpPr>
            <a:spLocks noChangeArrowheads="1"/>
          </p:cNvSpPr>
          <p:nvPr/>
        </p:nvSpPr>
        <p:spPr bwMode="auto">
          <a:xfrm>
            <a:off x="7813675" y="2590800"/>
            <a:ext cx="873125" cy="68580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chemeClr val="bg1"/>
                </a:solidFill>
                <a:cs typeface="Arial" charset="0"/>
              </a:rPr>
              <a:t>Map 2</a:t>
            </a:r>
          </a:p>
        </p:txBody>
      </p:sp>
      <p:sp>
        <p:nvSpPr>
          <p:cNvPr id="14" name="AutoShape 13"/>
          <p:cNvSpPr>
            <a:spLocks noChangeArrowheads="1"/>
          </p:cNvSpPr>
          <p:nvPr/>
        </p:nvSpPr>
        <p:spPr bwMode="auto">
          <a:xfrm>
            <a:off x="5716588" y="4267200"/>
            <a:ext cx="1004887" cy="762000"/>
          </a:xfrm>
          <a:prstGeom prst="roundRect">
            <a:avLst>
              <a:gd name="adj" fmla="val 16667"/>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dirty="0">
                <a:solidFill>
                  <a:schemeClr val="bg1"/>
                </a:solidFill>
                <a:cs typeface="Arial" charset="0"/>
              </a:rPr>
              <a:t>Reduce 0</a:t>
            </a:r>
          </a:p>
        </p:txBody>
      </p:sp>
      <p:sp>
        <p:nvSpPr>
          <p:cNvPr id="15" name="AutoShape 14"/>
          <p:cNvSpPr>
            <a:spLocks noChangeArrowheads="1"/>
          </p:cNvSpPr>
          <p:nvPr/>
        </p:nvSpPr>
        <p:spPr bwMode="auto">
          <a:xfrm>
            <a:off x="7462838" y="4267200"/>
            <a:ext cx="1004887" cy="762000"/>
          </a:xfrm>
          <a:prstGeom prst="roundRect">
            <a:avLst>
              <a:gd name="adj" fmla="val 16667"/>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chemeClr val="bg1"/>
                </a:solidFill>
                <a:cs typeface="Arial" charset="0"/>
              </a:rPr>
              <a:t>Reduce 1</a:t>
            </a:r>
          </a:p>
        </p:txBody>
      </p:sp>
      <p:sp>
        <p:nvSpPr>
          <p:cNvPr id="16" name="Line 15"/>
          <p:cNvSpPr>
            <a:spLocks noChangeShapeType="1"/>
          </p:cNvSpPr>
          <p:nvPr/>
        </p:nvSpPr>
        <p:spPr bwMode="auto">
          <a:xfrm>
            <a:off x="5803900" y="3276600"/>
            <a:ext cx="349250" cy="990600"/>
          </a:xfrm>
          <a:prstGeom prst="line">
            <a:avLst/>
          </a:prstGeom>
          <a:noFill/>
          <a:ln w="9360">
            <a:solidFill>
              <a:srgbClr val="000000"/>
            </a:solidFill>
            <a:miter lim="800000"/>
            <a:headEnd/>
            <a:tailEnd type="triangle" w="med" len="med"/>
          </a:ln>
          <a:effectLst/>
        </p:spPr>
        <p:txBody>
          <a:bodyPr/>
          <a:lstStyle/>
          <a:p>
            <a:endParaRPr lang="en-US"/>
          </a:p>
        </p:txBody>
      </p:sp>
      <p:sp>
        <p:nvSpPr>
          <p:cNvPr id="17" name="Line 16"/>
          <p:cNvSpPr>
            <a:spLocks noChangeShapeType="1"/>
          </p:cNvSpPr>
          <p:nvPr/>
        </p:nvSpPr>
        <p:spPr bwMode="auto">
          <a:xfrm>
            <a:off x="5803900" y="3276600"/>
            <a:ext cx="2184400" cy="990600"/>
          </a:xfrm>
          <a:prstGeom prst="line">
            <a:avLst/>
          </a:prstGeom>
          <a:noFill/>
          <a:ln w="9360">
            <a:solidFill>
              <a:srgbClr val="000000"/>
            </a:solidFill>
            <a:miter lim="800000"/>
            <a:headEnd/>
            <a:tailEnd type="triangle" w="med" len="med"/>
          </a:ln>
          <a:effectLst/>
        </p:spPr>
        <p:txBody>
          <a:bodyPr/>
          <a:lstStyle/>
          <a:p>
            <a:endParaRPr lang="en-US"/>
          </a:p>
        </p:txBody>
      </p:sp>
      <p:sp>
        <p:nvSpPr>
          <p:cNvPr id="18" name="Line 17"/>
          <p:cNvSpPr>
            <a:spLocks noChangeShapeType="1"/>
          </p:cNvSpPr>
          <p:nvPr/>
        </p:nvSpPr>
        <p:spPr bwMode="auto">
          <a:xfrm flipH="1">
            <a:off x="6148388" y="3276600"/>
            <a:ext cx="839787" cy="990600"/>
          </a:xfrm>
          <a:prstGeom prst="line">
            <a:avLst/>
          </a:prstGeom>
          <a:noFill/>
          <a:ln w="9360">
            <a:solidFill>
              <a:srgbClr val="000000"/>
            </a:solidFill>
            <a:miter lim="800000"/>
            <a:headEnd/>
            <a:tailEnd type="triangle" w="med" len="med"/>
          </a:ln>
          <a:effectLst/>
        </p:spPr>
        <p:txBody>
          <a:bodyPr/>
          <a:lstStyle/>
          <a:p>
            <a:endParaRPr lang="en-US"/>
          </a:p>
        </p:txBody>
      </p:sp>
      <p:sp>
        <p:nvSpPr>
          <p:cNvPr id="19" name="Line 18"/>
          <p:cNvSpPr>
            <a:spLocks noChangeShapeType="1"/>
          </p:cNvSpPr>
          <p:nvPr/>
        </p:nvSpPr>
        <p:spPr bwMode="auto">
          <a:xfrm>
            <a:off x="7026275" y="3276600"/>
            <a:ext cx="962025" cy="990600"/>
          </a:xfrm>
          <a:prstGeom prst="line">
            <a:avLst/>
          </a:prstGeom>
          <a:noFill/>
          <a:ln w="9360">
            <a:solidFill>
              <a:srgbClr val="000000"/>
            </a:solidFill>
            <a:miter lim="800000"/>
            <a:headEnd/>
            <a:tailEnd type="triangle" w="med" len="med"/>
          </a:ln>
          <a:effectLst/>
        </p:spPr>
        <p:txBody>
          <a:bodyPr/>
          <a:lstStyle/>
          <a:p>
            <a:endParaRPr lang="en-US"/>
          </a:p>
        </p:txBody>
      </p:sp>
      <p:sp>
        <p:nvSpPr>
          <p:cNvPr id="20" name="Line 19"/>
          <p:cNvSpPr>
            <a:spLocks noChangeShapeType="1"/>
          </p:cNvSpPr>
          <p:nvPr/>
        </p:nvSpPr>
        <p:spPr bwMode="auto">
          <a:xfrm flipH="1">
            <a:off x="6235700" y="3276600"/>
            <a:ext cx="2019300" cy="990600"/>
          </a:xfrm>
          <a:prstGeom prst="line">
            <a:avLst/>
          </a:prstGeom>
          <a:noFill/>
          <a:ln w="9360">
            <a:solidFill>
              <a:srgbClr val="000000"/>
            </a:solidFill>
            <a:miter lim="800000"/>
            <a:headEnd/>
            <a:tailEnd type="triangle" w="med" len="med"/>
          </a:ln>
          <a:effectLst/>
        </p:spPr>
        <p:txBody>
          <a:bodyPr/>
          <a:lstStyle/>
          <a:p>
            <a:endParaRPr lang="en-US"/>
          </a:p>
        </p:txBody>
      </p:sp>
      <p:sp>
        <p:nvSpPr>
          <p:cNvPr id="21" name="Line 20"/>
          <p:cNvSpPr>
            <a:spLocks noChangeShapeType="1"/>
          </p:cNvSpPr>
          <p:nvPr/>
        </p:nvSpPr>
        <p:spPr bwMode="auto">
          <a:xfrm flipH="1">
            <a:off x="8026400" y="3276600"/>
            <a:ext cx="228600" cy="990600"/>
          </a:xfrm>
          <a:prstGeom prst="line">
            <a:avLst/>
          </a:prstGeom>
          <a:noFill/>
          <a:ln w="9360">
            <a:solidFill>
              <a:srgbClr val="000000"/>
            </a:solidFill>
            <a:miter lim="800000"/>
            <a:headEnd/>
            <a:tailEnd type="triangle" w="med" len="med"/>
          </a:ln>
          <a:effectLst/>
        </p:spPr>
        <p:txBody>
          <a:bodyPr/>
          <a:lstStyle/>
          <a:p>
            <a:endParaRPr lang="en-US"/>
          </a:p>
        </p:txBody>
      </p:sp>
      <p:sp>
        <p:nvSpPr>
          <p:cNvPr id="22" name="Oval 21"/>
          <p:cNvSpPr>
            <a:spLocks noChangeArrowheads="1"/>
          </p:cNvSpPr>
          <p:nvPr/>
        </p:nvSpPr>
        <p:spPr bwMode="auto">
          <a:xfrm>
            <a:off x="5867400" y="5486400"/>
            <a:ext cx="619125" cy="609600"/>
          </a:xfrm>
          <a:prstGeom prst="ellipse">
            <a:avLst/>
          </a:prstGeom>
          <a:solidFill>
            <a:srgbClr val="BBE0E3"/>
          </a:solidFill>
          <a:ln w="9360">
            <a:solidFill>
              <a:srgbClr val="000000"/>
            </a:solidFill>
            <a:miter lim="800000"/>
            <a:headEnd/>
            <a:tailEnd/>
          </a:ln>
          <a:effectLst/>
        </p:spPr>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a:solidFill>
                  <a:srgbClr val="000000"/>
                </a:solidFill>
                <a:cs typeface="Arial" charset="0"/>
              </a:rPr>
              <a:t>Out 0</a:t>
            </a:r>
          </a:p>
        </p:txBody>
      </p:sp>
      <p:sp>
        <p:nvSpPr>
          <p:cNvPr id="23" name="Oval 22"/>
          <p:cNvSpPr>
            <a:spLocks noChangeArrowheads="1"/>
          </p:cNvSpPr>
          <p:nvPr/>
        </p:nvSpPr>
        <p:spPr bwMode="auto">
          <a:xfrm>
            <a:off x="7769225" y="5486400"/>
            <a:ext cx="536575" cy="533400"/>
          </a:xfrm>
          <a:prstGeom prst="ellipse">
            <a:avLst/>
          </a:prstGeom>
          <a:solidFill>
            <a:srgbClr val="BBE0E3"/>
          </a:solidFill>
          <a:ln w="9360">
            <a:solidFill>
              <a:srgbClr val="000000"/>
            </a:solidFill>
            <a:miter lim="800000"/>
            <a:headEnd/>
            <a:tailEnd/>
          </a:ln>
          <a:effectLst/>
        </p:spPr>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a:solidFill>
                  <a:srgbClr val="000000"/>
                </a:solidFill>
                <a:cs typeface="Arial" charset="0"/>
              </a:rPr>
              <a:t>Out 1</a:t>
            </a:r>
          </a:p>
        </p:txBody>
      </p:sp>
      <p:sp>
        <p:nvSpPr>
          <p:cNvPr id="24" name="Line 23"/>
          <p:cNvSpPr>
            <a:spLocks noChangeShapeType="1"/>
          </p:cNvSpPr>
          <p:nvPr/>
        </p:nvSpPr>
        <p:spPr bwMode="auto">
          <a:xfrm>
            <a:off x="6196013" y="5029200"/>
            <a:ext cx="1587" cy="457200"/>
          </a:xfrm>
          <a:prstGeom prst="line">
            <a:avLst/>
          </a:prstGeom>
          <a:noFill/>
          <a:ln w="9360">
            <a:solidFill>
              <a:srgbClr val="000000"/>
            </a:solidFill>
            <a:miter lim="800000"/>
            <a:headEnd/>
            <a:tailEnd type="triangle" w="med" len="med"/>
          </a:ln>
          <a:effectLst/>
        </p:spPr>
        <p:txBody>
          <a:bodyPr/>
          <a:lstStyle/>
          <a:p>
            <a:endParaRPr lang="en-US"/>
          </a:p>
        </p:txBody>
      </p:sp>
      <p:sp>
        <p:nvSpPr>
          <p:cNvPr id="25" name="Line 24"/>
          <p:cNvSpPr>
            <a:spLocks noChangeShapeType="1"/>
          </p:cNvSpPr>
          <p:nvPr/>
        </p:nvSpPr>
        <p:spPr bwMode="auto">
          <a:xfrm>
            <a:off x="8031163" y="5029200"/>
            <a:ext cx="1587" cy="457200"/>
          </a:xfrm>
          <a:prstGeom prst="line">
            <a:avLst/>
          </a:prstGeom>
          <a:noFill/>
          <a:ln w="9360">
            <a:solidFill>
              <a:srgbClr val="000000"/>
            </a:solidFill>
            <a:miter lim="800000"/>
            <a:headEnd/>
            <a:tailEnd type="triangle" w="med" len="med"/>
          </a:ln>
          <a:effectLst/>
        </p:spPr>
        <p:txBody>
          <a:bodyPr/>
          <a:lstStyle/>
          <a:p>
            <a:endParaRPr lang="en-US"/>
          </a:p>
        </p:txBody>
      </p:sp>
      <p:sp>
        <p:nvSpPr>
          <p:cNvPr id="26" name="Rectangle 25"/>
          <p:cNvSpPr>
            <a:spLocks noChangeArrowheads="1"/>
          </p:cNvSpPr>
          <p:nvPr/>
        </p:nvSpPr>
        <p:spPr bwMode="auto">
          <a:xfrm>
            <a:off x="5410200" y="3657600"/>
            <a:ext cx="3276600" cy="228600"/>
          </a:xfrm>
          <a:prstGeom prst="rect">
            <a:avLst/>
          </a:prstGeom>
          <a:solidFill>
            <a:srgbClr val="BBE0E3"/>
          </a:solidFill>
          <a:ln w="9525">
            <a:noFill/>
            <a:round/>
            <a:headEnd/>
            <a:tailEnd/>
          </a:ln>
          <a:effectLst/>
        </p:spPr>
        <p:txBody>
          <a:bodyPr wrap="none" anchor="ctr"/>
          <a:lstStyle/>
          <a:p>
            <a:endParaRPr lang="en-US"/>
          </a:p>
        </p:txBody>
      </p:sp>
      <p:sp>
        <p:nvSpPr>
          <p:cNvPr id="27" name="Text Box 26"/>
          <p:cNvSpPr txBox="1">
            <a:spLocks noChangeArrowheads="1"/>
          </p:cNvSpPr>
          <p:nvPr/>
        </p:nvSpPr>
        <p:spPr bwMode="auto">
          <a:xfrm>
            <a:off x="6629400" y="3581400"/>
            <a:ext cx="892175" cy="366713"/>
          </a:xfrm>
          <a:prstGeom prst="rect">
            <a:avLst/>
          </a:prstGeom>
          <a:noFill/>
          <a:ln w="9525">
            <a:noFill/>
            <a:round/>
            <a:headEnd/>
            <a:tailEnd/>
          </a:ln>
          <a:effectLst/>
        </p:spPr>
        <p:txBody>
          <a:bodyPr wrap="none" lIns="90000" tIns="46800" rIns="90000" bIns="46800">
            <a:spAutoFit/>
          </a:bodyPr>
          <a:lstStyle/>
          <a:p>
            <a:pP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cs typeface="Arial" charset="0"/>
              </a:rPr>
              <a:t>Shuffle</a:t>
            </a:r>
          </a:p>
        </p:txBody>
      </p:sp>
      <p:sp>
        <p:nvSpPr>
          <p:cNvPr id="33" name="Slide Number Placeholder 32"/>
          <p:cNvSpPr>
            <a:spLocks noGrp="1"/>
          </p:cNvSpPr>
          <p:nvPr>
            <p:ph type="sldNum" sz="quarter" idx="12"/>
          </p:nvPr>
        </p:nvSpPr>
        <p:spPr/>
        <p:txBody>
          <a:bodyPr/>
          <a:lstStyle/>
          <a:p>
            <a:fld id="{19B12225-5612-419B-A8D5-4B8EEE4C217E}" type="slidenum">
              <a:rPr lang="en-US" smtClean="0"/>
              <a:pPr/>
              <a:t>23</a:t>
            </a:fld>
            <a:endParaRPr lang="en-US"/>
          </a:p>
        </p:txBody>
      </p:sp>
      <p:sp>
        <p:nvSpPr>
          <p:cNvPr id="34" name="Footer Placeholder 33"/>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569919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dirty="0"/>
              <a:t>Data </a:t>
            </a:r>
            <a:r>
              <a:rPr lang="en-US" dirty="0" smtClean="0"/>
              <a:t>Flow</a:t>
            </a:r>
            <a:endParaRPr lang="en-US" dirty="0"/>
          </a:p>
        </p:txBody>
      </p:sp>
      <p:sp>
        <p:nvSpPr>
          <p:cNvPr id="91139" name="Rectangle 3"/>
          <p:cNvSpPr>
            <a:spLocks noGrp="1" noChangeArrowheads="1"/>
          </p:cNvSpPr>
          <p:nvPr>
            <p:ph type="body" idx="1"/>
          </p:nvPr>
        </p:nvSpPr>
        <p:spPr/>
        <p:txBody>
          <a:bodyPr/>
          <a:lstStyle/>
          <a:p>
            <a:r>
              <a:rPr lang="en-US" b="1" dirty="0" smtClean="0">
                <a:solidFill>
                  <a:schemeClr val="accent4"/>
                </a:solidFill>
              </a:rPr>
              <a:t>Input and final </a:t>
            </a:r>
            <a:r>
              <a:rPr lang="en-US" b="1" dirty="0">
                <a:solidFill>
                  <a:schemeClr val="accent4"/>
                </a:solidFill>
              </a:rPr>
              <a:t>output </a:t>
            </a:r>
            <a:r>
              <a:rPr lang="en-US" b="1" dirty="0"/>
              <a:t>are stored on a</a:t>
            </a:r>
            <a:r>
              <a:rPr lang="en-US" b="1" dirty="0">
                <a:solidFill>
                  <a:schemeClr val="accent4"/>
                </a:solidFill>
              </a:rPr>
              <a:t> distributed file </a:t>
            </a:r>
            <a:r>
              <a:rPr lang="en-US" b="1" dirty="0" smtClean="0">
                <a:solidFill>
                  <a:schemeClr val="accent4"/>
                </a:solidFill>
              </a:rPr>
              <a:t>system (FS):</a:t>
            </a:r>
            <a:endParaRPr lang="en-US" b="1" dirty="0">
              <a:solidFill>
                <a:schemeClr val="accent4"/>
              </a:solidFill>
            </a:endParaRPr>
          </a:p>
          <a:p>
            <a:pPr lvl="1"/>
            <a:r>
              <a:rPr lang="en-US" dirty="0"/>
              <a:t>Scheduler tries to schedule map tasks “close” to physical storage location of input data</a:t>
            </a:r>
          </a:p>
          <a:p>
            <a:pPr lvl="8"/>
            <a:endParaRPr lang="en-US" dirty="0" smtClean="0"/>
          </a:p>
          <a:p>
            <a:r>
              <a:rPr lang="en-US" b="1" dirty="0" smtClean="0">
                <a:solidFill>
                  <a:schemeClr val="accent2"/>
                </a:solidFill>
              </a:rPr>
              <a:t>Intermediate </a:t>
            </a:r>
            <a:r>
              <a:rPr lang="en-US" b="1" dirty="0">
                <a:solidFill>
                  <a:schemeClr val="accent2"/>
                </a:solidFill>
              </a:rPr>
              <a:t>results</a:t>
            </a:r>
            <a:r>
              <a:rPr lang="en-US" b="1" dirty="0"/>
              <a:t> are stored on </a:t>
            </a:r>
            <a:r>
              <a:rPr lang="en-US" b="1" dirty="0">
                <a:solidFill>
                  <a:schemeClr val="accent2"/>
                </a:solidFill>
              </a:rPr>
              <a:t>local FS</a:t>
            </a:r>
            <a:r>
              <a:rPr lang="en-US" b="1" dirty="0"/>
              <a:t> </a:t>
            </a:r>
            <a:r>
              <a:rPr lang="en-US" b="1" dirty="0" smtClean="0"/>
              <a:t/>
            </a:r>
            <a:br>
              <a:rPr lang="en-US" b="1" dirty="0" smtClean="0"/>
            </a:br>
            <a:r>
              <a:rPr lang="en-US" b="1" dirty="0" smtClean="0"/>
              <a:t>of Map </a:t>
            </a:r>
            <a:r>
              <a:rPr lang="en-US" b="1" dirty="0"/>
              <a:t>and </a:t>
            </a:r>
            <a:r>
              <a:rPr lang="en-US" b="1" dirty="0" smtClean="0"/>
              <a:t>Reduce </a:t>
            </a:r>
            <a:r>
              <a:rPr lang="en-US" b="1" dirty="0"/>
              <a:t>workers</a:t>
            </a:r>
          </a:p>
          <a:p>
            <a:pPr lvl="8"/>
            <a:endParaRPr lang="en-US" dirty="0" smtClean="0"/>
          </a:p>
          <a:p>
            <a:r>
              <a:rPr lang="en-US" b="1" dirty="0" smtClean="0"/>
              <a:t>Output </a:t>
            </a:r>
            <a:r>
              <a:rPr lang="en-US" b="1" dirty="0"/>
              <a:t>is often input to another </a:t>
            </a:r>
            <a:r>
              <a:rPr lang="en-US" b="1" dirty="0" smtClean="0"/>
              <a:t/>
            </a:r>
            <a:br>
              <a:rPr lang="en-US" b="1" dirty="0" smtClean="0"/>
            </a:br>
            <a:r>
              <a:rPr lang="en-US" b="1" dirty="0" err="1" smtClean="0"/>
              <a:t>MapReduce</a:t>
            </a:r>
            <a:r>
              <a:rPr lang="en-US" b="1" dirty="0" smtClean="0"/>
              <a:t> </a:t>
            </a:r>
            <a:r>
              <a:rPr lang="en-US" b="1" dirty="0"/>
              <a:t>task</a:t>
            </a: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24</a:t>
            </a:fld>
            <a:endParaRPr lang="en-US"/>
          </a:p>
        </p:txBody>
      </p:sp>
    </p:spTree>
    <p:extLst>
      <p:ext uri="{BB962C8B-B14F-4D97-AF65-F5344CB8AC3E}">
        <p14:creationId xmlns:p14="http://schemas.microsoft.com/office/powerpoint/2010/main" val="139613116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dirty="0" smtClean="0"/>
              <a:t>Coordination: Master</a:t>
            </a:r>
            <a:endParaRPr lang="en-US" dirty="0"/>
          </a:p>
        </p:txBody>
      </p:sp>
      <p:sp>
        <p:nvSpPr>
          <p:cNvPr id="92163" name="Rectangle 3"/>
          <p:cNvSpPr>
            <a:spLocks noGrp="1" noChangeArrowheads="1"/>
          </p:cNvSpPr>
          <p:nvPr>
            <p:ph idx="1"/>
          </p:nvPr>
        </p:nvSpPr>
        <p:spPr/>
        <p:txBody>
          <a:bodyPr>
            <a:normAutofit/>
          </a:bodyPr>
          <a:lstStyle/>
          <a:p>
            <a:r>
              <a:rPr lang="en-US" b="1" dirty="0">
                <a:solidFill>
                  <a:schemeClr val="accent3"/>
                </a:solidFill>
              </a:rPr>
              <a:t>Master </a:t>
            </a:r>
            <a:r>
              <a:rPr lang="en-US" b="1" dirty="0" smtClean="0">
                <a:solidFill>
                  <a:schemeClr val="accent3"/>
                </a:solidFill>
              </a:rPr>
              <a:t>node takes care of coordination:</a:t>
            </a:r>
            <a:endParaRPr lang="en-US" b="1" dirty="0">
              <a:solidFill>
                <a:schemeClr val="accent3"/>
              </a:solidFill>
            </a:endParaRPr>
          </a:p>
          <a:p>
            <a:pPr lvl="1"/>
            <a:r>
              <a:rPr lang="en-US" b="1" dirty="0"/>
              <a:t>Task status:</a:t>
            </a:r>
            <a:r>
              <a:rPr lang="en-US" dirty="0"/>
              <a:t> (idle, in-progress, completed)</a:t>
            </a:r>
          </a:p>
          <a:p>
            <a:pPr lvl="1"/>
            <a:r>
              <a:rPr lang="en-US" b="1" dirty="0"/>
              <a:t>Idle tasks</a:t>
            </a:r>
            <a:r>
              <a:rPr lang="en-US" dirty="0"/>
              <a:t> get scheduled as workers become available</a:t>
            </a:r>
          </a:p>
          <a:p>
            <a:pPr lvl="1"/>
            <a:r>
              <a:rPr lang="en-US" dirty="0"/>
              <a:t>When a map task completes, it sends the master the location and sizes of its </a:t>
            </a:r>
            <a:r>
              <a:rPr lang="en-US" i="1" dirty="0"/>
              <a:t>R</a:t>
            </a:r>
            <a:r>
              <a:rPr lang="en-US" dirty="0"/>
              <a:t> intermediate files, one for each reducer</a:t>
            </a:r>
          </a:p>
          <a:p>
            <a:pPr lvl="1"/>
            <a:r>
              <a:rPr lang="en-US" dirty="0"/>
              <a:t>Master pushes this info to </a:t>
            </a:r>
            <a:r>
              <a:rPr lang="en-US" dirty="0" smtClean="0"/>
              <a:t>reducers</a:t>
            </a:r>
          </a:p>
          <a:p>
            <a:pPr lvl="7"/>
            <a:endParaRPr lang="en-US" dirty="0"/>
          </a:p>
          <a:p>
            <a:r>
              <a:rPr lang="en-US" dirty="0"/>
              <a:t>Master pings workers periodically </a:t>
            </a:r>
            <a:r>
              <a:rPr lang="en-US" dirty="0" smtClean="0"/>
              <a:t>to </a:t>
            </a:r>
            <a:r>
              <a:rPr lang="en-US" dirty="0"/>
              <a:t>detect failures</a:t>
            </a:r>
          </a:p>
          <a:p>
            <a:pPr>
              <a:buFont typeface="Wingdings" pitchFamily="2" charset="2"/>
              <a:buNone/>
            </a:pPr>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25</a:t>
            </a:fld>
            <a:endParaRPr lang="en-US"/>
          </a:p>
        </p:txBody>
      </p:sp>
    </p:spTree>
    <p:extLst>
      <p:ext uri="{BB962C8B-B14F-4D97-AF65-F5344CB8AC3E}">
        <p14:creationId xmlns:p14="http://schemas.microsoft.com/office/powerpoint/2010/main" val="62113971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smtClean="0"/>
              <a:t>Dealing with Failures</a:t>
            </a:r>
            <a:endParaRPr lang="en-US" dirty="0"/>
          </a:p>
        </p:txBody>
      </p:sp>
      <p:sp>
        <p:nvSpPr>
          <p:cNvPr id="100355" name="Rectangle 3"/>
          <p:cNvSpPr>
            <a:spLocks noGrp="1" noChangeArrowheads="1"/>
          </p:cNvSpPr>
          <p:nvPr>
            <p:ph type="body" idx="1"/>
          </p:nvPr>
        </p:nvSpPr>
        <p:spPr/>
        <p:txBody>
          <a:bodyPr/>
          <a:lstStyle/>
          <a:p>
            <a:r>
              <a:rPr lang="en-US" b="1" dirty="0">
                <a:solidFill>
                  <a:schemeClr val="accent3"/>
                </a:solidFill>
              </a:rPr>
              <a:t>Map worker failure</a:t>
            </a:r>
          </a:p>
          <a:p>
            <a:pPr lvl="1"/>
            <a:r>
              <a:rPr lang="en-US" dirty="0"/>
              <a:t>Map tasks completed or in-progress at </a:t>
            </a:r>
            <a:r>
              <a:rPr lang="en-US" dirty="0" smtClean="0"/>
              <a:t/>
            </a:r>
            <a:br>
              <a:rPr lang="en-US" dirty="0" smtClean="0"/>
            </a:br>
            <a:r>
              <a:rPr lang="en-US" dirty="0" smtClean="0"/>
              <a:t>worker </a:t>
            </a:r>
            <a:r>
              <a:rPr lang="en-US" dirty="0"/>
              <a:t>are reset to idle</a:t>
            </a:r>
          </a:p>
          <a:p>
            <a:pPr lvl="1"/>
            <a:r>
              <a:rPr lang="en-US" dirty="0"/>
              <a:t>Reduce workers are notified when task is rescheduled on another worker</a:t>
            </a:r>
          </a:p>
          <a:p>
            <a:r>
              <a:rPr lang="en-US" b="1" dirty="0">
                <a:solidFill>
                  <a:schemeClr val="accent3"/>
                </a:solidFill>
              </a:rPr>
              <a:t>Reduce worker failure</a:t>
            </a:r>
          </a:p>
          <a:p>
            <a:pPr lvl="1"/>
            <a:r>
              <a:rPr lang="en-US" dirty="0"/>
              <a:t>Only in-progress tasks are reset to </a:t>
            </a:r>
            <a:r>
              <a:rPr lang="en-US" dirty="0" smtClean="0"/>
              <a:t>idle </a:t>
            </a:r>
          </a:p>
          <a:p>
            <a:pPr lvl="1"/>
            <a:r>
              <a:rPr lang="en-US" dirty="0" smtClean="0"/>
              <a:t>Reduce task is restarted</a:t>
            </a:r>
            <a:endParaRPr lang="en-US" dirty="0"/>
          </a:p>
          <a:p>
            <a:r>
              <a:rPr lang="en-US" b="1" dirty="0">
                <a:solidFill>
                  <a:schemeClr val="accent3"/>
                </a:solidFill>
              </a:rPr>
              <a:t>Master failure</a:t>
            </a:r>
          </a:p>
          <a:p>
            <a:pPr lvl="1"/>
            <a:r>
              <a:rPr lang="en-US" dirty="0" err="1"/>
              <a:t>MapReduce</a:t>
            </a:r>
            <a:r>
              <a:rPr lang="en-US" dirty="0"/>
              <a:t> task is aborted and client is notified</a:t>
            </a: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26</a:t>
            </a:fld>
            <a:endParaRPr lang="en-US"/>
          </a:p>
        </p:txBody>
      </p:sp>
    </p:spTree>
    <p:extLst>
      <p:ext uri="{BB962C8B-B14F-4D97-AF65-F5344CB8AC3E}">
        <p14:creationId xmlns:p14="http://schemas.microsoft.com/office/powerpoint/2010/main" val="298306591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457200" y="76200"/>
            <a:ext cx="8686800" cy="987552"/>
          </a:xfrm>
        </p:spPr>
        <p:txBody>
          <a:bodyPr>
            <a:normAutofit/>
          </a:bodyPr>
          <a:lstStyle/>
          <a:p>
            <a:r>
              <a:rPr lang="en-US" dirty="0"/>
              <a:t>How many Map and Reduce jobs?</a:t>
            </a:r>
          </a:p>
        </p:txBody>
      </p:sp>
      <p:sp>
        <p:nvSpPr>
          <p:cNvPr id="98307" name="Rectangle 3"/>
          <p:cNvSpPr>
            <a:spLocks noGrp="1" noChangeArrowheads="1"/>
          </p:cNvSpPr>
          <p:nvPr>
            <p:ph idx="1"/>
          </p:nvPr>
        </p:nvSpPr>
        <p:spPr>
          <a:xfrm>
            <a:off x="457200" y="1295400"/>
            <a:ext cx="7924800" cy="5257801"/>
          </a:xfrm>
        </p:spPr>
        <p:txBody>
          <a:bodyPr/>
          <a:lstStyle/>
          <a:p>
            <a:r>
              <a:rPr lang="en-US" i="1" dirty="0"/>
              <a:t>M</a:t>
            </a:r>
            <a:r>
              <a:rPr lang="en-US" dirty="0"/>
              <a:t> map tasks, </a:t>
            </a:r>
            <a:r>
              <a:rPr lang="en-US" i="1" dirty="0"/>
              <a:t>R</a:t>
            </a:r>
            <a:r>
              <a:rPr lang="en-US" dirty="0"/>
              <a:t> reduce tasks</a:t>
            </a:r>
          </a:p>
          <a:p>
            <a:r>
              <a:rPr lang="en-US" b="1" dirty="0">
                <a:solidFill>
                  <a:schemeClr val="accent3"/>
                </a:solidFill>
              </a:rPr>
              <a:t>Rule of </a:t>
            </a:r>
            <a:r>
              <a:rPr lang="en-US" b="1" dirty="0" smtClean="0">
                <a:solidFill>
                  <a:schemeClr val="accent3"/>
                </a:solidFill>
              </a:rPr>
              <a:t>a thumb</a:t>
            </a:r>
            <a:r>
              <a:rPr lang="en-US" b="1" dirty="0">
                <a:solidFill>
                  <a:schemeClr val="accent3"/>
                </a:solidFill>
              </a:rPr>
              <a:t>:</a:t>
            </a:r>
          </a:p>
          <a:p>
            <a:pPr lvl="1"/>
            <a:r>
              <a:rPr lang="en-US" dirty="0"/>
              <a:t>Make </a:t>
            </a:r>
            <a:r>
              <a:rPr lang="en-US" i="1" dirty="0"/>
              <a:t>M</a:t>
            </a:r>
            <a:r>
              <a:rPr lang="en-US" dirty="0"/>
              <a:t> </a:t>
            </a:r>
            <a:r>
              <a:rPr lang="en-US" dirty="0" smtClean="0"/>
              <a:t>much </a:t>
            </a:r>
            <a:r>
              <a:rPr lang="en-US" dirty="0"/>
              <a:t>larger than the number of nodes in </a:t>
            </a:r>
            <a:r>
              <a:rPr lang="en-US" dirty="0" smtClean="0"/>
              <a:t>the cluster</a:t>
            </a:r>
            <a:endParaRPr lang="en-US" dirty="0"/>
          </a:p>
          <a:p>
            <a:pPr lvl="1"/>
            <a:r>
              <a:rPr lang="en-US" dirty="0"/>
              <a:t>One DFS chunk per map is common</a:t>
            </a:r>
          </a:p>
          <a:p>
            <a:pPr lvl="1"/>
            <a:r>
              <a:rPr lang="en-US" dirty="0"/>
              <a:t>Improves dynamic load balancing and speeds </a:t>
            </a:r>
            <a:r>
              <a:rPr lang="en-US" dirty="0" smtClean="0"/>
              <a:t>up recovery </a:t>
            </a:r>
            <a:r>
              <a:rPr lang="en-US" dirty="0"/>
              <a:t>from worker </a:t>
            </a:r>
            <a:r>
              <a:rPr lang="en-US" dirty="0" smtClean="0"/>
              <a:t>failures</a:t>
            </a:r>
            <a:endParaRPr lang="en-US" dirty="0"/>
          </a:p>
          <a:p>
            <a:r>
              <a:rPr lang="en-US" b="1" dirty="0"/>
              <a:t>Usually </a:t>
            </a:r>
            <a:r>
              <a:rPr lang="en-US" b="1" i="1" dirty="0"/>
              <a:t>R</a:t>
            </a:r>
            <a:r>
              <a:rPr lang="en-US" b="1" dirty="0"/>
              <a:t> is smaller than </a:t>
            </a:r>
            <a:r>
              <a:rPr lang="en-US" b="1" i="1" dirty="0" smtClean="0"/>
              <a:t>M</a:t>
            </a:r>
          </a:p>
          <a:p>
            <a:pPr lvl="1"/>
            <a:r>
              <a:rPr lang="en-US" dirty="0"/>
              <a:t>B</a:t>
            </a:r>
            <a:r>
              <a:rPr lang="en-US" dirty="0" smtClean="0"/>
              <a:t>ecause </a:t>
            </a:r>
            <a:r>
              <a:rPr lang="en-US" dirty="0"/>
              <a:t>output is spread across </a:t>
            </a:r>
            <a:r>
              <a:rPr lang="en-US" i="1" dirty="0"/>
              <a:t>R</a:t>
            </a:r>
            <a:r>
              <a:rPr lang="en-US" dirty="0"/>
              <a:t> files</a:t>
            </a:r>
          </a:p>
          <a:p>
            <a:pPr lvl="1"/>
            <a:endParaRPr lang="en-US" dirty="0"/>
          </a:p>
          <a:p>
            <a:pPr lvl="1"/>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27</a:t>
            </a:fld>
            <a:endParaRPr lang="en-US"/>
          </a:p>
        </p:txBody>
      </p:sp>
    </p:spTree>
    <p:extLst>
      <p:ext uri="{BB962C8B-B14F-4D97-AF65-F5344CB8AC3E}">
        <p14:creationId xmlns:p14="http://schemas.microsoft.com/office/powerpoint/2010/main" val="364254668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en-US" dirty="0" smtClean="0"/>
              <a:t>Task Granularity &amp; Pipelining</a:t>
            </a:r>
            <a:endParaRPr lang="en-US" dirty="0"/>
          </a:p>
        </p:txBody>
      </p:sp>
      <p:sp>
        <p:nvSpPr>
          <p:cNvPr id="13321" name="Rectangle 9"/>
          <p:cNvSpPr>
            <a:spLocks noGrp="1" noChangeArrowheads="1"/>
          </p:cNvSpPr>
          <p:nvPr>
            <p:ph idx="1"/>
          </p:nvPr>
        </p:nvSpPr>
        <p:spPr>
          <a:xfrm>
            <a:off x="457200" y="1295400"/>
            <a:ext cx="8382000" cy="5257801"/>
          </a:xfrm>
        </p:spPr>
        <p:txBody>
          <a:bodyPr>
            <a:normAutofit/>
          </a:bodyPr>
          <a:lstStyle/>
          <a:p>
            <a:r>
              <a:rPr lang="en-US" b="1" dirty="0" smtClean="0">
                <a:solidFill>
                  <a:schemeClr val="accent3"/>
                </a:solidFill>
              </a:rPr>
              <a:t>Fine granularity tasks:</a:t>
            </a:r>
            <a:r>
              <a:rPr lang="en-US" dirty="0" smtClean="0">
                <a:solidFill>
                  <a:schemeClr val="accent3"/>
                </a:solidFill>
              </a:rPr>
              <a:t>  </a:t>
            </a:r>
            <a:r>
              <a:rPr lang="en-US" dirty="0" smtClean="0"/>
              <a:t>map tasks &gt;&gt; machines</a:t>
            </a:r>
          </a:p>
          <a:p>
            <a:pPr lvl="1"/>
            <a:r>
              <a:rPr lang="en-US" dirty="0" smtClean="0"/>
              <a:t>Minimizes time for fault recovery</a:t>
            </a:r>
          </a:p>
          <a:p>
            <a:pPr lvl="1"/>
            <a:r>
              <a:rPr lang="en-US" dirty="0"/>
              <a:t>Can do pipeline shuffling with map execution</a:t>
            </a:r>
            <a:endParaRPr lang="en-US" dirty="0" smtClean="0"/>
          </a:p>
          <a:p>
            <a:pPr lvl="1"/>
            <a:r>
              <a:rPr lang="en-US" dirty="0" smtClean="0"/>
              <a:t>Better dynamic load balancing </a:t>
            </a: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28</a:t>
            </a:fld>
            <a:endParaRPr lang="en-US"/>
          </a:p>
        </p:txBody>
      </p:sp>
      <p:pic>
        <p:nvPicPr>
          <p:cNvPr id="13318" name="Picture 6" descr="index-auto-0009-0001"/>
          <p:cNvPicPr>
            <a:picLocks noChangeAspect="1" noChangeArrowheads="1"/>
          </p:cNvPicPr>
          <p:nvPr/>
        </p:nvPicPr>
        <p:blipFill>
          <a:blip r:embed="rId3" cstate="print"/>
          <a:srcRect/>
          <a:stretch>
            <a:fillRect/>
          </a:stretch>
        </p:blipFill>
        <p:spPr bwMode="auto">
          <a:xfrm>
            <a:off x="857250" y="3505200"/>
            <a:ext cx="7753350" cy="2590800"/>
          </a:xfrm>
          <a:prstGeom prst="rect">
            <a:avLst/>
          </a:prstGeom>
          <a:noFill/>
        </p:spPr>
      </p:pic>
      <p:sp>
        <p:nvSpPr>
          <p:cNvPr id="13319" name="Rectangle 7"/>
          <p:cNvSpPr>
            <a:spLocks noChangeArrowheads="1"/>
          </p:cNvSpPr>
          <p:nvPr/>
        </p:nvSpPr>
        <p:spPr bwMode="auto">
          <a:xfrm>
            <a:off x="228600" y="228600"/>
            <a:ext cx="8229600" cy="990600"/>
          </a:xfrm>
          <a:prstGeom prst="rect">
            <a:avLst/>
          </a:prstGeom>
          <a:noFill/>
          <a:ln w="9525">
            <a:noFill/>
            <a:miter lim="800000"/>
            <a:headEnd/>
            <a:tailEnd/>
          </a:ln>
          <a:effectLst/>
        </p:spPr>
        <p:txBody>
          <a:bodyPr anchor="ctr"/>
          <a:lstStyle/>
          <a:p>
            <a:pPr>
              <a:tabLst>
                <a:tab pos="293688" algn="l"/>
                <a:tab pos="457200" algn="l"/>
              </a:tabLst>
            </a:pPr>
            <a:endParaRPr lang="en-US" b="1">
              <a:solidFill>
                <a:srgbClr val="0000FF"/>
              </a:solidFill>
              <a:latin typeface="Comic Sans MS" pitchFamily="66" charset="0"/>
            </a:endParaRPr>
          </a:p>
        </p:txBody>
      </p:sp>
    </p:spTree>
    <p:extLst>
      <p:ext uri="{BB962C8B-B14F-4D97-AF65-F5344CB8AC3E}">
        <p14:creationId xmlns:p14="http://schemas.microsoft.com/office/powerpoint/2010/main" val="27365226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Refinements: Backup Tasks</a:t>
            </a:r>
            <a:endParaRPr lang="en-US" dirty="0"/>
          </a:p>
        </p:txBody>
      </p:sp>
      <p:sp>
        <p:nvSpPr>
          <p:cNvPr id="3" name="Content Placeholder 2"/>
          <p:cNvSpPr>
            <a:spLocks noGrp="1"/>
          </p:cNvSpPr>
          <p:nvPr>
            <p:ph idx="1"/>
          </p:nvPr>
        </p:nvSpPr>
        <p:spPr/>
        <p:txBody>
          <a:bodyPr>
            <a:normAutofit lnSpcReduction="10000"/>
          </a:bodyPr>
          <a:lstStyle/>
          <a:p>
            <a:r>
              <a:rPr lang="en-US" b="1" dirty="0" smtClean="0">
                <a:solidFill>
                  <a:schemeClr val="accent3"/>
                </a:solidFill>
              </a:rPr>
              <a:t>Problem</a:t>
            </a:r>
          </a:p>
          <a:p>
            <a:pPr lvl="1"/>
            <a:r>
              <a:rPr lang="en-US" dirty="0" smtClean="0"/>
              <a:t>Slow workers significantly lengthen the job completion time:</a:t>
            </a:r>
          </a:p>
          <a:p>
            <a:pPr lvl="2"/>
            <a:r>
              <a:rPr lang="en-US" dirty="0" smtClean="0"/>
              <a:t>Other jobs on the machine</a:t>
            </a:r>
          </a:p>
          <a:p>
            <a:pPr lvl="2"/>
            <a:r>
              <a:rPr lang="en-US" dirty="0" smtClean="0"/>
              <a:t>Bad disks</a:t>
            </a:r>
          </a:p>
          <a:p>
            <a:pPr lvl="2"/>
            <a:r>
              <a:rPr lang="en-US" dirty="0" smtClean="0"/>
              <a:t>Weird things</a:t>
            </a:r>
          </a:p>
          <a:p>
            <a:r>
              <a:rPr lang="en-US" b="1" dirty="0" smtClean="0">
                <a:solidFill>
                  <a:schemeClr val="accent2"/>
                </a:solidFill>
              </a:rPr>
              <a:t>Solution</a:t>
            </a:r>
          </a:p>
          <a:p>
            <a:pPr lvl="1"/>
            <a:r>
              <a:rPr lang="en-US" dirty="0" smtClean="0"/>
              <a:t>Near end of phase, spawn backup copies of tasks</a:t>
            </a:r>
          </a:p>
          <a:p>
            <a:pPr lvl="2"/>
            <a:r>
              <a:rPr lang="en-US" dirty="0" smtClean="0"/>
              <a:t>Whichever one finishes first “wins”</a:t>
            </a:r>
          </a:p>
          <a:p>
            <a:r>
              <a:rPr lang="en-US" b="1" dirty="0" smtClean="0">
                <a:solidFill>
                  <a:schemeClr val="accent4"/>
                </a:solidFill>
              </a:rPr>
              <a:t>Effect</a:t>
            </a:r>
          </a:p>
          <a:p>
            <a:pPr lvl="1"/>
            <a:r>
              <a:rPr lang="en-US" dirty="0" smtClean="0"/>
              <a:t>Dramatically shortens job completion time</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29</a:t>
            </a:fld>
            <a:endParaRPr lang="en-US"/>
          </a:p>
        </p:txBody>
      </p:sp>
    </p:spTree>
    <p:extLst>
      <p:ext uri="{BB962C8B-B14F-4D97-AF65-F5344CB8AC3E}">
        <p14:creationId xmlns:p14="http://schemas.microsoft.com/office/powerpoint/2010/main" val="513059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t>Single Node Architecture</a:t>
            </a:r>
            <a:endParaRPr lang="en-US" dirty="0"/>
          </a:p>
        </p:txBody>
      </p:sp>
      <p:sp>
        <p:nvSpPr>
          <p:cNvPr id="51204" name="Rectangle 4"/>
          <p:cNvSpPr>
            <a:spLocks noChangeArrowheads="1"/>
          </p:cNvSpPr>
          <p:nvPr/>
        </p:nvSpPr>
        <p:spPr bwMode="auto">
          <a:xfrm>
            <a:off x="1905000" y="3505200"/>
            <a:ext cx="1447800" cy="838200"/>
          </a:xfrm>
          <a:prstGeom prst="rect">
            <a:avLst/>
          </a:prstGeom>
          <a:noFill/>
          <a:ln w="9525">
            <a:solidFill>
              <a:schemeClr val="tx1"/>
            </a:solidFill>
            <a:miter lim="800000"/>
            <a:headEnd/>
            <a:tailEnd/>
          </a:ln>
          <a:effectLst/>
        </p:spPr>
        <p:txBody>
          <a:bodyPr wrap="none" anchor="ctr"/>
          <a:lstStyle/>
          <a:p>
            <a:pPr algn="ctr"/>
            <a:r>
              <a:rPr lang="en-US" b="1"/>
              <a:t>Memory</a:t>
            </a:r>
          </a:p>
        </p:txBody>
      </p:sp>
      <p:sp>
        <p:nvSpPr>
          <p:cNvPr id="51206" name="AutoShape 6"/>
          <p:cNvSpPr>
            <a:spLocks noChangeArrowheads="1"/>
          </p:cNvSpPr>
          <p:nvPr/>
        </p:nvSpPr>
        <p:spPr bwMode="auto">
          <a:xfrm>
            <a:off x="1905000" y="4648200"/>
            <a:ext cx="1524000" cy="914400"/>
          </a:xfrm>
          <a:prstGeom prst="can">
            <a:avLst>
              <a:gd name="adj" fmla="val 25000"/>
            </a:avLst>
          </a:prstGeom>
          <a:noFill/>
          <a:ln w="9525">
            <a:solidFill>
              <a:schemeClr val="tx1"/>
            </a:solidFill>
            <a:round/>
            <a:headEnd/>
            <a:tailEnd/>
          </a:ln>
          <a:effectLst/>
        </p:spPr>
        <p:txBody>
          <a:bodyPr wrap="none" anchor="ctr"/>
          <a:lstStyle/>
          <a:p>
            <a:pPr algn="ctr"/>
            <a:r>
              <a:rPr lang="en-US" b="1"/>
              <a:t>Disk</a:t>
            </a:r>
          </a:p>
        </p:txBody>
      </p:sp>
      <p:sp>
        <p:nvSpPr>
          <p:cNvPr id="51207" name="Rectangle 7"/>
          <p:cNvSpPr>
            <a:spLocks noChangeArrowheads="1"/>
          </p:cNvSpPr>
          <p:nvPr/>
        </p:nvSpPr>
        <p:spPr bwMode="auto">
          <a:xfrm>
            <a:off x="1905000" y="2743200"/>
            <a:ext cx="1447800" cy="609600"/>
          </a:xfrm>
          <a:prstGeom prst="rect">
            <a:avLst/>
          </a:prstGeom>
          <a:noFill/>
          <a:ln w="9525">
            <a:solidFill>
              <a:schemeClr val="tx1"/>
            </a:solidFill>
            <a:miter lim="800000"/>
            <a:headEnd/>
            <a:tailEnd/>
          </a:ln>
          <a:effectLst/>
        </p:spPr>
        <p:txBody>
          <a:bodyPr wrap="none" anchor="ctr"/>
          <a:lstStyle/>
          <a:p>
            <a:pPr algn="ctr"/>
            <a:r>
              <a:rPr lang="en-US" b="1"/>
              <a:t>CPU</a:t>
            </a:r>
          </a:p>
        </p:txBody>
      </p:sp>
      <p:sp>
        <p:nvSpPr>
          <p:cNvPr id="51208" name="Rectangle 8"/>
          <p:cNvSpPr>
            <a:spLocks noChangeArrowheads="1"/>
          </p:cNvSpPr>
          <p:nvPr/>
        </p:nvSpPr>
        <p:spPr bwMode="auto">
          <a:xfrm>
            <a:off x="1447800" y="2438400"/>
            <a:ext cx="2362200" cy="3429000"/>
          </a:xfrm>
          <a:prstGeom prst="rect">
            <a:avLst/>
          </a:prstGeom>
          <a:noFill/>
          <a:ln w="9525">
            <a:solidFill>
              <a:schemeClr val="tx1"/>
            </a:solidFill>
            <a:miter lim="800000"/>
            <a:headEnd/>
            <a:tailEnd/>
          </a:ln>
          <a:effectLst/>
        </p:spPr>
        <p:txBody>
          <a:bodyPr wrap="none" anchor="ctr"/>
          <a:lstStyle/>
          <a:p>
            <a:endParaRPr lang="en-US"/>
          </a:p>
        </p:txBody>
      </p:sp>
      <p:sp>
        <p:nvSpPr>
          <p:cNvPr id="51210" name="Text Box 10"/>
          <p:cNvSpPr txBox="1">
            <a:spLocks noChangeArrowheads="1"/>
          </p:cNvSpPr>
          <p:nvPr/>
        </p:nvSpPr>
        <p:spPr bwMode="auto">
          <a:xfrm>
            <a:off x="4175125" y="3232150"/>
            <a:ext cx="3945824" cy="461665"/>
          </a:xfrm>
          <a:prstGeom prst="rect">
            <a:avLst/>
          </a:prstGeom>
          <a:noFill/>
          <a:ln w="9525">
            <a:noFill/>
            <a:miter lim="800000"/>
            <a:headEnd/>
            <a:tailEnd/>
          </a:ln>
          <a:effectLst/>
        </p:spPr>
        <p:txBody>
          <a:bodyPr wrap="none">
            <a:spAutoFit/>
          </a:bodyPr>
          <a:lstStyle/>
          <a:p>
            <a:r>
              <a:rPr lang="en-US" sz="2400" b="1" dirty="0">
                <a:solidFill>
                  <a:srgbClr val="008000"/>
                </a:solidFill>
              </a:rPr>
              <a:t>Machine Learning, Statistics</a:t>
            </a:r>
          </a:p>
        </p:txBody>
      </p:sp>
      <p:sp>
        <p:nvSpPr>
          <p:cNvPr id="51211" name="Text Box 11"/>
          <p:cNvSpPr txBox="1">
            <a:spLocks noChangeArrowheads="1"/>
          </p:cNvSpPr>
          <p:nvPr/>
        </p:nvSpPr>
        <p:spPr bwMode="auto">
          <a:xfrm>
            <a:off x="4251325" y="4451350"/>
            <a:ext cx="3283271" cy="461665"/>
          </a:xfrm>
          <a:prstGeom prst="rect">
            <a:avLst/>
          </a:prstGeom>
          <a:noFill/>
          <a:ln w="9525">
            <a:noFill/>
            <a:miter lim="800000"/>
            <a:headEnd/>
            <a:tailEnd/>
          </a:ln>
          <a:effectLst/>
        </p:spPr>
        <p:txBody>
          <a:bodyPr wrap="none">
            <a:spAutoFit/>
          </a:bodyPr>
          <a:lstStyle/>
          <a:p>
            <a:r>
              <a:rPr lang="en-US" sz="2400" b="1">
                <a:solidFill>
                  <a:srgbClr val="008000"/>
                </a:solidFill>
              </a:rPr>
              <a:t>“Classical” Data Mining</a:t>
            </a: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3</a:t>
            </a:fld>
            <a:endParaRPr lang="en-US"/>
          </a:p>
        </p:txBody>
      </p:sp>
    </p:spTree>
    <p:extLst>
      <p:ext uri="{BB962C8B-B14F-4D97-AF65-F5344CB8AC3E}">
        <p14:creationId xmlns:p14="http://schemas.microsoft.com/office/powerpoint/2010/main" val="40673574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11"/>
                                        </p:tgtEl>
                                        <p:attrNameLst>
                                          <p:attrName>style.visibility</p:attrName>
                                        </p:attrNameLst>
                                      </p:cBhvr>
                                      <p:to>
                                        <p:strVal val="visible"/>
                                      </p:to>
                                    </p:set>
                                  </p:childTnLst>
                                </p:cTn>
                              </p:par>
                              <p:par>
                                <p:cTn id="9" presetID="3" presetClass="emph" presetSubtype="2" fill="hold" grpId="0" nodeType="withEffect">
                                  <p:stCondLst>
                                    <p:cond delay="0"/>
                                  </p:stCondLst>
                                  <p:childTnLst>
                                    <p:animClr clrSpc="rgb" dir="cw">
                                      <p:cBhvr override="childStyle">
                                        <p:cTn id="10" dur="500" fill="hold"/>
                                        <p:tgtEl>
                                          <p:spTgt spid="51210"/>
                                        </p:tgtEl>
                                        <p:attrNameLst>
                                          <p:attrName>style.color</p:attrName>
                                        </p:attrNameLst>
                                      </p:cBhvr>
                                      <p:to>
                                        <a:schemeClr val="bg2"/>
                                      </p:to>
                                    </p:animClr>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animBg="1"/>
      <p:bldP spid="51208" grpId="0" animBg="1"/>
      <p:bldP spid="51210" grpId="0"/>
      <p:bldP spid="512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dirty="0" smtClean="0"/>
              <a:t>Refinement: Combiners</a:t>
            </a:r>
            <a:endParaRPr lang="en-US" dirty="0"/>
          </a:p>
        </p:txBody>
      </p:sp>
      <p:sp>
        <p:nvSpPr>
          <p:cNvPr id="101379" name="Rectangle 3"/>
          <p:cNvSpPr>
            <a:spLocks noGrp="1" noChangeArrowheads="1"/>
          </p:cNvSpPr>
          <p:nvPr>
            <p:ph type="body" idx="1"/>
          </p:nvPr>
        </p:nvSpPr>
        <p:spPr>
          <a:xfrm>
            <a:off x="457200" y="1295400"/>
            <a:ext cx="8229600" cy="5410200"/>
          </a:xfrm>
        </p:spPr>
        <p:txBody>
          <a:bodyPr>
            <a:normAutofit/>
          </a:bodyPr>
          <a:lstStyle/>
          <a:p>
            <a:pPr>
              <a:lnSpc>
                <a:spcPct val="90000"/>
              </a:lnSpc>
            </a:pPr>
            <a:r>
              <a:rPr lang="en-US" dirty="0"/>
              <a:t>Often a </a:t>
            </a:r>
            <a:r>
              <a:rPr lang="en-US" dirty="0" smtClean="0"/>
              <a:t>Map </a:t>
            </a:r>
            <a:r>
              <a:rPr lang="en-US" dirty="0"/>
              <a:t>task will produce many pairs of the form </a:t>
            </a:r>
            <a:r>
              <a:rPr lang="en-US" i="1" dirty="0"/>
              <a:t>(k,v</a:t>
            </a:r>
            <a:r>
              <a:rPr lang="en-US" i="1" baseline="-25000" dirty="0"/>
              <a:t>1</a:t>
            </a:r>
            <a:r>
              <a:rPr lang="en-US" i="1" dirty="0"/>
              <a:t>), (k,v</a:t>
            </a:r>
            <a:r>
              <a:rPr lang="en-US" i="1" baseline="-25000" dirty="0"/>
              <a:t>2</a:t>
            </a:r>
            <a:r>
              <a:rPr lang="en-US" i="1" dirty="0"/>
              <a:t>), …</a:t>
            </a:r>
            <a:r>
              <a:rPr lang="en-US" dirty="0"/>
              <a:t> for the same key </a:t>
            </a:r>
            <a:r>
              <a:rPr lang="en-US" i="1" dirty="0"/>
              <a:t>k</a:t>
            </a:r>
          </a:p>
          <a:p>
            <a:pPr lvl="1">
              <a:lnSpc>
                <a:spcPct val="90000"/>
              </a:lnSpc>
            </a:pPr>
            <a:r>
              <a:rPr lang="en-US" dirty="0"/>
              <a:t>E.g., popular words in </a:t>
            </a:r>
            <a:r>
              <a:rPr lang="en-US" dirty="0" smtClean="0"/>
              <a:t>the word count example</a:t>
            </a:r>
          </a:p>
          <a:p>
            <a:pPr>
              <a:lnSpc>
                <a:spcPct val="90000"/>
              </a:lnSpc>
            </a:pPr>
            <a:r>
              <a:rPr lang="en-US" b="1" dirty="0" smtClean="0"/>
              <a:t>Can </a:t>
            </a:r>
            <a:r>
              <a:rPr lang="en-US" b="1" dirty="0"/>
              <a:t>save network time by </a:t>
            </a:r>
            <a:r>
              <a:rPr lang="en-US" b="1" dirty="0" smtClean="0"/>
              <a:t/>
            </a:r>
            <a:br>
              <a:rPr lang="en-US" b="1" dirty="0" smtClean="0"/>
            </a:br>
            <a:r>
              <a:rPr lang="en-US" b="1" dirty="0" smtClean="0">
                <a:solidFill>
                  <a:schemeClr val="accent3"/>
                </a:solidFill>
              </a:rPr>
              <a:t>pre-aggregating values in </a:t>
            </a:r>
            <a:br>
              <a:rPr lang="en-US" b="1" dirty="0" smtClean="0">
                <a:solidFill>
                  <a:schemeClr val="accent3"/>
                </a:solidFill>
              </a:rPr>
            </a:br>
            <a:r>
              <a:rPr lang="en-US" b="1" dirty="0" smtClean="0">
                <a:solidFill>
                  <a:schemeClr val="accent3"/>
                </a:solidFill>
              </a:rPr>
              <a:t>the</a:t>
            </a:r>
            <a:r>
              <a:rPr lang="en-US" b="1" dirty="0">
                <a:solidFill>
                  <a:schemeClr val="accent3"/>
                </a:solidFill>
              </a:rPr>
              <a:t> </a:t>
            </a:r>
            <a:r>
              <a:rPr lang="en-US" b="1" dirty="0" smtClean="0">
                <a:solidFill>
                  <a:schemeClr val="accent3"/>
                </a:solidFill>
              </a:rPr>
              <a:t>mapper:</a:t>
            </a:r>
            <a:endParaRPr lang="en-US" b="1" dirty="0">
              <a:solidFill>
                <a:schemeClr val="accent3"/>
              </a:solidFill>
            </a:endParaRPr>
          </a:p>
          <a:p>
            <a:pPr lvl="1">
              <a:lnSpc>
                <a:spcPct val="90000"/>
              </a:lnSpc>
            </a:pPr>
            <a:r>
              <a:rPr lang="en-US" dirty="0" smtClean="0">
                <a:latin typeface="Arial" pitchFamily="34" charset="0"/>
                <a:cs typeface="Arial" pitchFamily="34" charset="0"/>
              </a:rPr>
              <a:t>combine(k, </a:t>
            </a:r>
            <a:r>
              <a:rPr lang="en-US" dirty="0">
                <a:latin typeface="Arial" pitchFamily="34" charset="0"/>
                <a:cs typeface="Arial" pitchFamily="34" charset="0"/>
              </a:rPr>
              <a:t>list(v</a:t>
            </a:r>
            <a:r>
              <a:rPr lang="en-US" baseline="-25000" dirty="0">
                <a:latin typeface="Arial" pitchFamily="34" charset="0"/>
                <a:cs typeface="Arial" pitchFamily="34" charset="0"/>
              </a:rPr>
              <a:t>1</a:t>
            </a:r>
            <a:r>
              <a:rPr lang="en-US" dirty="0">
                <a:latin typeface="Arial" pitchFamily="34" charset="0"/>
                <a:cs typeface="Arial" pitchFamily="34" charset="0"/>
              </a:rPr>
              <a:t>)) </a:t>
            </a:r>
            <a:r>
              <a:rPr lang="en-US" dirty="0" smtClean="0">
                <a:latin typeface="Arial" pitchFamily="34" charset="0"/>
                <a:cs typeface="Arial" pitchFamily="34" charset="0"/>
                <a:sym typeface="Wingdings" pitchFamily="2" charset="2"/>
              </a:rPr>
              <a:t> </a:t>
            </a:r>
            <a:r>
              <a:rPr lang="en-US" dirty="0">
                <a:latin typeface="Arial" pitchFamily="34" charset="0"/>
                <a:cs typeface="Arial" pitchFamily="34" charset="0"/>
                <a:sym typeface="Wingdings" pitchFamily="2" charset="2"/>
              </a:rPr>
              <a:t>v</a:t>
            </a:r>
            <a:r>
              <a:rPr lang="en-US" baseline="-25000" dirty="0">
                <a:latin typeface="Arial" pitchFamily="34" charset="0"/>
                <a:cs typeface="Arial" pitchFamily="34" charset="0"/>
                <a:sym typeface="Wingdings" pitchFamily="2" charset="2"/>
              </a:rPr>
              <a:t>2</a:t>
            </a:r>
          </a:p>
          <a:p>
            <a:pPr lvl="1">
              <a:lnSpc>
                <a:spcPct val="90000"/>
              </a:lnSpc>
            </a:pPr>
            <a:r>
              <a:rPr lang="en-US" dirty="0" smtClean="0">
                <a:sym typeface="Wingdings" pitchFamily="2" charset="2"/>
              </a:rPr>
              <a:t>Combiner is usually </a:t>
            </a:r>
            <a:r>
              <a:rPr lang="en-US" dirty="0">
                <a:sym typeface="Wingdings" pitchFamily="2" charset="2"/>
              </a:rPr>
              <a:t>same </a:t>
            </a:r>
            <a:r>
              <a:rPr lang="en-US" dirty="0" smtClean="0">
                <a:sym typeface="Wingdings" pitchFamily="2" charset="2"/>
              </a:rPr>
              <a:t/>
            </a:r>
            <a:br>
              <a:rPr lang="en-US" dirty="0" smtClean="0">
                <a:sym typeface="Wingdings" pitchFamily="2" charset="2"/>
              </a:rPr>
            </a:br>
            <a:r>
              <a:rPr lang="en-US" dirty="0" smtClean="0">
                <a:sym typeface="Wingdings" pitchFamily="2" charset="2"/>
              </a:rPr>
              <a:t>as the reduce function</a:t>
            </a:r>
          </a:p>
          <a:p>
            <a:pPr>
              <a:lnSpc>
                <a:spcPct val="90000"/>
              </a:lnSpc>
            </a:pPr>
            <a:r>
              <a:rPr lang="en-US" dirty="0" smtClean="0"/>
              <a:t>Works </a:t>
            </a:r>
            <a:r>
              <a:rPr lang="en-US" dirty="0"/>
              <a:t>only if reduce </a:t>
            </a:r>
            <a:r>
              <a:rPr lang="en-US" dirty="0" smtClean="0"/>
              <a:t/>
            </a:r>
            <a:br>
              <a:rPr lang="en-US" dirty="0" smtClean="0"/>
            </a:br>
            <a:r>
              <a:rPr lang="en-US" dirty="0" smtClean="0"/>
              <a:t>function is commutative </a:t>
            </a:r>
            <a:r>
              <a:rPr lang="en-US" dirty="0"/>
              <a:t>and associative</a:t>
            </a:r>
          </a:p>
        </p:txBody>
      </p:sp>
      <p:pic>
        <p:nvPicPr>
          <p:cNvPr id="10" name="Picture 2" descr="http://labs.google.com/papers/mapreduce-osdi04-slides/index-auto-0008-0001.gif"/>
          <p:cNvPicPr>
            <a:picLocks noChangeAspect="1" noChangeArrowheads="1"/>
          </p:cNvPicPr>
          <p:nvPr/>
        </p:nvPicPr>
        <p:blipFill>
          <a:blip r:embed="rId2" cstate="print"/>
          <a:srcRect/>
          <a:stretch>
            <a:fillRect/>
          </a:stretch>
        </p:blipFill>
        <p:spPr bwMode="auto">
          <a:xfrm>
            <a:off x="5497346" y="3048000"/>
            <a:ext cx="3634462" cy="2514600"/>
          </a:xfrm>
          <a:prstGeom prst="rect">
            <a:avLst/>
          </a:prstGeom>
          <a:noFill/>
        </p:spPr>
      </p:pic>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30</a:t>
            </a:fld>
            <a:endParaRPr lang="en-US"/>
          </a:p>
        </p:txBody>
      </p:sp>
    </p:spTree>
    <p:extLst>
      <p:ext uri="{BB962C8B-B14F-4D97-AF65-F5344CB8AC3E}">
        <p14:creationId xmlns:p14="http://schemas.microsoft.com/office/powerpoint/2010/main" val="125056746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Refinement: </a:t>
            </a:r>
            <a:r>
              <a:rPr lang="en-US" dirty="0"/>
              <a:t>Combiners</a:t>
            </a:r>
            <a:endParaRPr lang="en-US" b="0" dirty="0"/>
          </a:p>
        </p:txBody>
      </p:sp>
      <p:sp>
        <p:nvSpPr>
          <p:cNvPr id="3" name="Content Placeholder 2"/>
          <p:cNvSpPr>
            <a:spLocks noGrp="1"/>
          </p:cNvSpPr>
          <p:nvPr>
            <p:ph idx="1"/>
          </p:nvPr>
        </p:nvSpPr>
        <p:spPr>
          <a:xfrm>
            <a:off x="457200" y="1295400"/>
            <a:ext cx="8229600" cy="5410200"/>
          </a:xfrm>
        </p:spPr>
        <p:txBody>
          <a:bodyPr>
            <a:normAutofit/>
          </a:bodyPr>
          <a:lstStyle/>
          <a:p>
            <a:r>
              <a:rPr lang="en-US" b="1" dirty="0" smtClean="0">
                <a:solidFill>
                  <a:srgbClr val="0000FF"/>
                </a:solidFill>
              </a:rPr>
              <a:t>Back to our word counting example:</a:t>
            </a:r>
          </a:p>
          <a:p>
            <a:pPr lvl="1"/>
            <a:r>
              <a:rPr lang="en-US" dirty="0" smtClean="0"/>
              <a:t>Combiner combines the values of all keys of a single mapper (single machine):</a:t>
            </a:r>
          </a:p>
          <a:p>
            <a:pPr lvl="1"/>
            <a:endParaRPr lang="en-US" dirty="0" smtClean="0"/>
          </a:p>
          <a:p>
            <a:pPr lvl="1"/>
            <a:endParaRPr lang="en-US" dirty="0" smtClean="0"/>
          </a:p>
          <a:p>
            <a:pPr lvl="1"/>
            <a:endParaRPr lang="en-US" dirty="0"/>
          </a:p>
          <a:p>
            <a:pPr lvl="1"/>
            <a:endParaRPr lang="en-US" dirty="0" smtClean="0"/>
          </a:p>
          <a:p>
            <a:pPr lvl="1"/>
            <a:endParaRPr lang="en-US" dirty="0" smtClean="0"/>
          </a:p>
          <a:p>
            <a:pPr lvl="1"/>
            <a:endParaRPr lang="en-US" dirty="0"/>
          </a:p>
          <a:p>
            <a:pPr lvl="1"/>
            <a:r>
              <a:rPr lang="en-US" dirty="0" smtClean="0"/>
              <a:t>Much less data needs to be copied and shuffled!</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31</a:t>
            </a:fld>
            <a:endParaRPr lang="en-US"/>
          </a:p>
        </p:txBody>
      </p:sp>
      <p:pic>
        <p:nvPicPr>
          <p:cNvPr id="1026" name="Picture 2" descr="http://www.admin-magazine.com/var/ezflow_site/storage/images/media/images/hadoop-f03/47069-1-eng-US/hadoop-F03_referen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036220"/>
            <a:ext cx="6553200" cy="25263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066800" y="3036220"/>
            <a:ext cx="3581400" cy="126319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Rectangle 10"/>
          <p:cNvSpPr/>
          <p:nvPr/>
        </p:nvSpPr>
        <p:spPr>
          <a:xfrm>
            <a:off x="1066800" y="4287630"/>
            <a:ext cx="3581400" cy="126319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194159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dirty="0" smtClean="0"/>
              <a:t>Refinement: Partition </a:t>
            </a:r>
            <a:r>
              <a:rPr lang="en-US" dirty="0"/>
              <a:t>Function</a:t>
            </a:r>
          </a:p>
        </p:txBody>
      </p:sp>
      <p:sp>
        <p:nvSpPr>
          <p:cNvPr id="102403" name="Rectangle 3"/>
          <p:cNvSpPr>
            <a:spLocks noGrp="1" noChangeArrowheads="1"/>
          </p:cNvSpPr>
          <p:nvPr>
            <p:ph idx="1"/>
          </p:nvPr>
        </p:nvSpPr>
        <p:spPr>
          <a:xfrm>
            <a:off x="457200" y="1295400"/>
            <a:ext cx="8229600" cy="5410200"/>
          </a:xfrm>
        </p:spPr>
        <p:txBody>
          <a:bodyPr>
            <a:normAutofit/>
          </a:bodyPr>
          <a:lstStyle/>
          <a:p>
            <a:pPr>
              <a:lnSpc>
                <a:spcPct val="90000"/>
              </a:lnSpc>
            </a:pPr>
            <a:r>
              <a:rPr lang="en-US" b="1" dirty="0" smtClean="0">
                <a:solidFill>
                  <a:srgbClr val="0000FF"/>
                </a:solidFill>
              </a:rPr>
              <a:t>Want to control how keys get partitioned</a:t>
            </a:r>
          </a:p>
          <a:p>
            <a:pPr lvl="1">
              <a:lnSpc>
                <a:spcPct val="90000"/>
              </a:lnSpc>
            </a:pPr>
            <a:r>
              <a:rPr lang="en-US" dirty="0" smtClean="0"/>
              <a:t>Inputs </a:t>
            </a:r>
            <a:r>
              <a:rPr lang="en-US" dirty="0"/>
              <a:t>to map tasks are created by contiguous splits of input </a:t>
            </a:r>
            <a:r>
              <a:rPr lang="en-US" dirty="0" smtClean="0"/>
              <a:t>file</a:t>
            </a:r>
          </a:p>
          <a:p>
            <a:pPr lvl="1">
              <a:lnSpc>
                <a:spcPct val="90000"/>
              </a:lnSpc>
            </a:pPr>
            <a:r>
              <a:rPr lang="en-US" dirty="0" smtClean="0"/>
              <a:t>Reduce needs </a:t>
            </a:r>
            <a:r>
              <a:rPr lang="en-US" dirty="0"/>
              <a:t>to ensure that records with the same intermediate key end up at the same </a:t>
            </a:r>
            <a:r>
              <a:rPr lang="en-US" dirty="0" smtClean="0"/>
              <a:t>worker</a:t>
            </a:r>
          </a:p>
          <a:p>
            <a:pPr>
              <a:lnSpc>
                <a:spcPct val="90000"/>
              </a:lnSpc>
            </a:pPr>
            <a:r>
              <a:rPr lang="en-US" b="1" dirty="0" smtClean="0"/>
              <a:t>System </a:t>
            </a:r>
            <a:r>
              <a:rPr lang="en-US" b="1" dirty="0"/>
              <a:t>uses a default partition </a:t>
            </a:r>
            <a:r>
              <a:rPr lang="en-US" b="1" dirty="0" smtClean="0"/>
              <a:t>function:</a:t>
            </a:r>
          </a:p>
          <a:p>
            <a:pPr lvl="1">
              <a:lnSpc>
                <a:spcPct val="90000"/>
              </a:lnSpc>
            </a:pPr>
            <a:r>
              <a:rPr lang="en-US" b="1" dirty="0" smtClean="0">
                <a:solidFill>
                  <a:srgbClr val="008000"/>
                </a:solidFill>
                <a:latin typeface="Arial" pitchFamily="34" charset="0"/>
                <a:cs typeface="Arial" pitchFamily="34" charset="0"/>
              </a:rPr>
              <a:t>hash(key</a:t>
            </a:r>
            <a:r>
              <a:rPr lang="en-US" b="1" dirty="0">
                <a:solidFill>
                  <a:srgbClr val="008000"/>
                </a:solidFill>
                <a:latin typeface="Arial" pitchFamily="34" charset="0"/>
                <a:cs typeface="Arial" pitchFamily="34" charset="0"/>
              </a:rPr>
              <a:t>) mod </a:t>
            </a:r>
            <a:r>
              <a:rPr lang="en-US" b="1" i="1" dirty="0" smtClean="0">
                <a:solidFill>
                  <a:srgbClr val="008000"/>
                </a:solidFill>
                <a:latin typeface="Arial" pitchFamily="34" charset="0"/>
                <a:cs typeface="Arial" pitchFamily="34" charset="0"/>
              </a:rPr>
              <a:t>R</a:t>
            </a:r>
          </a:p>
          <a:p>
            <a:pPr lvl="8">
              <a:lnSpc>
                <a:spcPct val="90000"/>
              </a:lnSpc>
            </a:pPr>
            <a:endParaRPr lang="en-US" b="1" i="1" dirty="0" smtClean="0">
              <a:solidFill>
                <a:schemeClr val="accent3"/>
              </a:solidFill>
            </a:endParaRPr>
          </a:p>
          <a:p>
            <a:pPr>
              <a:lnSpc>
                <a:spcPct val="90000"/>
              </a:lnSpc>
            </a:pPr>
            <a:r>
              <a:rPr lang="en-US" b="1" dirty="0" smtClean="0">
                <a:solidFill>
                  <a:srgbClr val="D60093"/>
                </a:solidFill>
              </a:rPr>
              <a:t>Sometimes useful </a:t>
            </a:r>
            <a:r>
              <a:rPr lang="en-US" b="1" dirty="0">
                <a:solidFill>
                  <a:srgbClr val="D60093"/>
                </a:solidFill>
              </a:rPr>
              <a:t>to </a:t>
            </a:r>
            <a:r>
              <a:rPr lang="en-US" b="1" dirty="0" smtClean="0">
                <a:solidFill>
                  <a:srgbClr val="D60093"/>
                </a:solidFill>
              </a:rPr>
              <a:t>override the hash function:</a:t>
            </a:r>
            <a:endParaRPr lang="en-US" b="1" dirty="0">
              <a:solidFill>
                <a:srgbClr val="D60093"/>
              </a:solidFill>
            </a:endParaRPr>
          </a:p>
          <a:p>
            <a:pPr lvl="1">
              <a:lnSpc>
                <a:spcPct val="90000"/>
              </a:lnSpc>
            </a:pPr>
            <a:r>
              <a:rPr lang="en-US" dirty="0"/>
              <a:t>E.g., </a:t>
            </a:r>
            <a:r>
              <a:rPr lang="en-US" sz="2400" b="1" dirty="0">
                <a:latin typeface="Arial" pitchFamily="34" charset="0"/>
                <a:cs typeface="Arial" pitchFamily="34" charset="0"/>
              </a:rPr>
              <a:t>hash(hostname(URL)) mod </a:t>
            </a:r>
            <a:r>
              <a:rPr lang="en-US" sz="2400" b="1" i="1" dirty="0">
                <a:latin typeface="Arial" pitchFamily="34" charset="0"/>
                <a:cs typeface="Arial" pitchFamily="34" charset="0"/>
              </a:rPr>
              <a:t>R</a:t>
            </a:r>
            <a:r>
              <a:rPr lang="en-US" dirty="0"/>
              <a:t> ensures URLs from a host end up in the same output file</a:t>
            </a: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32</a:t>
            </a:fld>
            <a:endParaRPr lang="en-US"/>
          </a:p>
        </p:txBody>
      </p:sp>
    </p:spTree>
    <p:extLst>
      <p:ext uri="{BB962C8B-B14F-4D97-AF65-F5344CB8AC3E}">
        <p14:creationId xmlns:p14="http://schemas.microsoft.com/office/powerpoint/2010/main" val="177545726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Problems </a:t>
            </a:r>
            <a:r>
              <a:rPr lang="en-US" dirty="0" smtClean="0"/>
              <a:t>Suited </a:t>
            </a:r>
            <a:r>
              <a:rPr lang="en-US" dirty="0"/>
              <a:t>for </a:t>
            </a:r>
            <a:r>
              <a:rPr lang="en-US" dirty="0" smtClean="0"/>
              <a:t/>
            </a:r>
            <a:br>
              <a:rPr lang="en-US" dirty="0" smtClean="0"/>
            </a:br>
            <a:r>
              <a:rPr lang="en-US" dirty="0" smtClean="0"/>
              <a:t>Map-Reduce</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639937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dirty="0" smtClean="0"/>
              <a:t>Example: </a:t>
            </a:r>
            <a:r>
              <a:rPr lang="en-US" dirty="0"/>
              <a:t>Host size</a:t>
            </a:r>
          </a:p>
        </p:txBody>
      </p:sp>
      <p:sp>
        <p:nvSpPr>
          <p:cNvPr id="82947" name="Rectangle 3"/>
          <p:cNvSpPr>
            <a:spLocks noGrp="1" noChangeArrowheads="1"/>
          </p:cNvSpPr>
          <p:nvPr>
            <p:ph type="body" idx="1"/>
          </p:nvPr>
        </p:nvSpPr>
        <p:spPr/>
        <p:txBody>
          <a:bodyPr>
            <a:normAutofit/>
          </a:bodyPr>
          <a:lstStyle/>
          <a:p>
            <a:r>
              <a:rPr lang="en-US" b="1" dirty="0"/>
              <a:t>Suppose we have a large web corpus</a:t>
            </a:r>
          </a:p>
          <a:p>
            <a:r>
              <a:rPr lang="en-US" dirty="0" smtClean="0"/>
              <a:t>Look </a:t>
            </a:r>
            <a:r>
              <a:rPr lang="en-US" dirty="0"/>
              <a:t>at the metadata file</a:t>
            </a:r>
          </a:p>
          <a:p>
            <a:pPr lvl="1"/>
            <a:r>
              <a:rPr lang="en-US" dirty="0"/>
              <a:t>Lines of the </a:t>
            </a:r>
            <a:r>
              <a:rPr lang="en-US" dirty="0" smtClean="0"/>
              <a:t>form: </a:t>
            </a:r>
            <a:r>
              <a:rPr lang="en-US" dirty="0"/>
              <a:t>(URL, size, date, …)</a:t>
            </a:r>
          </a:p>
          <a:p>
            <a:r>
              <a:rPr lang="en-US" b="1" dirty="0" smtClean="0"/>
              <a:t>For </a:t>
            </a:r>
            <a:r>
              <a:rPr lang="en-US" b="1" dirty="0"/>
              <a:t>each host, find the total number of bytes</a:t>
            </a:r>
          </a:p>
          <a:p>
            <a:pPr lvl="1"/>
            <a:r>
              <a:rPr lang="en-US" dirty="0" smtClean="0"/>
              <a:t>That is, </a:t>
            </a:r>
            <a:r>
              <a:rPr lang="en-US" dirty="0"/>
              <a:t>the sum of the page sizes for all URLs from that </a:t>
            </a:r>
            <a:r>
              <a:rPr lang="en-US" dirty="0" smtClean="0"/>
              <a:t>particular host</a:t>
            </a:r>
          </a:p>
          <a:p>
            <a:pPr lvl="8"/>
            <a:endParaRPr lang="en-US" dirty="0" smtClean="0">
              <a:solidFill>
                <a:schemeClr val="accent3"/>
              </a:solidFill>
            </a:endParaRPr>
          </a:p>
          <a:p>
            <a:r>
              <a:rPr lang="en-US" b="1" dirty="0" smtClean="0">
                <a:solidFill>
                  <a:schemeClr val="accent3"/>
                </a:solidFill>
              </a:rPr>
              <a:t>Other examples: </a:t>
            </a:r>
          </a:p>
          <a:p>
            <a:pPr lvl="1"/>
            <a:r>
              <a:rPr lang="en-US" dirty="0" smtClean="0"/>
              <a:t>Link analysis and graph processing</a:t>
            </a:r>
          </a:p>
          <a:p>
            <a:pPr lvl="1"/>
            <a:r>
              <a:rPr lang="en-US" dirty="0" smtClean="0"/>
              <a:t>Machine Learning algorithms</a:t>
            </a: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34</a:t>
            </a:fld>
            <a:endParaRPr lang="en-US"/>
          </a:p>
        </p:txBody>
      </p:sp>
    </p:spTree>
    <p:extLst>
      <p:ext uri="{BB962C8B-B14F-4D97-AF65-F5344CB8AC3E}">
        <p14:creationId xmlns:p14="http://schemas.microsoft.com/office/powerpoint/2010/main" val="2868928855"/>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dirty="0" smtClean="0"/>
              <a:t>Example: Language </a:t>
            </a:r>
            <a:r>
              <a:rPr lang="en-US" dirty="0"/>
              <a:t>M</a:t>
            </a:r>
            <a:r>
              <a:rPr lang="en-US" dirty="0" smtClean="0"/>
              <a:t>odel</a:t>
            </a:r>
            <a:endParaRPr lang="en-US" dirty="0"/>
          </a:p>
        </p:txBody>
      </p:sp>
      <p:sp>
        <p:nvSpPr>
          <p:cNvPr id="104451" name="Rectangle 3"/>
          <p:cNvSpPr>
            <a:spLocks noGrp="1" noChangeArrowheads="1"/>
          </p:cNvSpPr>
          <p:nvPr>
            <p:ph type="body" idx="1"/>
          </p:nvPr>
        </p:nvSpPr>
        <p:spPr/>
        <p:txBody>
          <a:bodyPr/>
          <a:lstStyle/>
          <a:p>
            <a:r>
              <a:rPr lang="en-US" b="1" dirty="0" smtClean="0">
                <a:solidFill>
                  <a:schemeClr val="accent3"/>
                </a:solidFill>
              </a:rPr>
              <a:t>Statistical machine translation:</a:t>
            </a:r>
          </a:p>
          <a:p>
            <a:pPr lvl="1"/>
            <a:r>
              <a:rPr lang="en-US" dirty="0" smtClean="0"/>
              <a:t>Need to count number of times every 5-word sequence occurs in a large corpus of documents</a:t>
            </a:r>
          </a:p>
          <a:p>
            <a:pPr lvl="8"/>
            <a:endParaRPr lang="en-US" dirty="0" smtClean="0"/>
          </a:p>
          <a:p>
            <a:r>
              <a:rPr lang="en-US" b="1" dirty="0" smtClean="0"/>
              <a:t>Very easy with </a:t>
            </a:r>
            <a:r>
              <a:rPr lang="en-US" b="1" dirty="0" err="1" smtClean="0"/>
              <a:t>MapReduce</a:t>
            </a:r>
            <a:r>
              <a:rPr lang="en-US" b="1" dirty="0" smtClean="0"/>
              <a:t>:</a:t>
            </a:r>
          </a:p>
          <a:p>
            <a:pPr lvl="1"/>
            <a:r>
              <a:rPr lang="en-US" b="1" dirty="0" smtClean="0"/>
              <a:t>Map:</a:t>
            </a:r>
            <a:r>
              <a:rPr lang="en-US" dirty="0" smtClean="0"/>
              <a:t> </a:t>
            </a:r>
          </a:p>
          <a:p>
            <a:pPr lvl="2"/>
            <a:r>
              <a:rPr lang="en-US" dirty="0" smtClean="0"/>
              <a:t>Extract (5-word sequence, count) from document</a:t>
            </a:r>
          </a:p>
          <a:p>
            <a:pPr lvl="1"/>
            <a:r>
              <a:rPr lang="en-US" b="1" dirty="0" smtClean="0"/>
              <a:t>Reduce: </a:t>
            </a:r>
          </a:p>
          <a:p>
            <a:pPr lvl="2"/>
            <a:r>
              <a:rPr lang="en-US" dirty="0" smtClean="0"/>
              <a:t>Combine the counts</a:t>
            </a:r>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35</a:t>
            </a:fld>
            <a:endParaRPr lang="en-US"/>
          </a:p>
        </p:txBody>
      </p:sp>
    </p:spTree>
    <p:extLst>
      <p:ext uri="{BB962C8B-B14F-4D97-AF65-F5344CB8AC3E}">
        <p14:creationId xmlns:p14="http://schemas.microsoft.com/office/powerpoint/2010/main" val="146838132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smtClean="0"/>
              <a:t>Example: Join By Map-Reduce</a:t>
            </a:r>
            <a:endParaRPr lang="en-US" dirty="0"/>
          </a:p>
        </p:txBody>
      </p:sp>
      <p:sp>
        <p:nvSpPr>
          <p:cNvPr id="12291" name="Rectangle 3"/>
          <p:cNvSpPr>
            <a:spLocks noGrp="1" noChangeArrowheads="1"/>
          </p:cNvSpPr>
          <p:nvPr>
            <p:ph type="body" idx="1"/>
          </p:nvPr>
        </p:nvSpPr>
        <p:spPr>
          <a:xfrm>
            <a:off x="457200" y="1295401"/>
            <a:ext cx="8229600" cy="2133600"/>
          </a:xfrm>
        </p:spPr>
        <p:txBody>
          <a:bodyPr/>
          <a:lstStyle/>
          <a:p>
            <a:r>
              <a:rPr lang="en-US" b="1" dirty="0" smtClean="0"/>
              <a:t>Compute the natural join </a:t>
            </a:r>
            <a:r>
              <a:rPr lang="en-US" b="1" i="1" dirty="0" smtClean="0"/>
              <a:t>R(A,B) </a:t>
            </a:r>
            <a:r>
              <a:rPr lang="en-US" b="1" dirty="0" smtClean="0"/>
              <a:t>⋈</a:t>
            </a:r>
            <a:r>
              <a:rPr lang="en-US" b="1" i="1" dirty="0" smtClean="0"/>
              <a:t> S(B,C)</a:t>
            </a:r>
          </a:p>
          <a:p>
            <a:r>
              <a:rPr lang="en-US" i="1" dirty="0" smtClean="0"/>
              <a:t>R</a:t>
            </a:r>
            <a:r>
              <a:rPr lang="en-US" dirty="0" smtClean="0"/>
              <a:t> and </a:t>
            </a:r>
            <a:r>
              <a:rPr lang="en-US" i="1" dirty="0" smtClean="0"/>
              <a:t>S</a:t>
            </a:r>
            <a:r>
              <a:rPr lang="en-US" dirty="0" smtClean="0"/>
              <a:t> are each stored in files</a:t>
            </a:r>
          </a:p>
          <a:p>
            <a:r>
              <a:rPr lang="en-US" dirty="0" smtClean="0"/>
              <a:t>Tuples are pairs </a:t>
            </a:r>
            <a:r>
              <a:rPr lang="en-US" i="1" dirty="0" smtClean="0"/>
              <a:t>(</a:t>
            </a:r>
            <a:r>
              <a:rPr lang="en-US" i="1" dirty="0" err="1" smtClean="0"/>
              <a:t>a,b</a:t>
            </a:r>
            <a:r>
              <a:rPr lang="en-US" i="1" dirty="0" smtClean="0"/>
              <a:t>)</a:t>
            </a:r>
            <a:r>
              <a:rPr lang="en-US" dirty="0" smtClean="0"/>
              <a:t> or </a:t>
            </a:r>
            <a:r>
              <a:rPr lang="en-US" i="1" dirty="0" smtClean="0"/>
              <a:t>(</a:t>
            </a:r>
            <a:r>
              <a:rPr lang="en-US" i="1" dirty="0" err="1" smtClean="0"/>
              <a:t>b,c</a:t>
            </a:r>
            <a:r>
              <a:rPr lang="en-US" i="1" dirty="0" smtClean="0"/>
              <a:t>)</a:t>
            </a:r>
          </a:p>
          <a:p>
            <a:endParaRPr lang="en-US" dirty="0"/>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8" name="Slide Number Placeholder 7"/>
          <p:cNvSpPr>
            <a:spLocks noGrp="1"/>
          </p:cNvSpPr>
          <p:nvPr>
            <p:ph type="sldNum" sz="quarter" idx="12"/>
          </p:nvPr>
        </p:nvSpPr>
        <p:spPr/>
        <p:txBody>
          <a:bodyPr/>
          <a:lstStyle/>
          <a:p>
            <a:fld id="{19B12225-5612-419B-A8D5-4B8EEE4C217E}" type="slidenum">
              <a:rPr lang="en-US" smtClean="0"/>
              <a:pPr/>
              <a:t>36</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1470999675"/>
              </p:ext>
            </p:extLst>
          </p:nvPr>
        </p:nvGraphicFramePr>
        <p:xfrm>
          <a:off x="304800" y="3581400"/>
          <a:ext cx="2209800" cy="1854200"/>
        </p:xfrm>
        <a:graphic>
          <a:graphicData uri="http://schemas.openxmlformats.org/drawingml/2006/table">
            <a:tbl>
              <a:tblPr firstRow="1">
                <a:tableStyleId>{073A0DAA-6AF3-43AB-8588-CEC1D06C72B9}</a:tableStyleId>
              </a:tblPr>
              <a:tblGrid>
                <a:gridCol w="1104900"/>
                <a:gridCol w="1104900"/>
              </a:tblGrid>
              <a:tr h="370840">
                <a:tc>
                  <a:txBody>
                    <a:bodyPr/>
                    <a:lstStyle/>
                    <a:p>
                      <a:pPr algn="ctr"/>
                      <a:r>
                        <a:rPr lang="en-US" b="1" dirty="0" smtClean="0">
                          <a:latin typeface="Arial" pitchFamily="34" charset="0"/>
                          <a:cs typeface="Arial" pitchFamily="34" charset="0"/>
                        </a:rPr>
                        <a:t>A</a:t>
                      </a:r>
                      <a:endParaRPr lang="en-US"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B</a:t>
                      </a:r>
                      <a:endParaRPr lang="en-US" b="1" dirty="0">
                        <a:latin typeface="Arial" pitchFamily="34" charset="0"/>
                        <a:cs typeface="Arial" pitchFamily="34" charset="0"/>
                      </a:endParaRPr>
                    </a:p>
                  </a:txBody>
                  <a:tcPr/>
                </a:tc>
              </a:tr>
              <a:tr h="370840">
                <a:tc>
                  <a:txBody>
                    <a:bodyPr/>
                    <a:lstStyle/>
                    <a:p>
                      <a:pPr algn="ctr"/>
                      <a:r>
                        <a:rPr lang="en-US" dirty="0" smtClean="0">
                          <a:latin typeface="Arial" pitchFamily="34" charset="0"/>
                          <a:cs typeface="Arial" pitchFamily="34" charset="0"/>
                        </a:rPr>
                        <a:t>a</a:t>
                      </a:r>
                      <a:r>
                        <a:rPr lang="en-US" baseline="-25000" dirty="0" smtClean="0">
                          <a:latin typeface="Arial" pitchFamily="34" charset="0"/>
                          <a:cs typeface="Arial" pitchFamily="34" charset="0"/>
                        </a:rPr>
                        <a:t>1</a:t>
                      </a:r>
                      <a:endParaRPr lang="en-US" baseline="-25000"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b</a:t>
                      </a:r>
                      <a:r>
                        <a:rPr lang="en-US" baseline="-25000" dirty="0" smtClean="0">
                          <a:latin typeface="Arial" pitchFamily="34" charset="0"/>
                          <a:cs typeface="Arial" pitchFamily="34" charset="0"/>
                        </a:rPr>
                        <a:t>1</a:t>
                      </a:r>
                      <a:endParaRPr lang="en-US" baseline="-25000" dirty="0">
                        <a:latin typeface="Arial" pitchFamily="34" charset="0"/>
                        <a:cs typeface="Arial" pitchFamily="34" charset="0"/>
                      </a:endParaRPr>
                    </a:p>
                  </a:txBody>
                  <a:tcPr/>
                </a:tc>
              </a:tr>
              <a:tr h="370840">
                <a:tc>
                  <a:txBody>
                    <a:bodyPr/>
                    <a:lstStyle/>
                    <a:p>
                      <a:pPr algn="ctr"/>
                      <a:r>
                        <a:rPr lang="en-US" dirty="0" smtClean="0">
                          <a:latin typeface="Arial" pitchFamily="34" charset="0"/>
                          <a:cs typeface="Arial" pitchFamily="34" charset="0"/>
                        </a:rPr>
                        <a:t>a</a:t>
                      </a:r>
                      <a:r>
                        <a:rPr lang="en-US" baseline="-25000" dirty="0" smtClean="0">
                          <a:latin typeface="Arial" pitchFamily="34" charset="0"/>
                          <a:cs typeface="Arial" pitchFamily="34" charset="0"/>
                        </a:rPr>
                        <a:t>2</a:t>
                      </a:r>
                      <a:endParaRPr lang="en-US" baseline="-25000"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b</a:t>
                      </a:r>
                      <a:r>
                        <a:rPr lang="en-US" baseline="-25000" dirty="0" smtClean="0">
                          <a:latin typeface="Arial" pitchFamily="34" charset="0"/>
                          <a:cs typeface="Arial" pitchFamily="34" charset="0"/>
                        </a:rPr>
                        <a:t>1</a:t>
                      </a:r>
                    </a:p>
                  </a:txBody>
                  <a:tcPr/>
                </a:tc>
              </a:tr>
              <a:tr h="370840">
                <a:tc>
                  <a:txBody>
                    <a:bodyPr/>
                    <a:lstStyle/>
                    <a:p>
                      <a:pPr algn="ctr"/>
                      <a:r>
                        <a:rPr lang="en-US" dirty="0" smtClean="0">
                          <a:latin typeface="Arial" pitchFamily="34" charset="0"/>
                          <a:cs typeface="Arial" pitchFamily="34" charset="0"/>
                        </a:rPr>
                        <a:t>a</a:t>
                      </a:r>
                      <a:r>
                        <a:rPr lang="en-US" baseline="-25000" dirty="0" smtClean="0">
                          <a:latin typeface="Arial" pitchFamily="34" charset="0"/>
                          <a:cs typeface="Arial" pitchFamily="34" charset="0"/>
                        </a:rPr>
                        <a:t>3</a:t>
                      </a:r>
                      <a:endParaRPr lang="en-US" baseline="-25000"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b</a:t>
                      </a:r>
                      <a:r>
                        <a:rPr lang="en-US" baseline="-25000" dirty="0" smtClean="0">
                          <a:latin typeface="Arial" pitchFamily="34" charset="0"/>
                          <a:cs typeface="Arial" pitchFamily="34" charset="0"/>
                        </a:rPr>
                        <a:t>2</a:t>
                      </a:r>
                    </a:p>
                  </a:txBody>
                  <a:tcPr/>
                </a:tc>
              </a:tr>
              <a:tr h="370840">
                <a:tc>
                  <a:txBody>
                    <a:bodyPr/>
                    <a:lstStyle/>
                    <a:p>
                      <a:pPr algn="ctr"/>
                      <a:r>
                        <a:rPr lang="en-US" dirty="0" smtClean="0">
                          <a:latin typeface="Arial" pitchFamily="34" charset="0"/>
                          <a:cs typeface="Arial" pitchFamily="34" charset="0"/>
                        </a:rPr>
                        <a:t>a</a:t>
                      </a:r>
                      <a:r>
                        <a:rPr lang="en-US" baseline="-25000" dirty="0" smtClean="0">
                          <a:latin typeface="Arial" pitchFamily="34" charset="0"/>
                          <a:cs typeface="Arial" pitchFamily="34" charset="0"/>
                        </a:rPr>
                        <a:t>4</a:t>
                      </a:r>
                      <a:endParaRPr lang="en-US" baseline="-25000"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b</a:t>
                      </a:r>
                      <a:r>
                        <a:rPr lang="en-US" baseline="-25000" dirty="0" smtClean="0">
                          <a:latin typeface="Arial" pitchFamily="34" charset="0"/>
                          <a:cs typeface="Arial" pitchFamily="34" charset="0"/>
                        </a:rPr>
                        <a:t>3</a:t>
                      </a:r>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753875983"/>
              </p:ext>
            </p:extLst>
          </p:nvPr>
        </p:nvGraphicFramePr>
        <p:xfrm>
          <a:off x="3810000" y="3657600"/>
          <a:ext cx="2209800" cy="1483360"/>
        </p:xfrm>
        <a:graphic>
          <a:graphicData uri="http://schemas.openxmlformats.org/drawingml/2006/table">
            <a:tbl>
              <a:tblPr firstRow="1">
                <a:tableStyleId>{073A0DAA-6AF3-43AB-8588-CEC1D06C72B9}</a:tableStyleId>
              </a:tblPr>
              <a:tblGrid>
                <a:gridCol w="1104900"/>
                <a:gridCol w="1104900"/>
              </a:tblGrid>
              <a:tr h="370840">
                <a:tc>
                  <a:txBody>
                    <a:bodyPr/>
                    <a:lstStyle/>
                    <a:p>
                      <a:pPr algn="ctr"/>
                      <a:r>
                        <a:rPr lang="en-US" b="1" dirty="0" smtClean="0">
                          <a:latin typeface="Arial" pitchFamily="34" charset="0"/>
                          <a:cs typeface="Arial" pitchFamily="34" charset="0"/>
                        </a:rPr>
                        <a:t>B</a:t>
                      </a:r>
                      <a:endParaRPr lang="en-US"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C</a:t>
                      </a:r>
                      <a:endParaRPr lang="en-US" b="1" dirty="0">
                        <a:latin typeface="Arial" pitchFamily="34" charset="0"/>
                        <a:cs typeface="Arial" pitchFamily="34" charset="0"/>
                      </a:endParaRPr>
                    </a:p>
                  </a:txBody>
                  <a:tcPr/>
                </a:tc>
              </a:tr>
              <a:tr h="370840">
                <a:tc>
                  <a:txBody>
                    <a:bodyPr/>
                    <a:lstStyle/>
                    <a:p>
                      <a:pPr algn="ctr"/>
                      <a:r>
                        <a:rPr lang="en-US" dirty="0" smtClean="0">
                          <a:latin typeface="Arial" pitchFamily="34" charset="0"/>
                          <a:cs typeface="Arial" pitchFamily="34" charset="0"/>
                        </a:rPr>
                        <a:t>b</a:t>
                      </a:r>
                      <a:r>
                        <a:rPr lang="en-US" baseline="-25000" dirty="0" smtClean="0">
                          <a:latin typeface="Arial" pitchFamily="34" charset="0"/>
                          <a:cs typeface="Arial" pitchFamily="34" charset="0"/>
                        </a:rPr>
                        <a:t>2</a:t>
                      </a:r>
                      <a:endParaRPr lang="en-US" baseline="-25000"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c</a:t>
                      </a:r>
                      <a:r>
                        <a:rPr lang="en-US" baseline="-25000" dirty="0" smtClean="0">
                          <a:latin typeface="Arial" pitchFamily="34" charset="0"/>
                          <a:cs typeface="Arial" pitchFamily="34" charset="0"/>
                        </a:rPr>
                        <a:t>1</a:t>
                      </a:r>
                      <a:endParaRPr lang="en-US" baseline="-25000" dirty="0">
                        <a:latin typeface="Arial" pitchFamily="34" charset="0"/>
                        <a:cs typeface="Arial" pitchFamily="34" charset="0"/>
                      </a:endParaRPr>
                    </a:p>
                  </a:txBody>
                  <a:tcPr/>
                </a:tc>
              </a:tr>
              <a:tr h="370840">
                <a:tc>
                  <a:txBody>
                    <a:bodyPr/>
                    <a:lstStyle/>
                    <a:p>
                      <a:pPr algn="ctr"/>
                      <a:r>
                        <a:rPr lang="en-US" dirty="0" smtClean="0">
                          <a:latin typeface="Arial" pitchFamily="34" charset="0"/>
                          <a:cs typeface="Arial" pitchFamily="34" charset="0"/>
                        </a:rPr>
                        <a:t>b</a:t>
                      </a:r>
                      <a:r>
                        <a:rPr lang="en-US" baseline="-25000" dirty="0" smtClean="0">
                          <a:latin typeface="Arial" pitchFamily="34" charset="0"/>
                          <a:cs typeface="Arial" pitchFamily="34" charset="0"/>
                        </a:rPr>
                        <a:t>2</a:t>
                      </a:r>
                      <a:endParaRPr lang="en-US" baseline="-25000"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c</a:t>
                      </a:r>
                      <a:r>
                        <a:rPr lang="en-US" baseline="-25000" dirty="0" smtClean="0">
                          <a:latin typeface="Arial" pitchFamily="34" charset="0"/>
                          <a:cs typeface="Arial" pitchFamily="34" charset="0"/>
                        </a:rPr>
                        <a:t>2</a:t>
                      </a:r>
                    </a:p>
                  </a:txBody>
                  <a:tcPr/>
                </a:tc>
              </a:tr>
              <a:tr h="370840">
                <a:tc>
                  <a:txBody>
                    <a:bodyPr/>
                    <a:lstStyle/>
                    <a:p>
                      <a:pPr algn="ctr"/>
                      <a:r>
                        <a:rPr lang="en-US" dirty="0" smtClean="0">
                          <a:latin typeface="Arial" pitchFamily="34" charset="0"/>
                          <a:cs typeface="Arial" pitchFamily="34" charset="0"/>
                        </a:rPr>
                        <a:t>b</a:t>
                      </a:r>
                      <a:r>
                        <a:rPr lang="en-US" baseline="-25000" dirty="0" smtClean="0">
                          <a:latin typeface="Arial" pitchFamily="34" charset="0"/>
                          <a:cs typeface="Arial" pitchFamily="34" charset="0"/>
                        </a:rPr>
                        <a:t>3</a:t>
                      </a:r>
                      <a:endParaRPr lang="en-US" baseline="-25000"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c</a:t>
                      </a:r>
                      <a:r>
                        <a:rPr lang="en-US" baseline="-25000" dirty="0" smtClean="0">
                          <a:latin typeface="Arial" pitchFamily="34" charset="0"/>
                          <a:cs typeface="Arial" pitchFamily="34" charset="0"/>
                        </a:rPr>
                        <a:t>3</a:t>
                      </a:r>
                    </a:p>
                  </a:txBody>
                  <a:tcPr/>
                </a:tc>
              </a:tr>
            </a:tbl>
          </a:graphicData>
        </a:graphic>
      </p:graphicFrame>
      <p:sp>
        <p:nvSpPr>
          <p:cNvPr id="10" name="Rectangle 9"/>
          <p:cNvSpPr/>
          <p:nvPr/>
        </p:nvSpPr>
        <p:spPr>
          <a:xfrm>
            <a:off x="2667000" y="4038600"/>
            <a:ext cx="696024" cy="830997"/>
          </a:xfrm>
          <a:prstGeom prst="rect">
            <a:avLst/>
          </a:prstGeom>
        </p:spPr>
        <p:txBody>
          <a:bodyPr wrap="none">
            <a:spAutoFit/>
          </a:bodyPr>
          <a:lstStyle/>
          <a:p>
            <a:r>
              <a:rPr lang="en-US" sz="4800" dirty="0"/>
              <a:t>⋈</a:t>
            </a:r>
          </a:p>
        </p:txBody>
      </p:sp>
      <p:graphicFrame>
        <p:nvGraphicFramePr>
          <p:cNvPr id="14" name="Table 13"/>
          <p:cNvGraphicFramePr>
            <a:graphicFrameLocks noGrp="1"/>
          </p:cNvGraphicFramePr>
          <p:nvPr>
            <p:extLst>
              <p:ext uri="{D42A27DB-BD31-4B8C-83A1-F6EECF244321}">
                <p14:modId xmlns:p14="http://schemas.microsoft.com/office/powerpoint/2010/main" val="796993815"/>
              </p:ext>
            </p:extLst>
          </p:nvPr>
        </p:nvGraphicFramePr>
        <p:xfrm>
          <a:off x="6705600" y="3657600"/>
          <a:ext cx="2209800" cy="1483360"/>
        </p:xfrm>
        <a:graphic>
          <a:graphicData uri="http://schemas.openxmlformats.org/drawingml/2006/table">
            <a:tbl>
              <a:tblPr firstRow="1">
                <a:tableStyleId>{073A0DAA-6AF3-43AB-8588-CEC1D06C72B9}</a:tableStyleId>
              </a:tblPr>
              <a:tblGrid>
                <a:gridCol w="1104900"/>
                <a:gridCol w="1104900"/>
              </a:tblGrid>
              <a:tr h="370840">
                <a:tc>
                  <a:txBody>
                    <a:bodyPr/>
                    <a:lstStyle/>
                    <a:p>
                      <a:pPr algn="ctr"/>
                      <a:r>
                        <a:rPr lang="en-US" b="1" dirty="0" smtClean="0">
                          <a:latin typeface="Arial" pitchFamily="34" charset="0"/>
                          <a:cs typeface="Arial" pitchFamily="34" charset="0"/>
                        </a:rPr>
                        <a:t>A</a:t>
                      </a:r>
                      <a:endParaRPr lang="en-US"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C</a:t>
                      </a:r>
                      <a:endParaRPr lang="en-US" b="1" dirty="0">
                        <a:latin typeface="Arial" pitchFamily="34" charset="0"/>
                        <a:cs typeface="Arial" pitchFamily="34" charset="0"/>
                      </a:endParaRPr>
                    </a:p>
                  </a:txBody>
                  <a:tcPr/>
                </a:tc>
              </a:tr>
              <a:tr h="370840">
                <a:tc>
                  <a:txBody>
                    <a:bodyPr/>
                    <a:lstStyle/>
                    <a:p>
                      <a:pPr algn="ctr"/>
                      <a:r>
                        <a:rPr lang="en-US" dirty="0" smtClean="0">
                          <a:latin typeface="Arial" pitchFamily="34" charset="0"/>
                          <a:cs typeface="Arial" pitchFamily="34" charset="0"/>
                        </a:rPr>
                        <a:t>a</a:t>
                      </a:r>
                      <a:r>
                        <a:rPr lang="en-US" baseline="-25000" dirty="0" smtClean="0">
                          <a:latin typeface="Arial" pitchFamily="34" charset="0"/>
                          <a:cs typeface="Arial" pitchFamily="34" charset="0"/>
                        </a:rPr>
                        <a:t>3</a:t>
                      </a:r>
                      <a:endParaRPr lang="en-US" baseline="-25000"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c</a:t>
                      </a:r>
                      <a:r>
                        <a:rPr lang="en-US" baseline="-25000" dirty="0" smtClean="0">
                          <a:latin typeface="Arial" pitchFamily="34" charset="0"/>
                          <a:cs typeface="Arial" pitchFamily="34" charset="0"/>
                        </a:rPr>
                        <a:t>1</a:t>
                      </a:r>
                      <a:endParaRPr lang="en-US" baseline="-25000" dirty="0">
                        <a:latin typeface="Arial" pitchFamily="34" charset="0"/>
                        <a:cs typeface="Arial" pitchFamily="34" charset="0"/>
                      </a:endParaRPr>
                    </a:p>
                  </a:txBody>
                  <a:tcPr/>
                </a:tc>
              </a:tr>
              <a:tr h="370840">
                <a:tc>
                  <a:txBody>
                    <a:bodyPr/>
                    <a:lstStyle/>
                    <a:p>
                      <a:pPr algn="ctr"/>
                      <a:r>
                        <a:rPr lang="en-US" dirty="0" smtClean="0">
                          <a:latin typeface="Arial" pitchFamily="34" charset="0"/>
                          <a:cs typeface="Arial" pitchFamily="34" charset="0"/>
                        </a:rPr>
                        <a:t>a</a:t>
                      </a:r>
                      <a:r>
                        <a:rPr lang="en-US" baseline="-25000" dirty="0" smtClean="0">
                          <a:latin typeface="Arial" pitchFamily="34" charset="0"/>
                          <a:cs typeface="Arial" pitchFamily="34" charset="0"/>
                        </a:rPr>
                        <a:t>3</a:t>
                      </a:r>
                      <a:endParaRPr lang="en-US" baseline="-25000"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c</a:t>
                      </a:r>
                      <a:r>
                        <a:rPr lang="en-US" baseline="-25000" dirty="0" smtClean="0">
                          <a:latin typeface="Arial" pitchFamily="34" charset="0"/>
                          <a:cs typeface="Arial" pitchFamily="34" charset="0"/>
                        </a:rPr>
                        <a:t>2</a:t>
                      </a:r>
                    </a:p>
                  </a:txBody>
                  <a:tcPr/>
                </a:tc>
              </a:tr>
              <a:tr h="370840">
                <a:tc>
                  <a:txBody>
                    <a:bodyPr/>
                    <a:lstStyle/>
                    <a:p>
                      <a:pPr algn="ctr"/>
                      <a:r>
                        <a:rPr lang="en-US" dirty="0" smtClean="0">
                          <a:latin typeface="Arial" pitchFamily="34" charset="0"/>
                          <a:cs typeface="Arial" pitchFamily="34" charset="0"/>
                        </a:rPr>
                        <a:t>a</a:t>
                      </a:r>
                      <a:r>
                        <a:rPr lang="en-US" baseline="-25000" dirty="0" smtClean="0">
                          <a:latin typeface="Arial" pitchFamily="34" charset="0"/>
                          <a:cs typeface="Arial" pitchFamily="34" charset="0"/>
                        </a:rPr>
                        <a:t>4</a:t>
                      </a:r>
                      <a:endParaRPr lang="en-US" baseline="-25000"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c</a:t>
                      </a:r>
                      <a:r>
                        <a:rPr lang="en-US" baseline="-25000" dirty="0" smtClean="0">
                          <a:latin typeface="Arial" pitchFamily="34" charset="0"/>
                          <a:cs typeface="Arial" pitchFamily="34" charset="0"/>
                        </a:rPr>
                        <a:t>3</a:t>
                      </a:r>
                    </a:p>
                  </a:txBody>
                  <a:tcPr/>
                </a:tc>
              </a:tr>
            </a:tbl>
          </a:graphicData>
        </a:graphic>
      </p:graphicFrame>
      <p:sp>
        <p:nvSpPr>
          <p:cNvPr id="15" name="Rectangle 14"/>
          <p:cNvSpPr/>
          <p:nvPr/>
        </p:nvSpPr>
        <p:spPr>
          <a:xfrm>
            <a:off x="6085776" y="4064000"/>
            <a:ext cx="500458" cy="830997"/>
          </a:xfrm>
          <a:prstGeom prst="rect">
            <a:avLst/>
          </a:prstGeom>
        </p:spPr>
        <p:txBody>
          <a:bodyPr wrap="none">
            <a:spAutoFit/>
          </a:bodyPr>
          <a:lstStyle/>
          <a:p>
            <a:r>
              <a:rPr lang="en-US" sz="4800" dirty="0" smtClean="0"/>
              <a:t>=</a:t>
            </a:r>
            <a:endParaRPr lang="en-US" sz="4800" dirty="0"/>
          </a:p>
        </p:txBody>
      </p:sp>
      <p:sp>
        <p:nvSpPr>
          <p:cNvPr id="2" name="TextBox 1"/>
          <p:cNvSpPr txBox="1"/>
          <p:nvPr/>
        </p:nvSpPr>
        <p:spPr>
          <a:xfrm>
            <a:off x="1226154" y="5562600"/>
            <a:ext cx="351378" cy="369332"/>
          </a:xfrm>
          <a:prstGeom prst="rect">
            <a:avLst/>
          </a:prstGeom>
          <a:noFill/>
        </p:spPr>
        <p:txBody>
          <a:bodyPr wrap="none" rtlCol="0">
            <a:spAutoFit/>
          </a:bodyPr>
          <a:lstStyle/>
          <a:p>
            <a:r>
              <a:rPr lang="en-US" dirty="0" smtClean="0">
                <a:latin typeface="Arial" pitchFamily="34" charset="0"/>
                <a:cs typeface="Arial" pitchFamily="34" charset="0"/>
              </a:rPr>
              <a:t>R</a:t>
            </a:r>
          </a:p>
        </p:txBody>
      </p:sp>
      <p:sp>
        <p:nvSpPr>
          <p:cNvPr id="16" name="TextBox 15"/>
          <p:cNvSpPr txBox="1"/>
          <p:nvPr/>
        </p:nvSpPr>
        <p:spPr>
          <a:xfrm>
            <a:off x="4754022" y="5257800"/>
            <a:ext cx="351378" cy="369332"/>
          </a:xfrm>
          <a:prstGeom prst="rect">
            <a:avLst/>
          </a:prstGeom>
          <a:noFill/>
        </p:spPr>
        <p:txBody>
          <a:bodyPr wrap="none" rtlCol="0">
            <a:spAutoFit/>
          </a:bodyPr>
          <a:lstStyle/>
          <a:p>
            <a:r>
              <a:rPr lang="en-US" dirty="0" smtClean="0">
                <a:latin typeface="Arial" pitchFamily="34" charset="0"/>
                <a:cs typeface="Arial" pitchFamily="34" charset="0"/>
              </a:rPr>
              <a:t>S</a:t>
            </a:r>
          </a:p>
        </p:txBody>
      </p:sp>
    </p:spTree>
    <p:extLst>
      <p:ext uri="{BB962C8B-B14F-4D97-AF65-F5344CB8AC3E}">
        <p14:creationId xmlns:p14="http://schemas.microsoft.com/office/powerpoint/2010/main" val="35611959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smtClean="0"/>
              <a:t>Map-Reduce Join</a:t>
            </a:r>
            <a:endParaRPr lang="en-US" dirty="0"/>
          </a:p>
        </p:txBody>
      </p:sp>
      <p:sp>
        <p:nvSpPr>
          <p:cNvPr id="21507" name="Rectangle 3"/>
          <p:cNvSpPr>
            <a:spLocks noGrp="1" noChangeArrowheads="1"/>
          </p:cNvSpPr>
          <p:nvPr>
            <p:ph type="body" idx="1"/>
          </p:nvPr>
        </p:nvSpPr>
        <p:spPr>
          <a:xfrm>
            <a:off x="457200" y="1295400"/>
            <a:ext cx="8610600" cy="5257801"/>
          </a:xfrm>
        </p:spPr>
        <p:txBody>
          <a:bodyPr/>
          <a:lstStyle/>
          <a:p>
            <a:r>
              <a:rPr lang="en-US" b="1" dirty="0"/>
              <a:t>Use a hash function </a:t>
            </a:r>
            <a:r>
              <a:rPr lang="en-US" b="1" i="1" dirty="0"/>
              <a:t>h</a:t>
            </a:r>
            <a:r>
              <a:rPr lang="en-US" b="1" dirty="0"/>
              <a:t> </a:t>
            </a:r>
            <a:r>
              <a:rPr lang="en-US" b="1" dirty="0" smtClean="0"/>
              <a:t>from </a:t>
            </a:r>
            <a:r>
              <a:rPr lang="en-US" b="1" dirty="0"/>
              <a:t>B-values to </a:t>
            </a:r>
            <a:r>
              <a:rPr lang="en-US" b="1" i="1" dirty="0" smtClean="0"/>
              <a:t>1...</a:t>
            </a:r>
            <a:r>
              <a:rPr lang="en-US" b="1" i="1" dirty="0"/>
              <a:t>k</a:t>
            </a:r>
          </a:p>
          <a:p>
            <a:r>
              <a:rPr lang="en-US" b="1" dirty="0">
                <a:solidFill>
                  <a:srgbClr val="FF0066"/>
                </a:solidFill>
              </a:rPr>
              <a:t>A Map process </a:t>
            </a:r>
            <a:r>
              <a:rPr lang="en-US" b="1" dirty="0" smtClean="0">
                <a:solidFill>
                  <a:srgbClr val="FF0066"/>
                </a:solidFill>
              </a:rPr>
              <a:t>turns:</a:t>
            </a:r>
          </a:p>
          <a:p>
            <a:pPr lvl="1"/>
            <a:r>
              <a:rPr lang="en-US" dirty="0" smtClean="0"/>
              <a:t>Each input </a:t>
            </a:r>
            <a:r>
              <a:rPr lang="en-US" dirty="0"/>
              <a:t>tuple </a:t>
            </a:r>
            <a:r>
              <a:rPr lang="en-US" i="1" dirty="0"/>
              <a:t>R(</a:t>
            </a:r>
            <a:r>
              <a:rPr lang="en-US" i="1" dirty="0" err="1"/>
              <a:t>a,b</a:t>
            </a:r>
            <a:r>
              <a:rPr lang="en-US" i="1" dirty="0"/>
              <a:t>)</a:t>
            </a:r>
            <a:r>
              <a:rPr lang="en-US" dirty="0"/>
              <a:t> into key-value pair </a:t>
            </a:r>
            <a:r>
              <a:rPr lang="en-US" i="1" dirty="0"/>
              <a:t>(b,(</a:t>
            </a:r>
            <a:r>
              <a:rPr lang="en-US" i="1" dirty="0" err="1"/>
              <a:t>a,R</a:t>
            </a:r>
            <a:r>
              <a:rPr lang="en-US" i="1" dirty="0" smtClean="0"/>
              <a:t>))</a:t>
            </a:r>
          </a:p>
          <a:p>
            <a:pPr lvl="1"/>
            <a:r>
              <a:rPr lang="en-US" dirty="0" smtClean="0"/>
              <a:t>Each </a:t>
            </a:r>
            <a:r>
              <a:rPr lang="en-US" dirty="0"/>
              <a:t>input tuple </a:t>
            </a:r>
            <a:r>
              <a:rPr lang="en-US" i="1" dirty="0"/>
              <a:t>S(</a:t>
            </a:r>
            <a:r>
              <a:rPr lang="en-US" i="1" dirty="0" err="1"/>
              <a:t>b,c</a:t>
            </a:r>
            <a:r>
              <a:rPr lang="en-US" i="1" dirty="0"/>
              <a:t>)</a:t>
            </a:r>
            <a:r>
              <a:rPr lang="en-US" dirty="0"/>
              <a:t> into </a:t>
            </a:r>
            <a:r>
              <a:rPr lang="en-US" i="1" dirty="0"/>
              <a:t>(b,(</a:t>
            </a:r>
            <a:r>
              <a:rPr lang="en-US" i="1" dirty="0" err="1"/>
              <a:t>c,S</a:t>
            </a:r>
            <a:r>
              <a:rPr lang="en-US" i="1" dirty="0"/>
              <a:t>))</a:t>
            </a:r>
          </a:p>
          <a:p>
            <a:pPr lvl="8"/>
            <a:endParaRPr lang="en-US" dirty="0" smtClean="0"/>
          </a:p>
          <a:p>
            <a:r>
              <a:rPr lang="en-US" b="1" dirty="0" smtClean="0"/>
              <a:t>Map processes</a:t>
            </a:r>
            <a:r>
              <a:rPr lang="en-US" dirty="0" smtClean="0"/>
              <a:t> send each key-value pair with key </a:t>
            </a:r>
            <a:r>
              <a:rPr lang="en-US" i="1" dirty="0" smtClean="0"/>
              <a:t>b</a:t>
            </a:r>
            <a:r>
              <a:rPr lang="en-US" dirty="0" smtClean="0"/>
              <a:t> to Reduce process </a:t>
            </a:r>
            <a:r>
              <a:rPr lang="en-US" i="1" dirty="0" smtClean="0"/>
              <a:t>h(b)</a:t>
            </a:r>
            <a:endParaRPr lang="en-US" dirty="0" smtClean="0"/>
          </a:p>
          <a:p>
            <a:pPr lvl="1"/>
            <a:r>
              <a:rPr lang="en-US" dirty="0" err="1" smtClean="0"/>
              <a:t>Hadoop</a:t>
            </a:r>
            <a:r>
              <a:rPr lang="en-US" dirty="0" smtClean="0"/>
              <a:t> does this automatically; just tell it what </a:t>
            </a:r>
            <a:r>
              <a:rPr lang="en-US" i="1" dirty="0" smtClean="0"/>
              <a:t>k</a:t>
            </a:r>
            <a:r>
              <a:rPr lang="en-US" dirty="0" smtClean="0"/>
              <a:t> is.</a:t>
            </a:r>
          </a:p>
          <a:p>
            <a:r>
              <a:rPr lang="en-US" dirty="0" smtClean="0"/>
              <a:t>Each </a:t>
            </a:r>
            <a:r>
              <a:rPr lang="en-US" b="1" dirty="0" smtClean="0"/>
              <a:t>Reduce process</a:t>
            </a:r>
            <a:r>
              <a:rPr lang="en-US" dirty="0" smtClean="0"/>
              <a:t> matches all the pairs </a:t>
            </a:r>
            <a:r>
              <a:rPr lang="en-US" i="1" dirty="0" smtClean="0"/>
              <a:t>(b,(</a:t>
            </a:r>
            <a:r>
              <a:rPr lang="en-US" i="1" dirty="0" err="1" smtClean="0"/>
              <a:t>a,R</a:t>
            </a:r>
            <a:r>
              <a:rPr lang="en-US" i="1" dirty="0" smtClean="0"/>
              <a:t>))</a:t>
            </a:r>
            <a:r>
              <a:rPr lang="en-US" dirty="0" smtClean="0"/>
              <a:t> with all </a:t>
            </a:r>
            <a:r>
              <a:rPr lang="en-US" i="1" dirty="0" smtClean="0"/>
              <a:t>(b,(</a:t>
            </a:r>
            <a:r>
              <a:rPr lang="en-US" i="1" dirty="0" err="1" smtClean="0"/>
              <a:t>c,S</a:t>
            </a:r>
            <a:r>
              <a:rPr lang="en-US" i="1" dirty="0" smtClean="0"/>
              <a:t>)) </a:t>
            </a:r>
            <a:r>
              <a:rPr lang="en-US" dirty="0" smtClean="0"/>
              <a:t>and outputs </a:t>
            </a:r>
            <a:r>
              <a:rPr lang="en-US" i="1" dirty="0" smtClean="0"/>
              <a:t>(</a:t>
            </a:r>
            <a:r>
              <a:rPr lang="en-US" i="1" dirty="0" err="1" smtClean="0"/>
              <a:t>a,b,c</a:t>
            </a:r>
            <a:r>
              <a:rPr lang="en-US" i="1" dirty="0" smtClean="0"/>
              <a:t>)</a:t>
            </a:r>
            <a:r>
              <a:rPr lang="en-US" dirty="0" smtClean="0"/>
              <a:t>.</a:t>
            </a:r>
            <a:endParaRPr lang="en-US" dirty="0"/>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8" name="Slide Number Placeholder 7"/>
          <p:cNvSpPr>
            <a:spLocks noGrp="1"/>
          </p:cNvSpPr>
          <p:nvPr>
            <p:ph type="sldNum" sz="quarter" idx="12"/>
          </p:nvPr>
        </p:nvSpPr>
        <p:spPr/>
        <p:txBody>
          <a:bodyPr/>
          <a:lstStyle/>
          <a:p>
            <a:fld id="{19B12225-5612-419B-A8D5-4B8EEE4C217E}" type="slidenum">
              <a:rPr lang="en-US" smtClean="0"/>
              <a:pPr/>
              <a:t>37</a:t>
            </a:fld>
            <a:endParaRPr lang="en-US"/>
          </a:p>
        </p:txBody>
      </p:sp>
    </p:spTree>
    <p:extLst>
      <p:ext uri="{BB962C8B-B14F-4D97-AF65-F5344CB8AC3E}">
        <p14:creationId xmlns:p14="http://schemas.microsoft.com/office/powerpoint/2010/main" val="6127347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Cost Measures for Algorithms</a:t>
            </a:r>
          </a:p>
        </p:txBody>
      </p:sp>
      <p:sp>
        <p:nvSpPr>
          <p:cNvPr id="13315" name="Rectangle 3"/>
          <p:cNvSpPr>
            <a:spLocks noGrp="1" noChangeArrowheads="1"/>
          </p:cNvSpPr>
          <p:nvPr>
            <p:ph idx="1"/>
          </p:nvPr>
        </p:nvSpPr>
        <p:spPr/>
        <p:txBody>
          <a:bodyPr>
            <a:normAutofit/>
          </a:bodyPr>
          <a:lstStyle/>
          <a:p>
            <a:pPr marL="609600" indent="-609600"/>
            <a:r>
              <a:rPr lang="en-US" b="1" dirty="0" smtClean="0">
                <a:solidFill>
                  <a:srgbClr val="008000"/>
                </a:solidFill>
              </a:rPr>
              <a:t>In </a:t>
            </a:r>
            <a:r>
              <a:rPr lang="en-US" b="1" dirty="0" err="1" smtClean="0">
                <a:solidFill>
                  <a:srgbClr val="008000"/>
                </a:solidFill>
              </a:rPr>
              <a:t>MapReduce</a:t>
            </a:r>
            <a:r>
              <a:rPr lang="en-US" b="1" dirty="0" smtClean="0">
                <a:solidFill>
                  <a:srgbClr val="008000"/>
                </a:solidFill>
              </a:rPr>
              <a:t> we quantify the cost of an algorithm using </a:t>
            </a:r>
          </a:p>
          <a:p>
            <a:pPr marL="609600" indent="-609600">
              <a:buFont typeface="Monotype Sorts" pitchFamily="2" charset="2"/>
              <a:buAutoNum type="arabicPeriod"/>
            </a:pPr>
            <a:r>
              <a:rPr lang="en-US" i="1" dirty="0" smtClean="0">
                <a:solidFill>
                  <a:srgbClr val="FF0066"/>
                </a:solidFill>
              </a:rPr>
              <a:t>Communication </a:t>
            </a:r>
            <a:r>
              <a:rPr lang="en-US" i="1" dirty="0">
                <a:solidFill>
                  <a:srgbClr val="FF0066"/>
                </a:solidFill>
              </a:rPr>
              <a:t>cost</a:t>
            </a:r>
            <a:r>
              <a:rPr lang="en-US" dirty="0"/>
              <a:t>  = total I/O of all </a:t>
            </a:r>
            <a:r>
              <a:rPr lang="en-US" dirty="0" smtClean="0"/>
              <a:t>processes</a:t>
            </a:r>
            <a:endParaRPr lang="en-US" dirty="0"/>
          </a:p>
          <a:p>
            <a:pPr marL="609600" indent="-609600">
              <a:buFont typeface="Monotype Sorts" pitchFamily="2" charset="2"/>
              <a:buAutoNum type="arabicPeriod"/>
            </a:pPr>
            <a:r>
              <a:rPr lang="en-US" i="1" dirty="0">
                <a:solidFill>
                  <a:srgbClr val="FF0066"/>
                </a:solidFill>
              </a:rPr>
              <a:t>Elapsed communication cost</a:t>
            </a:r>
            <a:r>
              <a:rPr lang="en-US" dirty="0"/>
              <a:t> = max of I/O along any </a:t>
            </a:r>
            <a:r>
              <a:rPr lang="en-US" dirty="0" smtClean="0"/>
              <a:t>path</a:t>
            </a:r>
            <a:endParaRPr lang="en-US" dirty="0"/>
          </a:p>
          <a:p>
            <a:pPr marL="609600" indent="-609600">
              <a:buFont typeface="Monotype Sorts" pitchFamily="2" charset="2"/>
              <a:buAutoNum type="arabicPeriod"/>
            </a:pPr>
            <a:r>
              <a:rPr lang="en-US" dirty="0"/>
              <a:t>(</a:t>
            </a:r>
            <a:r>
              <a:rPr lang="en-US" i="1" dirty="0" smtClean="0">
                <a:solidFill>
                  <a:srgbClr val="FF0066"/>
                </a:solidFill>
              </a:rPr>
              <a:t>Elapsed</a:t>
            </a:r>
            <a:r>
              <a:rPr lang="en-US" dirty="0" smtClean="0"/>
              <a:t>) </a:t>
            </a:r>
            <a:r>
              <a:rPr lang="en-US" i="1" dirty="0">
                <a:solidFill>
                  <a:srgbClr val="FF0066"/>
                </a:solidFill>
              </a:rPr>
              <a:t>computation </a:t>
            </a:r>
            <a:r>
              <a:rPr lang="en-US" i="1" dirty="0" smtClean="0">
                <a:solidFill>
                  <a:srgbClr val="FF0066"/>
                </a:solidFill>
              </a:rPr>
              <a:t>cost</a:t>
            </a:r>
            <a:r>
              <a:rPr lang="en-US" dirty="0" smtClean="0"/>
              <a:t> </a:t>
            </a:r>
            <a:r>
              <a:rPr lang="en-US" dirty="0"/>
              <a:t>analogous, but count only running time of </a:t>
            </a:r>
            <a:r>
              <a:rPr lang="en-US" dirty="0" smtClean="0"/>
              <a:t>processes</a:t>
            </a:r>
          </a:p>
          <a:p>
            <a:pPr marL="609600" indent="-609600"/>
            <a:endParaRPr lang="en-US" sz="500" dirty="0" smtClean="0"/>
          </a:p>
          <a:p>
            <a:pPr marL="609600" indent="-609600"/>
            <a:endParaRPr lang="en-US" sz="500" dirty="0"/>
          </a:p>
          <a:p>
            <a:pPr marL="609600" indent="-609600"/>
            <a:endParaRPr lang="en-US" sz="500" dirty="0" smtClean="0"/>
          </a:p>
          <a:p>
            <a:pPr marL="609600" indent="-609600"/>
            <a:endParaRPr lang="en-US" sz="500" dirty="0" smtClean="0"/>
          </a:p>
          <a:p>
            <a:pPr marL="292608" lvl="1" indent="0">
              <a:buNone/>
            </a:pPr>
            <a:r>
              <a:rPr lang="en-US" sz="2000" dirty="0" smtClean="0">
                <a:latin typeface="Arial" pitchFamily="34" charset="0"/>
                <a:cs typeface="Arial" pitchFamily="34" charset="0"/>
              </a:rPr>
              <a:t>Note </a:t>
            </a:r>
            <a:r>
              <a:rPr lang="en-US" sz="2000" dirty="0">
                <a:latin typeface="Arial" pitchFamily="34" charset="0"/>
                <a:cs typeface="Arial" pitchFamily="34" charset="0"/>
              </a:rPr>
              <a:t>that </a:t>
            </a:r>
            <a:r>
              <a:rPr lang="en-US" sz="2000" dirty="0" smtClean="0">
                <a:latin typeface="Arial" pitchFamily="34" charset="0"/>
                <a:cs typeface="Arial" pitchFamily="34" charset="0"/>
              </a:rPr>
              <a:t>here the big-O </a:t>
            </a:r>
            <a:r>
              <a:rPr lang="en-US" sz="2000" dirty="0">
                <a:latin typeface="Arial" pitchFamily="34" charset="0"/>
                <a:cs typeface="Arial" pitchFamily="34" charset="0"/>
              </a:rPr>
              <a:t>notation is not </a:t>
            </a:r>
            <a:r>
              <a:rPr lang="en-US" sz="2000" dirty="0" smtClean="0">
                <a:latin typeface="Arial" pitchFamily="34" charset="0"/>
                <a:cs typeface="Arial" pitchFamily="34" charset="0"/>
              </a:rPr>
              <a:t>the most </a:t>
            </a:r>
            <a:r>
              <a:rPr lang="en-US" sz="2000" dirty="0">
                <a:latin typeface="Arial" pitchFamily="34" charset="0"/>
                <a:cs typeface="Arial" pitchFamily="34" charset="0"/>
              </a:rPr>
              <a:t>useful </a:t>
            </a: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a:t>
            </a:r>
            <a:r>
              <a:rPr lang="en-US" sz="2000" dirty="0">
                <a:latin typeface="Arial" pitchFamily="34" charset="0"/>
                <a:cs typeface="Arial" pitchFamily="34" charset="0"/>
              </a:rPr>
              <a:t>adding more machines is always an option)</a:t>
            </a: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38</a:t>
            </a:fld>
            <a:endParaRPr lang="en-US"/>
          </a:p>
        </p:txBody>
      </p:sp>
    </p:spTree>
    <p:extLst>
      <p:ext uri="{BB962C8B-B14F-4D97-AF65-F5344CB8AC3E}">
        <p14:creationId xmlns:p14="http://schemas.microsoft.com/office/powerpoint/2010/main" val="36779380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Example: Cost Measures</a:t>
            </a:r>
            <a:endParaRPr lang="en-US"/>
          </a:p>
        </p:txBody>
      </p:sp>
      <p:sp>
        <p:nvSpPr>
          <p:cNvPr id="16387" name="Rectangle 3"/>
          <p:cNvSpPr>
            <a:spLocks noGrp="1" noChangeArrowheads="1"/>
          </p:cNvSpPr>
          <p:nvPr>
            <p:ph type="body" idx="1"/>
          </p:nvPr>
        </p:nvSpPr>
        <p:spPr/>
        <p:txBody>
          <a:bodyPr/>
          <a:lstStyle/>
          <a:p>
            <a:r>
              <a:rPr lang="en-US" b="1" dirty="0" smtClean="0">
                <a:solidFill>
                  <a:srgbClr val="D60093"/>
                </a:solidFill>
              </a:rPr>
              <a:t>For a map-reduce algorithm:</a:t>
            </a:r>
          </a:p>
          <a:p>
            <a:pPr lvl="1"/>
            <a:r>
              <a:rPr lang="en-US" b="1" dirty="0" smtClean="0">
                <a:solidFill>
                  <a:srgbClr val="0000FF"/>
                </a:solidFill>
              </a:rPr>
              <a:t>Communication cost =</a:t>
            </a:r>
            <a:r>
              <a:rPr lang="en-US" dirty="0" smtClean="0">
                <a:solidFill>
                  <a:srgbClr val="0000FF"/>
                </a:solidFill>
              </a:rPr>
              <a:t> </a:t>
            </a:r>
            <a:r>
              <a:rPr lang="en-US" dirty="0" smtClean="0"/>
              <a:t>input file size + 2 </a:t>
            </a:r>
            <a:r>
              <a:rPr lang="en-US" dirty="0" smtClean="0">
                <a:sym typeface="Symbol" pitchFamily="18" charset="2"/>
              </a:rPr>
              <a:t></a:t>
            </a:r>
            <a:r>
              <a:rPr lang="en-US" dirty="0" smtClean="0"/>
              <a:t> (sum of the sizes of all files passed from Map processes to Reduce processes) + the sum of the output sizes of the Reduce processes.</a:t>
            </a:r>
          </a:p>
          <a:p>
            <a:pPr lvl="1"/>
            <a:r>
              <a:rPr lang="en-US" b="1" dirty="0" smtClean="0">
                <a:solidFill>
                  <a:srgbClr val="0000FF"/>
                </a:solidFill>
              </a:rPr>
              <a:t>Elapsed communication cost</a:t>
            </a:r>
            <a:r>
              <a:rPr lang="en-US" dirty="0" smtClean="0">
                <a:solidFill>
                  <a:srgbClr val="0000FF"/>
                </a:solidFill>
              </a:rPr>
              <a:t> </a:t>
            </a:r>
            <a:r>
              <a:rPr lang="en-US" dirty="0" smtClean="0"/>
              <a:t>is the sum of the largest input + output for any map process, plus the same for any reduce process</a:t>
            </a:r>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39</a:t>
            </a:fld>
            <a:endParaRPr lang="en-US"/>
          </a:p>
        </p:txBody>
      </p:sp>
    </p:spTree>
    <p:extLst>
      <p:ext uri="{BB962C8B-B14F-4D97-AF65-F5344CB8AC3E}">
        <p14:creationId xmlns:p14="http://schemas.microsoft.com/office/powerpoint/2010/main" val="2897748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Google Example</a:t>
            </a:r>
            <a:endParaRPr lang="en-US" dirty="0"/>
          </a:p>
        </p:txBody>
      </p:sp>
      <p:sp>
        <p:nvSpPr>
          <p:cNvPr id="3" name="Content Placeholder 2"/>
          <p:cNvSpPr>
            <a:spLocks noGrp="1"/>
          </p:cNvSpPr>
          <p:nvPr>
            <p:ph idx="1"/>
          </p:nvPr>
        </p:nvSpPr>
        <p:spPr/>
        <p:txBody>
          <a:bodyPr>
            <a:normAutofit/>
          </a:bodyPr>
          <a:lstStyle/>
          <a:p>
            <a:r>
              <a:rPr lang="en-US" dirty="0" smtClean="0"/>
              <a:t>20+ billion web pages x 20KB = 400+ TB</a:t>
            </a:r>
          </a:p>
          <a:p>
            <a:r>
              <a:rPr lang="en-US" dirty="0" smtClean="0"/>
              <a:t>1 computer reads 30-35 MB/sec from disk</a:t>
            </a:r>
          </a:p>
          <a:p>
            <a:pPr lvl="1"/>
            <a:r>
              <a:rPr lang="en-US" dirty="0" smtClean="0"/>
              <a:t>~4 months to read the web</a:t>
            </a:r>
          </a:p>
          <a:p>
            <a:r>
              <a:rPr lang="en-US" dirty="0" smtClean="0"/>
              <a:t>~1,000 hard drives to store the web</a:t>
            </a:r>
          </a:p>
          <a:p>
            <a:r>
              <a:rPr lang="en-US" dirty="0" smtClean="0">
                <a:solidFill>
                  <a:srgbClr val="D60093"/>
                </a:solidFill>
              </a:rPr>
              <a:t>Takes even more to </a:t>
            </a:r>
            <a:r>
              <a:rPr lang="en-US" b="1" dirty="0" smtClean="0">
                <a:solidFill>
                  <a:srgbClr val="D60093"/>
                </a:solidFill>
              </a:rPr>
              <a:t>do</a:t>
            </a:r>
            <a:r>
              <a:rPr lang="en-US" dirty="0" smtClean="0">
                <a:solidFill>
                  <a:srgbClr val="D60093"/>
                </a:solidFill>
              </a:rPr>
              <a:t> something useful </a:t>
            </a:r>
            <a:br>
              <a:rPr lang="en-US" dirty="0" smtClean="0">
                <a:solidFill>
                  <a:srgbClr val="D60093"/>
                </a:solidFill>
              </a:rPr>
            </a:br>
            <a:r>
              <a:rPr lang="en-US" dirty="0" smtClean="0">
                <a:solidFill>
                  <a:srgbClr val="D60093"/>
                </a:solidFill>
              </a:rPr>
              <a:t>with the data!</a:t>
            </a:r>
          </a:p>
          <a:p>
            <a:r>
              <a:rPr lang="en-US" b="1" dirty="0" smtClean="0">
                <a:solidFill>
                  <a:srgbClr val="008000"/>
                </a:solidFill>
              </a:rPr>
              <a:t>Today, a standard </a:t>
            </a:r>
            <a:r>
              <a:rPr lang="en-US" b="1" dirty="0">
                <a:solidFill>
                  <a:srgbClr val="008000"/>
                </a:solidFill>
              </a:rPr>
              <a:t>architecture </a:t>
            </a:r>
            <a:r>
              <a:rPr lang="en-US" b="1" dirty="0" smtClean="0">
                <a:solidFill>
                  <a:srgbClr val="008000"/>
                </a:solidFill>
              </a:rPr>
              <a:t>for such problems is emerging</a:t>
            </a:r>
            <a:r>
              <a:rPr lang="en-US" b="1" dirty="0">
                <a:solidFill>
                  <a:srgbClr val="008000"/>
                </a:solidFill>
              </a:rPr>
              <a:t>:</a:t>
            </a:r>
          </a:p>
          <a:p>
            <a:pPr lvl="1"/>
            <a:r>
              <a:rPr lang="en-US" dirty="0"/>
              <a:t>Cluster of commodity Linux nodes</a:t>
            </a:r>
          </a:p>
          <a:p>
            <a:pPr lvl="1"/>
            <a:r>
              <a:rPr lang="en-US" dirty="0" smtClean="0"/>
              <a:t>Commodity network (</a:t>
            </a:r>
            <a:r>
              <a:rPr lang="en-US" dirty="0" err="1" smtClean="0"/>
              <a:t>ethernet</a:t>
            </a:r>
            <a:r>
              <a:rPr lang="en-US" dirty="0" smtClean="0"/>
              <a:t>) to connect them</a:t>
            </a:r>
            <a:endParaRPr lang="en-US" dirty="0">
              <a:solidFill>
                <a:schemeClr val="accent3"/>
              </a:solidFill>
            </a:endParaRPr>
          </a:p>
          <a:p>
            <a:endParaRPr lang="en-US" dirty="0" smtClean="0">
              <a:solidFill>
                <a:schemeClr val="accent3"/>
              </a:solidFill>
            </a:endParaRP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a:t>
            </a:fld>
            <a:endParaRPr lang="en-US"/>
          </a:p>
        </p:txBody>
      </p:sp>
    </p:spTree>
    <p:extLst>
      <p:ext uri="{BB962C8B-B14F-4D97-AF65-F5344CB8AC3E}">
        <p14:creationId xmlns:p14="http://schemas.microsoft.com/office/powerpoint/2010/main" val="31336076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What Cost Measures Mean</a:t>
            </a:r>
            <a:endParaRPr lang="en-US"/>
          </a:p>
        </p:txBody>
      </p:sp>
      <p:sp>
        <p:nvSpPr>
          <p:cNvPr id="20483" name="Rectangle 3"/>
          <p:cNvSpPr>
            <a:spLocks noGrp="1" noChangeArrowheads="1"/>
          </p:cNvSpPr>
          <p:nvPr>
            <p:ph type="body" idx="1"/>
          </p:nvPr>
        </p:nvSpPr>
        <p:spPr/>
        <p:txBody>
          <a:bodyPr/>
          <a:lstStyle/>
          <a:p>
            <a:r>
              <a:rPr lang="en-US" dirty="0" smtClean="0"/>
              <a:t>Either the I/O (communication) or processing (computation) cost dominates</a:t>
            </a:r>
          </a:p>
          <a:p>
            <a:pPr lvl="1"/>
            <a:r>
              <a:rPr lang="en-US" dirty="0" smtClean="0"/>
              <a:t>Ignore one or the other</a:t>
            </a:r>
          </a:p>
          <a:p>
            <a:endParaRPr lang="en-US" dirty="0" smtClean="0"/>
          </a:p>
          <a:p>
            <a:r>
              <a:rPr lang="en-US" dirty="0" smtClean="0"/>
              <a:t>Total cost tells what you pay in rent from </a:t>
            </a:r>
            <a:br>
              <a:rPr lang="en-US" dirty="0" smtClean="0"/>
            </a:br>
            <a:r>
              <a:rPr lang="en-US" dirty="0" smtClean="0"/>
              <a:t>your friendly neighborhood cloud</a:t>
            </a:r>
          </a:p>
          <a:p>
            <a:endParaRPr lang="en-US" dirty="0" smtClean="0"/>
          </a:p>
          <a:p>
            <a:r>
              <a:rPr lang="en-US" dirty="0" smtClean="0"/>
              <a:t>Elapsed cost is wall-clock time using parallelism</a:t>
            </a:r>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40</a:t>
            </a:fld>
            <a:endParaRPr lang="en-US"/>
          </a:p>
        </p:txBody>
      </p:sp>
    </p:spTree>
    <p:extLst>
      <p:ext uri="{BB962C8B-B14F-4D97-AF65-F5344CB8AC3E}">
        <p14:creationId xmlns:p14="http://schemas.microsoft.com/office/powerpoint/2010/main" val="39834924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Cost of Map-Reduce Join</a:t>
            </a:r>
            <a:endParaRPr lang="en-US"/>
          </a:p>
        </p:txBody>
      </p:sp>
      <p:sp>
        <p:nvSpPr>
          <p:cNvPr id="19459" name="Rectangle 3"/>
          <p:cNvSpPr>
            <a:spLocks noGrp="1" noChangeArrowheads="1"/>
          </p:cNvSpPr>
          <p:nvPr>
            <p:ph type="body" idx="1"/>
          </p:nvPr>
        </p:nvSpPr>
        <p:spPr>
          <a:xfrm>
            <a:off x="457200" y="1295400"/>
            <a:ext cx="8229600" cy="5334000"/>
          </a:xfrm>
        </p:spPr>
        <p:txBody>
          <a:bodyPr>
            <a:normAutofit lnSpcReduction="10000"/>
          </a:bodyPr>
          <a:lstStyle/>
          <a:p>
            <a:r>
              <a:rPr lang="en-US" b="1" dirty="0" smtClean="0">
                <a:solidFill>
                  <a:srgbClr val="0000FF"/>
                </a:solidFill>
              </a:rPr>
              <a:t>Total communication cost</a:t>
            </a:r>
            <a:r>
              <a:rPr lang="en-US" dirty="0" smtClean="0">
                <a:solidFill>
                  <a:srgbClr val="0000FF"/>
                </a:solidFill>
              </a:rPr>
              <a:t> </a:t>
            </a:r>
            <a:br>
              <a:rPr lang="en-US" dirty="0" smtClean="0">
                <a:solidFill>
                  <a:srgbClr val="0000FF"/>
                </a:solidFill>
              </a:rPr>
            </a:br>
            <a:r>
              <a:rPr lang="en-US" dirty="0" smtClean="0"/>
              <a:t>= O(|R|+|S|+|R ⋈ S|)</a:t>
            </a:r>
          </a:p>
          <a:p>
            <a:r>
              <a:rPr lang="en-US" b="1" dirty="0" smtClean="0">
                <a:solidFill>
                  <a:srgbClr val="0000FF"/>
                </a:solidFill>
              </a:rPr>
              <a:t>Elapsed communication cost</a:t>
            </a:r>
            <a:r>
              <a:rPr lang="en-US" dirty="0" smtClean="0">
                <a:solidFill>
                  <a:srgbClr val="0000FF"/>
                </a:solidFill>
              </a:rPr>
              <a:t> </a:t>
            </a:r>
            <a:r>
              <a:rPr lang="en-US" dirty="0" smtClean="0"/>
              <a:t>= O(s)</a:t>
            </a:r>
          </a:p>
          <a:p>
            <a:pPr lvl="1"/>
            <a:r>
              <a:rPr lang="en-US" dirty="0" smtClean="0"/>
              <a:t>We’re going to pick </a:t>
            </a:r>
            <a:r>
              <a:rPr lang="en-US" b="1" i="1" dirty="0" smtClean="0"/>
              <a:t>k</a:t>
            </a:r>
            <a:r>
              <a:rPr lang="en-US" dirty="0" smtClean="0"/>
              <a:t> and the number of Map processes so that the I/O limit </a:t>
            </a:r>
            <a:r>
              <a:rPr lang="en-US" b="1" i="1" dirty="0" smtClean="0"/>
              <a:t>s</a:t>
            </a:r>
            <a:r>
              <a:rPr lang="en-US" dirty="0" smtClean="0"/>
              <a:t> is respected</a:t>
            </a:r>
          </a:p>
          <a:p>
            <a:pPr lvl="1"/>
            <a:r>
              <a:rPr lang="en-US" dirty="0" smtClean="0"/>
              <a:t>We </a:t>
            </a:r>
            <a:r>
              <a:rPr lang="en-US" dirty="0"/>
              <a:t>put a limit </a:t>
            </a:r>
            <a:r>
              <a:rPr lang="en-US" b="1" i="1" dirty="0"/>
              <a:t>s</a:t>
            </a:r>
            <a:r>
              <a:rPr lang="en-US" dirty="0"/>
              <a:t> </a:t>
            </a:r>
            <a:r>
              <a:rPr lang="en-US" dirty="0" smtClean="0"/>
              <a:t>on </a:t>
            </a:r>
            <a:r>
              <a:rPr lang="en-US" dirty="0"/>
              <a:t>the amount of input or output that any one process can </a:t>
            </a:r>
            <a:r>
              <a:rPr lang="en-US" dirty="0" smtClean="0"/>
              <a:t>have. </a:t>
            </a:r>
            <a:r>
              <a:rPr lang="en-US" b="1" i="1" dirty="0" smtClean="0"/>
              <a:t>s</a:t>
            </a:r>
            <a:r>
              <a:rPr lang="en-US" b="1" dirty="0" smtClean="0"/>
              <a:t> could </a:t>
            </a:r>
            <a:r>
              <a:rPr lang="en-US" b="1" dirty="0"/>
              <a:t>be:</a:t>
            </a:r>
          </a:p>
          <a:p>
            <a:pPr lvl="2"/>
            <a:r>
              <a:rPr lang="en-US" dirty="0"/>
              <a:t>What fits in main </a:t>
            </a:r>
            <a:r>
              <a:rPr lang="en-US" dirty="0" smtClean="0"/>
              <a:t>memory</a:t>
            </a:r>
            <a:endParaRPr lang="en-US" dirty="0"/>
          </a:p>
          <a:p>
            <a:pPr lvl="2"/>
            <a:r>
              <a:rPr lang="en-US" dirty="0"/>
              <a:t>What fits on local </a:t>
            </a:r>
            <a:r>
              <a:rPr lang="en-US" dirty="0" smtClean="0"/>
              <a:t>disk</a:t>
            </a:r>
            <a:endParaRPr lang="en-US" dirty="0"/>
          </a:p>
          <a:p>
            <a:r>
              <a:rPr lang="en-US" dirty="0" smtClean="0"/>
              <a:t>With proper indexes, computation cost is linear in the input + output size</a:t>
            </a:r>
          </a:p>
          <a:p>
            <a:pPr lvl="1"/>
            <a:r>
              <a:rPr lang="en-US" dirty="0" smtClean="0"/>
              <a:t>So computation cost is like comm. cost</a:t>
            </a:r>
            <a:endParaRPr lang="en-US" dirty="0"/>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8" name="Slide Number Placeholder 7"/>
          <p:cNvSpPr>
            <a:spLocks noGrp="1"/>
          </p:cNvSpPr>
          <p:nvPr>
            <p:ph type="sldNum" sz="quarter" idx="12"/>
          </p:nvPr>
        </p:nvSpPr>
        <p:spPr/>
        <p:txBody>
          <a:bodyPr/>
          <a:lstStyle/>
          <a:p>
            <a:fld id="{19B12225-5612-419B-A8D5-4B8EEE4C217E}" type="slidenum">
              <a:rPr lang="en-US" smtClean="0"/>
              <a:pPr/>
              <a:t>41</a:t>
            </a:fld>
            <a:endParaRPr lang="en-US"/>
          </a:p>
        </p:txBody>
      </p:sp>
    </p:spTree>
    <p:extLst>
      <p:ext uri="{BB962C8B-B14F-4D97-AF65-F5344CB8AC3E}">
        <p14:creationId xmlns:p14="http://schemas.microsoft.com/office/powerpoint/2010/main" val="3546823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
            </a:r>
            <a:br>
              <a:rPr lang="en-US" dirty="0" smtClean="0"/>
            </a:br>
            <a:r>
              <a:rPr lang="en-US" dirty="0" smtClean="0"/>
              <a:t>Pointers and Further Reading</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379016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Implementations</a:t>
            </a:r>
          </a:p>
        </p:txBody>
      </p:sp>
      <p:sp>
        <p:nvSpPr>
          <p:cNvPr id="95235" name="Rectangle 3"/>
          <p:cNvSpPr>
            <a:spLocks noGrp="1" noChangeArrowheads="1"/>
          </p:cNvSpPr>
          <p:nvPr>
            <p:ph type="body" idx="1"/>
          </p:nvPr>
        </p:nvSpPr>
        <p:spPr/>
        <p:txBody>
          <a:bodyPr/>
          <a:lstStyle/>
          <a:p>
            <a:pPr>
              <a:lnSpc>
                <a:spcPct val="90000"/>
              </a:lnSpc>
            </a:pPr>
            <a:r>
              <a:rPr lang="en-US" dirty="0"/>
              <a:t>Google</a:t>
            </a:r>
          </a:p>
          <a:p>
            <a:pPr lvl="1">
              <a:lnSpc>
                <a:spcPct val="90000"/>
              </a:lnSpc>
            </a:pPr>
            <a:r>
              <a:rPr lang="en-US" dirty="0"/>
              <a:t>Not available outside Google</a:t>
            </a:r>
          </a:p>
          <a:p>
            <a:pPr>
              <a:lnSpc>
                <a:spcPct val="90000"/>
              </a:lnSpc>
            </a:pPr>
            <a:r>
              <a:rPr lang="en-US" b="1" dirty="0" err="1">
                <a:solidFill>
                  <a:schemeClr val="accent3"/>
                </a:solidFill>
              </a:rPr>
              <a:t>Hadoop</a:t>
            </a:r>
            <a:endParaRPr lang="en-US" b="1" dirty="0">
              <a:solidFill>
                <a:schemeClr val="accent3"/>
              </a:solidFill>
            </a:endParaRPr>
          </a:p>
          <a:p>
            <a:pPr lvl="1">
              <a:lnSpc>
                <a:spcPct val="90000"/>
              </a:lnSpc>
            </a:pPr>
            <a:r>
              <a:rPr lang="en-US" dirty="0"/>
              <a:t>An open-source implementation in Java</a:t>
            </a:r>
          </a:p>
          <a:p>
            <a:pPr lvl="1">
              <a:lnSpc>
                <a:spcPct val="90000"/>
              </a:lnSpc>
            </a:pPr>
            <a:r>
              <a:rPr lang="en-US" dirty="0"/>
              <a:t>Uses HDFS for stable storage</a:t>
            </a:r>
          </a:p>
          <a:p>
            <a:pPr lvl="1">
              <a:lnSpc>
                <a:spcPct val="90000"/>
              </a:lnSpc>
            </a:pPr>
            <a:r>
              <a:rPr lang="en-US" dirty="0"/>
              <a:t>Download: </a:t>
            </a:r>
            <a:r>
              <a:rPr lang="en-US" sz="2400" dirty="0">
                <a:latin typeface="Arial Unicode MS" pitchFamily="34" charset="-128"/>
                <a:hlinkClick r:id="rId2"/>
              </a:rPr>
              <a:t>http://lucene.apache.org/hadoop/</a:t>
            </a:r>
            <a:endParaRPr lang="en-US" sz="2400" dirty="0">
              <a:latin typeface="Arial Unicode MS" pitchFamily="34" charset="-128"/>
            </a:endParaRPr>
          </a:p>
          <a:p>
            <a:pPr>
              <a:lnSpc>
                <a:spcPct val="90000"/>
              </a:lnSpc>
            </a:pPr>
            <a:r>
              <a:rPr lang="en-US" sz="2800" dirty="0"/>
              <a:t>Aster Data</a:t>
            </a:r>
          </a:p>
          <a:p>
            <a:pPr lvl="1">
              <a:lnSpc>
                <a:spcPct val="90000"/>
              </a:lnSpc>
            </a:pPr>
            <a:r>
              <a:rPr lang="en-US" dirty="0"/>
              <a:t>Cluster-optimized SQL Database that also implements </a:t>
            </a:r>
            <a:r>
              <a:rPr lang="en-US" dirty="0" err="1" smtClean="0"/>
              <a:t>MapReduce</a:t>
            </a:r>
            <a:endParaRPr lang="en-US" sz="2600" dirty="0"/>
          </a:p>
          <a:p>
            <a:pPr>
              <a:lnSpc>
                <a:spcPct val="90000"/>
              </a:lnSpc>
              <a:buFont typeface="Wingdings" pitchFamily="2" charset="2"/>
              <a:buNone/>
            </a:pPr>
            <a:endParaRPr lang="en-US" sz="2400" dirty="0"/>
          </a:p>
          <a:p>
            <a:pPr>
              <a:lnSpc>
                <a:spcPct val="90000"/>
              </a:lnSpc>
              <a:buFont typeface="Wingdings" pitchFamily="2" charset="2"/>
              <a:buNone/>
            </a:pPr>
            <a:endParaRPr lang="en-US" dirty="0"/>
          </a:p>
          <a:p>
            <a:pPr>
              <a:lnSpc>
                <a:spcPct val="90000"/>
              </a:lnSpc>
              <a:buFont typeface="Wingdings" pitchFamily="2" charset="2"/>
              <a:buNone/>
            </a:pPr>
            <a:endParaRPr lang="en-US" dirty="0"/>
          </a:p>
          <a:p>
            <a:pPr>
              <a:lnSpc>
                <a:spcPct val="90000"/>
              </a:lnSpc>
            </a:pPr>
            <a:endParaRPr lang="en-US" dirty="0"/>
          </a:p>
          <a:p>
            <a:pPr>
              <a:lnSpc>
                <a:spcPct val="90000"/>
              </a:lnSpc>
            </a:pPr>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43</a:t>
            </a:fld>
            <a:endParaRPr lang="en-US"/>
          </a:p>
        </p:txBody>
      </p:sp>
    </p:spTree>
    <p:extLst>
      <p:ext uri="{BB962C8B-B14F-4D97-AF65-F5344CB8AC3E}">
        <p14:creationId xmlns:p14="http://schemas.microsoft.com/office/powerpoint/2010/main" val="2327556075"/>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t>Cloud Computing</a:t>
            </a:r>
          </a:p>
        </p:txBody>
      </p:sp>
      <p:sp>
        <p:nvSpPr>
          <p:cNvPr id="111619" name="Rectangle 3"/>
          <p:cNvSpPr>
            <a:spLocks noGrp="1" noChangeArrowheads="1"/>
          </p:cNvSpPr>
          <p:nvPr>
            <p:ph type="body" idx="1"/>
          </p:nvPr>
        </p:nvSpPr>
        <p:spPr/>
        <p:txBody>
          <a:bodyPr/>
          <a:lstStyle/>
          <a:p>
            <a:r>
              <a:rPr lang="en-US" dirty="0"/>
              <a:t>Ability to rent computing by the hour</a:t>
            </a:r>
          </a:p>
          <a:p>
            <a:pPr lvl="1"/>
            <a:r>
              <a:rPr lang="en-US" dirty="0"/>
              <a:t>Additional services e.g., persistent storage</a:t>
            </a:r>
          </a:p>
          <a:p>
            <a:pPr lvl="8"/>
            <a:endParaRPr lang="en-US" dirty="0" smtClean="0"/>
          </a:p>
          <a:p>
            <a:r>
              <a:rPr lang="en-US" dirty="0" smtClean="0"/>
              <a:t>Amazon’s </a:t>
            </a:r>
            <a:r>
              <a:rPr lang="en-US" dirty="0"/>
              <a:t>“Elastic Compute Cloud” (EC2)</a:t>
            </a:r>
          </a:p>
          <a:p>
            <a:pPr lvl="8"/>
            <a:endParaRPr lang="en-US" dirty="0" smtClean="0"/>
          </a:p>
          <a:p>
            <a:r>
              <a:rPr lang="en-US" dirty="0" smtClean="0"/>
              <a:t>Aster </a:t>
            </a:r>
            <a:r>
              <a:rPr lang="en-US" dirty="0"/>
              <a:t>Data and </a:t>
            </a:r>
            <a:r>
              <a:rPr lang="en-US" dirty="0" err="1"/>
              <a:t>Hadoop</a:t>
            </a:r>
            <a:r>
              <a:rPr lang="en-US" dirty="0"/>
              <a:t> can both be run on EC2</a:t>
            </a:r>
          </a:p>
          <a:p>
            <a:pPr lvl="8"/>
            <a:endParaRPr lang="en-US" dirty="0" smtClean="0"/>
          </a:p>
          <a:p>
            <a:r>
              <a:rPr lang="en-US" b="1" dirty="0" smtClean="0">
                <a:solidFill>
                  <a:schemeClr val="accent3"/>
                </a:solidFill>
              </a:rPr>
              <a:t>For CS341 (offered next quarter) Amazon will provide free access for the class</a:t>
            </a:r>
            <a:endParaRPr lang="en-US" b="1" dirty="0">
              <a:solidFill>
                <a:schemeClr val="accent3"/>
              </a:solidFill>
            </a:endParaRP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44</a:t>
            </a:fld>
            <a:endParaRPr lang="en-US"/>
          </a:p>
        </p:txBody>
      </p:sp>
    </p:spTree>
    <p:extLst>
      <p:ext uri="{BB962C8B-B14F-4D97-AF65-F5344CB8AC3E}">
        <p14:creationId xmlns:p14="http://schemas.microsoft.com/office/powerpoint/2010/main" val="2690083580"/>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smtClean="0"/>
              <a:t>Reading</a:t>
            </a:r>
            <a:endParaRPr lang="en-US"/>
          </a:p>
        </p:txBody>
      </p:sp>
      <p:sp>
        <p:nvSpPr>
          <p:cNvPr id="107523" name="Rectangle 3"/>
          <p:cNvSpPr>
            <a:spLocks noGrp="1" noChangeArrowheads="1"/>
          </p:cNvSpPr>
          <p:nvPr>
            <p:ph type="body" idx="1"/>
          </p:nvPr>
        </p:nvSpPr>
        <p:spPr/>
        <p:txBody>
          <a:bodyPr/>
          <a:lstStyle/>
          <a:p>
            <a:r>
              <a:rPr lang="en-US" dirty="0" smtClean="0"/>
              <a:t>Jeffrey Dean and Sanjay </a:t>
            </a:r>
            <a:r>
              <a:rPr lang="en-US" dirty="0" err="1" smtClean="0"/>
              <a:t>Ghemawat</a:t>
            </a:r>
            <a:r>
              <a:rPr lang="en-US" dirty="0" smtClean="0"/>
              <a:t>: </a:t>
            </a:r>
            <a:r>
              <a:rPr lang="en-US" dirty="0" err="1" smtClean="0"/>
              <a:t>MapReduce</a:t>
            </a:r>
            <a:r>
              <a:rPr lang="en-US" dirty="0" smtClean="0"/>
              <a:t>: Simplified Data Processing   on Large Clusters</a:t>
            </a:r>
          </a:p>
          <a:p>
            <a:pPr lvl="1"/>
            <a:r>
              <a:rPr lang="en-US" dirty="0" smtClean="0">
                <a:hlinkClick r:id="rId2"/>
              </a:rPr>
              <a:t>http://labs.google.com/papers/mapreduce.html</a:t>
            </a:r>
            <a:endParaRPr lang="en-US" dirty="0" smtClean="0"/>
          </a:p>
          <a:p>
            <a:endParaRPr lang="en-US" dirty="0" smtClean="0"/>
          </a:p>
          <a:p>
            <a:r>
              <a:rPr lang="en-US" dirty="0" smtClean="0"/>
              <a:t>Sanjay </a:t>
            </a:r>
            <a:r>
              <a:rPr lang="en-US" dirty="0" err="1" smtClean="0"/>
              <a:t>Ghemawat</a:t>
            </a:r>
            <a:r>
              <a:rPr lang="en-US" dirty="0" smtClean="0"/>
              <a:t>, Howard </a:t>
            </a:r>
            <a:r>
              <a:rPr lang="en-US" dirty="0" err="1" smtClean="0"/>
              <a:t>Gobioff</a:t>
            </a:r>
            <a:r>
              <a:rPr lang="en-US" dirty="0" smtClean="0"/>
              <a:t>, and Shun-</a:t>
            </a:r>
            <a:r>
              <a:rPr lang="en-US" dirty="0" err="1" smtClean="0"/>
              <a:t>Tak</a:t>
            </a:r>
            <a:r>
              <a:rPr lang="en-US" dirty="0" smtClean="0"/>
              <a:t> Leung: The Google File System</a:t>
            </a:r>
          </a:p>
          <a:p>
            <a:pPr lvl="1"/>
            <a:r>
              <a:rPr lang="en-US" dirty="0" smtClean="0">
                <a:hlinkClick r:id="rId3"/>
              </a:rPr>
              <a:t>http://labs.google.com/papers/gfs.html</a:t>
            </a:r>
            <a:r>
              <a:rPr lang="en-US" dirty="0" smtClean="0"/>
              <a:t> </a:t>
            </a:r>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45</a:t>
            </a:fld>
            <a:endParaRPr lang="en-US"/>
          </a:p>
        </p:txBody>
      </p:sp>
    </p:spTree>
    <p:extLst>
      <p:ext uri="{BB962C8B-B14F-4D97-AF65-F5344CB8AC3E}">
        <p14:creationId xmlns:p14="http://schemas.microsoft.com/office/powerpoint/2010/main" val="845541032"/>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Resources</a:t>
            </a:r>
            <a:endParaRPr lang="en-US" dirty="0"/>
          </a:p>
        </p:txBody>
      </p:sp>
      <p:sp>
        <p:nvSpPr>
          <p:cNvPr id="3" name="Content Placeholder 2"/>
          <p:cNvSpPr>
            <a:spLocks noGrp="1"/>
          </p:cNvSpPr>
          <p:nvPr>
            <p:ph idx="1"/>
          </p:nvPr>
        </p:nvSpPr>
        <p:spPr/>
        <p:txBody>
          <a:bodyPr>
            <a:normAutofit fontScale="92500" lnSpcReduction="20000"/>
          </a:bodyPr>
          <a:lstStyle/>
          <a:p>
            <a:r>
              <a:rPr lang="en-US" smtClean="0"/>
              <a:t>Hadoop Wiki</a:t>
            </a:r>
          </a:p>
          <a:p>
            <a:pPr lvl="1"/>
            <a:r>
              <a:rPr lang="en-US" smtClean="0"/>
              <a:t> Introduction</a:t>
            </a:r>
          </a:p>
          <a:p>
            <a:pPr lvl="2"/>
            <a:r>
              <a:rPr lang="en-US" smtClean="0"/>
              <a:t> </a:t>
            </a:r>
            <a:r>
              <a:rPr lang="en-US" smtClean="0">
                <a:hlinkClick r:id="rId2"/>
              </a:rPr>
              <a:t>http://wiki.apache.org/lucene-hadoop/</a:t>
            </a:r>
            <a:endParaRPr lang="en-US" smtClean="0"/>
          </a:p>
          <a:p>
            <a:pPr lvl="1"/>
            <a:r>
              <a:rPr lang="en-US" smtClean="0"/>
              <a:t> Getting Started</a:t>
            </a:r>
          </a:p>
          <a:p>
            <a:pPr lvl="2"/>
            <a:r>
              <a:rPr lang="en-US" smtClean="0">
                <a:hlinkClick r:id="rId3"/>
              </a:rPr>
              <a:t> http://wiki.apache.org/lucene-hadoop/GettingStartedWithHadoop</a:t>
            </a:r>
            <a:endParaRPr lang="en-US" smtClean="0"/>
          </a:p>
          <a:p>
            <a:pPr lvl="1"/>
            <a:r>
              <a:rPr lang="en-US" smtClean="0"/>
              <a:t> Map/Reduce Overview </a:t>
            </a:r>
          </a:p>
          <a:p>
            <a:pPr lvl="2"/>
            <a:r>
              <a:rPr lang="en-US" smtClean="0">
                <a:hlinkClick r:id="rId4"/>
              </a:rPr>
              <a:t> http://wiki.apache.org/lucene-hadoop/HadoopMapReduce</a:t>
            </a:r>
            <a:endParaRPr lang="en-US" smtClean="0"/>
          </a:p>
          <a:p>
            <a:pPr lvl="2"/>
            <a:r>
              <a:rPr lang="en-US" smtClean="0">
                <a:hlinkClick r:id="rId5"/>
              </a:rPr>
              <a:t> http://wiki.apache.org/lucene-hadoop/HadoopMapRedClasses</a:t>
            </a:r>
            <a:endParaRPr lang="en-US" smtClean="0"/>
          </a:p>
          <a:p>
            <a:pPr lvl="1"/>
            <a:r>
              <a:rPr lang="en-US" smtClean="0"/>
              <a:t> Eclipse Environment</a:t>
            </a:r>
          </a:p>
          <a:p>
            <a:pPr lvl="2"/>
            <a:r>
              <a:rPr lang="en-US" smtClean="0">
                <a:hlinkClick r:id="rId6"/>
              </a:rPr>
              <a:t>http://wiki.apache.org/lucene-hadoop/EclipseEnvironment</a:t>
            </a:r>
            <a:endParaRPr lang="en-US" smtClean="0"/>
          </a:p>
          <a:p>
            <a:r>
              <a:rPr lang="en-US" smtClean="0"/>
              <a:t> Javadoc</a:t>
            </a:r>
          </a:p>
          <a:p>
            <a:pPr lvl="1"/>
            <a:r>
              <a:rPr lang="en-US" smtClean="0">
                <a:hlinkClick r:id="rId7"/>
              </a:rPr>
              <a:t> http://lucene.apache.org/hadoop/docs/api/</a:t>
            </a:r>
            <a:r>
              <a:rPr lang="en-US" smtClean="0"/>
              <a:t>	</a:t>
            </a:r>
            <a:endParaRPr lang="en-US" dirty="0" smtClean="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46</a:t>
            </a:fld>
            <a:endParaRPr lang="en-US"/>
          </a:p>
        </p:txBody>
      </p:sp>
    </p:spTree>
    <p:extLst>
      <p:ext uri="{BB962C8B-B14F-4D97-AF65-F5344CB8AC3E}">
        <p14:creationId xmlns:p14="http://schemas.microsoft.com/office/powerpoint/2010/main" val="29605380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Resources</a:t>
            </a:r>
            <a:endParaRPr lang="en-US" dirty="0"/>
          </a:p>
        </p:txBody>
      </p:sp>
      <p:sp>
        <p:nvSpPr>
          <p:cNvPr id="3" name="Content Placeholder 2"/>
          <p:cNvSpPr>
            <a:spLocks noGrp="1"/>
          </p:cNvSpPr>
          <p:nvPr>
            <p:ph idx="1"/>
          </p:nvPr>
        </p:nvSpPr>
        <p:spPr/>
        <p:txBody>
          <a:bodyPr>
            <a:normAutofit/>
          </a:bodyPr>
          <a:lstStyle/>
          <a:p>
            <a:r>
              <a:rPr lang="en-US" dirty="0" smtClean="0"/>
              <a:t> Releases from Apache download mirrors</a:t>
            </a:r>
          </a:p>
          <a:p>
            <a:pPr lvl="1"/>
            <a:r>
              <a:rPr lang="en-US" dirty="0" smtClean="0">
                <a:hlinkClick r:id="rId2"/>
              </a:rPr>
              <a:t>http://www.apache.org/dyn/closer.cgi/lucene/hadoop/</a:t>
            </a:r>
            <a:endParaRPr lang="en-US" dirty="0" smtClean="0"/>
          </a:p>
          <a:p>
            <a:r>
              <a:rPr lang="en-US" dirty="0" smtClean="0"/>
              <a:t> Nightly builds of source</a:t>
            </a:r>
          </a:p>
          <a:p>
            <a:pPr lvl="1"/>
            <a:r>
              <a:rPr lang="en-US" dirty="0" smtClean="0">
                <a:hlinkClick r:id="rId3"/>
              </a:rPr>
              <a:t>http://people.apache.org/dist/lucene/hadoop/nightly/</a:t>
            </a:r>
            <a:endParaRPr lang="en-US" dirty="0" smtClean="0"/>
          </a:p>
          <a:p>
            <a:r>
              <a:rPr lang="en-US" dirty="0" smtClean="0"/>
              <a:t> Source code from subversion</a:t>
            </a:r>
          </a:p>
          <a:p>
            <a:pPr lvl="1"/>
            <a:r>
              <a:rPr lang="en-US" dirty="0" smtClean="0">
                <a:hlinkClick r:id="rId4"/>
              </a:rPr>
              <a:t>http://lucene.apache.org/hadoop/version_control.html</a:t>
            </a:r>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47</a:t>
            </a:fld>
            <a:endParaRPr lang="en-US"/>
          </a:p>
        </p:txBody>
      </p:sp>
    </p:spTree>
    <p:extLst>
      <p:ext uri="{BB962C8B-B14F-4D97-AF65-F5344CB8AC3E}">
        <p14:creationId xmlns:p14="http://schemas.microsoft.com/office/powerpoint/2010/main" val="38936519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Further Reading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Programming model inspired by functional language primitives</a:t>
            </a:r>
          </a:p>
          <a:p>
            <a:r>
              <a:rPr lang="en-US" dirty="0" smtClean="0"/>
              <a:t>Partitioning/shuffling similar to many large-scale sorting systems </a:t>
            </a:r>
          </a:p>
          <a:p>
            <a:pPr lvl="1"/>
            <a:r>
              <a:rPr lang="en-US" dirty="0" smtClean="0"/>
              <a:t>NOW-Sort ['97] </a:t>
            </a:r>
          </a:p>
          <a:p>
            <a:r>
              <a:rPr lang="en-US" dirty="0" smtClean="0"/>
              <a:t>Re-execution for fault tolerance </a:t>
            </a:r>
          </a:p>
          <a:p>
            <a:pPr lvl="1"/>
            <a:r>
              <a:rPr lang="en-US" dirty="0" smtClean="0"/>
              <a:t>BAD-FS ['04] and TACC ['97] </a:t>
            </a:r>
          </a:p>
          <a:p>
            <a:r>
              <a:rPr lang="en-US" dirty="0" smtClean="0"/>
              <a:t>Locality optimization has parallels with Active Disks/Diamond work </a:t>
            </a:r>
          </a:p>
          <a:p>
            <a:pPr lvl="1"/>
            <a:r>
              <a:rPr lang="en-US" dirty="0" smtClean="0"/>
              <a:t>Active Disks ['01], Diamond ['04] </a:t>
            </a:r>
          </a:p>
          <a:p>
            <a:r>
              <a:rPr lang="en-US" dirty="0" smtClean="0"/>
              <a:t>Backup tasks similar to Eager Scheduling in Charlotte system </a:t>
            </a:r>
          </a:p>
          <a:p>
            <a:pPr lvl="1"/>
            <a:r>
              <a:rPr lang="en-US" dirty="0" smtClean="0"/>
              <a:t>Charlotte ['96] </a:t>
            </a:r>
          </a:p>
          <a:p>
            <a:r>
              <a:rPr lang="en-US" dirty="0" smtClean="0"/>
              <a:t>Dynamic load balancing solves similar problem as River's distributed queues </a:t>
            </a:r>
          </a:p>
          <a:p>
            <a:pPr lvl="1"/>
            <a:r>
              <a:rPr lang="en-US" dirty="0" smtClean="0"/>
              <a:t>River ['99]</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48</a:t>
            </a:fld>
            <a:endParaRPr lang="en-US"/>
          </a:p>
        </p:txBody>
      </p:sp>
    </p:spTree>
    <p:extLst>
      <p:ext uri="{BB962C8B-B14F-4D97-AF65-F5344CB8AC3E}">
        <p14:creationId xmlns:p14="http://schemas.microsoft.com/office/powerpoint/2010/main" val="2662985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Cluster Architecture</a:t>
            </a:r>
          </a:p>
        </p:txBody>
      </p:sp>
      <p:grpSp>
        <p:nvGrpSpPr>
          <p:cNvPr id="2" name="Group 8"/>
          <p:cNvGrpSpPr>
            <a:grpSpLocks/>
          </p:cNvGrpSpPr>
          <p:nvPr/>
        </p:nvGrpSpPr>
        <p:grpSpPr bwMode="auto">
          <a:xfrm>
            <a:off x="990600" y="3733800"/>
            <a:ext cx="1295400" cy="1828800"/>
            <a:chOff x="912" y="1536"/>
            <a:chExt cx="1488" cy="2160"/>
          </a:xfrm>
        </p:grpSpPr>
        <p:sp>
          <p:nvSpPr>
            <p:cNvPr id="52228" name="Rectangle 4"/>
            <p:cNvSpPr>
              <a:spLocks noChangeArrowheads="1"/>
            </p:cNvSpPr>
            <p:nvPr/>
          </p:nvSpPr>
          <p:spPr bwMode="auto">
            <a:xfrm>
              <a:off x="1200" y="2208"/>
              <a:ext cx="912" cy="528"/>
            </a:xfrm>
            <a:prstGeom prst="rect">
              <a:avLst/>
            </a:prstGeom>
            <a:noFill/>
            <a:ln w="9525">
              <a:solidFill>
                <a:schemeClr val="tx1"/>
              </a:solidFill>
              <a:miter lim="800000"/>
              <a:headEnd/>
              <a:tailEnd/>
            </a:ln>
            <a:effectLst/>
          </p:spPr>
          <p:txBody>
            <a:bodyPr wrap="none" anchor="ctr"/>
            <a:lstStyle/>
            <a:p>
              <a:pPr algn="ctr"/>
              <a:r>
                <a:rPr lang="en-US" b="1"/>
                <a:t>Mem</a:t>
              </a:r>
            </a:p>
          </p:txBody>
        </p:sp>
        <p:sp>
          <p:nvSpPr>
            <p:cNvPr id="52229" name="AutoShape 5"/>
            <p:cNvSpPr>
              <a:spLocks noChangeArrowheads="1"/>
            </p:cNvSpPr>
            <p:nvPr/>
          </p:nvSpPr>
          <p:spPr bwMode="auto">
            <a:xfrm>
              <a:off x="1200" y="2928"/>
              <a:ext cx="960" cy="576"/>
            </a:xfrm>
            <a:prstGeom prst="can">
              <a:avLst>
                <a:gd name="adj" fmla="val 25000"/>
              </a:avLst>
            </a:prstGeom>
            <a:noFill/>
            <a:ln w="9525">
              <a:solidFill>
                <a:schemeClr val="tx1"/>
              </a:solidFill>
              <a:round/>
              <a:headEnd/>
              <a:tailEnd/>
            </a:ln>
            <a:effectLst/>
          </p:spPr>
          <p:txBody>
            <a:bodyPr wrap="none" anchor="ctr"/>
            <a:lstStyle/>
            <a:p>
              <a:pPr algn="ctr"/>
              <a:r>
                <a:rPr lang="en-US" b="1"/>
                <a:t>Disk</a:t>
              </a:r>
            </a:p>
          </p:txBody>
        </p:sp>
        <p:sp>
          <p:nvSpPr>
            <p:cNvPr id="52230" name="Rectangle 6"/>
            <p:cNvSpPr>
              <a:spLocks noChangeArrowheads="1"/>
            </p:cNvSpPr>
            <p:nvPr/>
          </p:nvSpPr>
          <p:spPr bwMode="auto">
            <a:xfrm>
              <a:off x="1200" y="1728"/>
              <a:ext cx="912" cy="384"/>
            </a:xfrm>
            <a:prstGeom prst="rect">
              <a:avLst/>
            </a:prstGeom>
            <a:noFill/>
            <a:ln w="9525">
              <a:solidFill>
                <a:schemeClr val="tx1"/>
              </a:solidFill>
              <a:miter lim="800000"/>
              <a:headEnd/>
              <a:tailEnd/>
            </a:ln>
            <a:effectLst/>
          </p:spPr>
          <p:txBody>
            <a:bodyPr wrap="none" anchor="ctr"/>
            <a:lstStyle/>
            <a:p>
              <a:pPr algn="ctr"/>
              <a:r>
                <a:rPr lang="en-US" b="1"/>
                <a:t>CPU</a:t>
              </a:r>
            </a:p>
          </p:txBody>
        </p:sp>
        <p:sp>
          <p:nvSpPr>
            <p:cNvPr id="52231" name="Rectangle 7"/>
            <p:cNvSpPr>
              <a:spLocks noChangeArrowheads="1"/>
            </p:cNvSpPr>
            <p:nvPr/>
          </p:nvSpPr>
          <p:spPr bwMode="auto">
            <a:xfrm>
              <a:off x="912" y="1536"/>
              <a:ext cx="1488" cy="2160"/>
            </a:xfrm>
            <a:prstGeom prst="rect">
              <a:avLst/>
            </a:prstGeom>
            <a:noFill/>
            <a:ln w="9525">
              <a:solidFill>
                <a:schemeClr val="tx1"/>
              </a:solidFill>
              <a:miter lim="800000"/>
              <a:headEnd/>
              <a:tailEnd/>
            </a:ln>
            <a:effectLst/>
          </p:spPr>
          <p:txBody>
            <a:bodyPr wrap="none" anchor="ctr"/>
            <a:lstStyle/>
            <a:p>
              <a:endParaRPr lang="en-US"/>
            </a:p>
          </p:txBody>
        </p:sp>
      </p:grpSp>
      <p:grpSp>
        <p:nvGrpSpPr>
          <p:cNvPr id="3" name="Group 14"/>
          <p:cNvGrpSpPr>
            <a:grpSpLocks/>
          </p:cNvGrpSpPr>
          <p:nvPr/>
        </p:nvGrpSpPr>
        <p:grpSpPr bwMode="auto">
          <a:xfrm>
            <a:off x="3276600" y="3733800"/>
            <a:ext cx="1295400" cy="1828800"/>
            <a:chOff x="912" y="1536"/>
            <a:chExt cx="1488" cy="2160"/>
          </a:xfrm>
        </p:grpSpPr>
        <p:sp>
          <p:nvSpPr>
            <p:cNvPr id="52239" name="Rectangle 15"/>
            <p:cNvSpPr>
              <a:spLocks noChangeArrowheads="1"/>
            </p:cNvSpPr>
            <p:nvPr/>
          </p:nvSpPr>
          <p:spPr bwMode="auto">
            <a:xfrm>
              <a:off x="1200" y="2208"/>
              <a:ext cx="912" cy="528"/>
            </a:xfrm>
            <a:prstGeom prst="rect">
              <a:avLst/>
            </a:prstGeom>
            <a:noFill/>
            <a:ln w="9525">
              <a:solidFill>
                <a:schemeClr val="tx1"/>
              </a:solidFill>
              <a:miter lim="800000"/>
              <a:headEnd/>
              <a:tailEnd/>
            </a:ln>
            <a:effectLst/>
          </p:spPr>
          <p:txBody>
            <a:bodyPr wrap="none" anchor="ctr"/>
            <a:lstStyle/>
            <a:p>
              <a:pPr algn="ctr"/>
              <a:r>
                <a:rPr lang="en-US" b="1"/>
                <a:t>Mem</a:t>
              </a:r>
            </a:p>
          </p:txBody>
        </p:sp>
        <p:sp>
          <p:nvSpPr>
            <p:cNvPr id="52240" name="AutoShape 16"/>
            <p:cNvSpPr>
              <a:spLocks noChangeArrowheads="1"/>
            </p:cNvSpPr>
            <p:nvPr/>
          </p:nvSpPr>
          <p:spPr bwMode="auto">
            <a:xfrm>
              <a:off x="1200" y="2928"/>
              <a:ext cx="960" cy="576"/>
            </a:xfrm>
            <a:prstGeom prst="can">
              <a:avLst>
                <a:gd name="adj" fmla="val 25000"/>
              </a:avLst>
            </a:prstGeom>
            <a:noFill/>
            <a:ln w="9525">
              <a:solidFill>
                <a:schemeClr val="tx1"/>
              </a:solidFill>
              <a:round/>
              <a:headEnd/>
              <a:tailEnd/>
            </a:ln>
            <a:effectLst/>
          </p:spPr>
          <p:txBody>
            <a:bodyPr wrap="none" anchor="ctr"/>
            <a:lstStyle/>
            <a:p>
              <a:pPr algn="ctr"/>
              <a:r>
                <a:rPr lang="en-US" b="1"/>
                <a:t>Disk</a:t>
              </a:r>
            </a:p>
          </p:txBody>
        </p:sp>
        <p:sp>
          <p:nvSpPr>
            <p:cNvPr id="52241" name="Rectangle 17"/>
            <p:cNvSpPr>
              <a:spLocks noChangeArrowheads="1"/>
            </p:cNvSpPr>
            <p:nvPr/>
          </p:nvSpPr>
          <p:spPr bwMode="auto">
            <a:xfrm>
              <a:off x="1200" y="1728"/>
              <a:ext cx="912" cy="384"/>
            </a:xfrm>
            <a:prstGeom prst="rect">
              <a:avLst/>
            </a:prstGeom>
            <a:noFill/>
            <a:ln w="9525">
              <a:solidFill>
                <a:schemeClr val="tx1"/>
              </a:solidFill>
              <a:miter lim="800000"/>
              <a:headEnd/>
              <a:tailEnd/>
            </a:ln>
            <a:effectLst/>
          </p:spPr>
          <p:txBody>
            <a:bodyPr wrap="none" anchor="ctr"/>
            <a:lstStyle/>
            <a:p>
              <a:pPr algn="ctr"/>
              <a:r>
                <a:rPr lang="en-US" b="1"/>
                <a:t>CPU</a:t>
              </a:r>
            </a:p>
          </p:txBody>
        </p:sp>
        <p:sp>
          <p:nvSpPr>
            <p:cNvPr id="52242" name="Rectangle 18"/>
            <p:cNvSpPr>
              <a:spLocks noChangeArrowheads="1"/>
            </p:cNvSpPr>
            <p:nvPr/>
          </p:nvSpPr>
          <p:spPr bwMode="auto">
            <a:xfrm>
              <a:off x="912" y="1536"/>
              <a:ext cx="1488" cy="2160"/>
            </a:xfrm>
            <a:prstGeom prst="rect">
              <a:avLst/>
            </a:prstGeom>
            <a:noFill/>
            <a:ln w="9525">
              <a:solidFill>
                <a:schemeClr val="tx1"/>
              </a:solidFill>
              <a:miter lim="800000"/>
              <a:headEnd/>
              <a:tailEnd/>
            </a:ln>
            <a:effectLst/>
          </p:spPr>
          <p:txBody>
            <a:bodyPr wrap="none" anchor="ctr"/>
            <a:lstStyle/>
            <a:p>
              <a:endParaRPr lang="en-US"/>
            </a:p>
          </p:txBody>
        </p:sp>
      </p:grpSp>
      <p:sp>
        <p:nvSpPr>
          <p:cNvPr id="52248" name="Text Box 24"/>
          <p:cNvSpPr txBox="1">
            <a:spLocks noChangeArrowheads="1"/>
          </p:cNvSpPr>
          <p:nvPr/>
        </p:nvSpPr>
        <p:spPr bwMode="auto">
          <a:xfrm>
            <a:off x="2438400" y="4267200"/>
            <a:ext cx="557213" cy="519113"/>
          </a:xfrm>
          <a:prstGeom prst="rect">
            <a:avLst/>
          </a:prstGeom>
          <a:noFill/>
          <a:ln w="9525">
            <a:noFill/>
            <a:miter lim="800000"/>
            <a:headEnd/>
            <a:tailEnd/>
          </a:ln>
          <a:effectLst/>
        </p:spPr>
        <p:txBody>
          <a:bodyPr wrap="none">
            <a:spAutoFit/>
          </a:bodyPr>
          <a:lstStyle/>
          <a:p>
            <a:r>
              <a:rPr lang="en-US" sz="2800" b="1"/>
              <a:t>…</a:t>
            </a:r>
          </a:p>
        </p:txBody>
      </p:sp>
      <p:sp>
        <p:nvSpPr>
          <p:cNvPr id="52256" name="Rectangle 32"/>
          <p:cNvSpPr>
            <a:spLocks noChangeArrowheads="1"/>
          </p:cNvSpPr>
          <p:nvPr/>
        </p:nvSpPr>
        <p:spPr bwMode="auto">
          <a:xfrm>
            <a:off x="1981200" y="2819400"/>
            <a:ext cx="15240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Switch</a:t>
            </a:r>
          </a:p>
        </p:txBody>
      </p:sp>
      <p:sp>
        <p:nvSpPr>
          <p:cNvPr id="52258" name="Line 34"/>
          <p:cNvSpPr>
            <a:spLocks noChangeShapeType="1"/>
          </p:cNvSpPr>
          <p:nvPr/>
        </p:nvSpPr>
        <p:spPr bwMode="auto">
          <a:xfrm flipH="1">
            <a:off x="1600200" y="3124200"/>
            <a:ext cx="685800" cy="609600"/>
          </a:xfrm>
          <a:prstGeom prst="line">
            <a:avLst/>
          </a:prstGeom>
          <a:noFill/>
          <a:ln w="9525">
            <a:solidFill>
              <a:schemeClr val="tx1"/>
            </a:solidFill>
            <a:round/>
            <a:headEnd/>
            <a:tailEnd/>
          </a:ln>
          <a:effectLst/>
        </p:spPr>
        <p:txBody>
          <a:bodyPr/>
          <a:lstStyle/>
          <a:p>
            <a:endParaRPr lang="en-US"/>
          </a:p>
        </p:txBody>
      </p:sp>
      <p:sp>
        <p:nvSpPr>
          <p:cNvPr id="52260" name="Line 36"/>
          <p:cNvSpPr>
            <a:spLocks noChangeShapeType="1"/>
          </p:cNvSpPr>
          <p:nvPr/>
        </p:nvSpPr>
        <p:spPr bwMode="auto">
          <a:xfrm>
            <a:off x="3048000" y="3124200"/>
            <a:ext cx="762000" cy="609600"/>
          </a:xfrm>
          <a:prstGeom prst="line">
            <a:avLst/>
          </a:prstGeom>
          <a:noFill/>
          <a:ln w="9525">
            <a:solidFill>
              <a:schemeClr val="tx1"/>
            </a:solidFill>
            <a:round/>
            <a:headEnd/>
            <a:tailEnd/>
          </a:ln>
          <a:effectLst/>
        </p:spPr>
        <p:txBody>
          <a:bodyPr/>
          <a:lstStyle/>
          <a:p>
            <a:endParaRPr lang="en-US"/>
          </a:p>
        </p:txBody>
      </p:sp>
      <p:sp>
        <p:nvSpPr>
          <p:cNvPr id="52261" name="Text Box 37"/>
          <p:cNvSpPr txBox="1">
            <a:spLocks noChangeArrowheads="1"/>
          </p:cNvSpPr>
          <p:nvPr/>
        </p:nvSpPr>
        <p:spPr bwMode="auto">
          <a:xfrm>
            <a:off x="914400" y="5715000"/>
            <a:ext cx="3863975" cy="366713"/>
          </a:xfrm>
          <a:prstGeom prst="rect">
            <a:avLst/>
          </a:prstGeom>
          <a:noFill/>
          <a:ln w="9525">
            <a:noFill/>
            <a:miter lim="800000"/>
            <a:headEnd/>
            <a:tailEnd/>
          </a:ln>
          <a:effectLst/>
        </p:spPr>
        <p:txBody>
          <a:bodyPr wrap="none">
            <a:spAutoFit/>
          </a:bodyPr>
          <a:lstStyle/>
          <a:p>
            <a:r>
              <a:rPr lang="en-US"/>
              <a:t>Each rack contains 16-64 nodes</a:t>
            </a:r>
          </a:p>
        </p:txBody>
      </p:sp>
      <p:grpSp>
        <p:nvGrpSpPr>
          <p:cNvPr id="4" name="Group 38"/>
          <p:cNvGrpSpPr>
            <a:grpSpLocks/>
          </p:cNvGrpSpPr>
          <p:nvPr/>
        </p:nvGrpSpPr>
        <p:grpSpPr bwMode="auto">
          <a:xfrm>
            <a:off x="4953000" y="3733800"/>
            <a:ext cx="1295400" cy="1828800"/>
            <a:chOff x="912" y="1536"/>
            <a:chExt cx="1488" cy="2160"/>
          </a:xfrm>
        </p:grpSpPr>
        <p:sp>
          <p:nvSpPr>
            <p:cNvPr id="52263" name="Rectangle 39"/>
            <p:cNvSpPr>
              <a:spLocks noChangeArrowheads="1"/>
            </p:cNvSpPr>
            <p:nvPr/>
          </p:nvSpPr>
          <p:spPr bwMode="auto">
            <a:xfrm>
              <a:off x="1200" y="2208"/>
              <a:ext cx="912" cy="528"/>
            </a:xfrm>
            <a:prstGeom prst="rect">
              <a:avLst/>
            </a:prstGeom>
            <a:noFill/>
            <a:ln w="9525">
              <a:solidFill>
                <a:schemeClr val="tx1"/>
              </a:solidFill>
              <a:miter lim="800000"/>
              <a:headEnd/>
              <a:tailEnd/>
            </a:ln>
            <a:effectLst/>
          </p:spPr>
          <p:txBody>
            <a:bodyPr wrap="none" anchor="ctr"/>
            <a:lstStyle/>
            <a:p>
              <a:pPr algn="ctr"/>
              <a:r>
                <a:rPr lang="en-US" b="1"/>
                <a:t>Mem</a:t>
              </a:r>
            </a:p>
          </p:txBody>
        </p:sp>
        <p:sp>
          <p:nvSpPr>
            <p:cNvPr id="52264" name="AutoShape 40"/>
            <p:cNvSpPr>
              <a:spLocks noChangeArrowheads="1"/>
            </p:cNvSpPr>
            <p:nvPr/>
          </p:nvSpPr>
          <p:spPr bwMode="auto">
            <a:xfrm>
              <a:off x="1200" y="2928"/>
              <a:ext cx="960" cy="576"/>
            </a:xfrm>
            <a:prstGeom prst="can">
              <a:avLst>
                <a:gd name="adj" fmla="val 25000"/>
              </a:avLst>
            </a:prstGeom>
            <a:noFill/>
            <a:ln w="9525">
              <a:solidFill>
                <a:schemeClr val="tx1"/>
              </a:solidFill>
              <a:round/>
              <a:headEnd/>
              <a:tailEnd/>
            </a:ln>
            <a:effectLst/>
          </p:spPr>
          <p:txBody>
            <a:bodyPr wrap="none" anchor="ctr"/>
            <a:lstStyle/>
            <a:p>
              <a:pPr algn="ctr"/>
              <a:r>
                <a:rPr lang="en-US" b="1"/>
                <a:t>Disk</a:t>
              </a:r>
            </a:p>
          </p:txBody>
        </p:sp>
        <p:sp>
          <p:nvSpPr>
            <p:cNvPr id="52265" name="Rectangle 41"/>
            <p:cNvSpPr>
              <a:spLocks noChangeArrowheads="1"/>
            </p:cNvSpPr>
            <p:nvPr/>
          </p:nvSpPr>
          <p:spPr bwMode="auto">
            <a:xfrm>
              <a:off x="1200" y="1728"/>
              <a:ext cx="912" cy="384"/>
            </a:xfrm>
            <a:prstGeom prst="rect">
              <a:avLst/>
            </a:prstGeom>
            <a:noFill/>
            <a:ln w="9525">
              <a:solidFill>
                <a:schemeClr val="tx1"/>
              </a:solidFill>
              <a:miter lim="800000"/>
              <a:headEnd/>
              <a:tailEnd/>
            </a:ln>
            <a:effectLst/>
          </p:spPr>
          <p:txBody>
            <a:bodyPr wrap="none" anchor="ctr"/>
            <a:lstStyle/>
            <a:p>
              <a:pPr algn="ctr"/>
              <a:r>
                <a:rPr lang="en-US" b="1"/>
                <a:t>CPU</a:t>
              </a:r>
            </a:p>
          </p:txBody>
        </p:sp>
        <p:sp>
          <p:nvSpPr>
            <p:cNvPr id="52266" name="Rectangle 42"/>
            <p:cNvSpPr>
              <a:spLocks noChangeArrowheads="1"/>
            </p:cNvSpPr>
            <p:nvPr/>
          </p:nvSpPr>
          <p:spPr bwMode="auto">
            <a:xfrm>
              <a:off x="912" y="1536"/>
              <a:ext cx="1488" cy="2160"/>
            </a:xfrm>
            <a:prstGeom prst="rect">
              <a:avLst/>
            </a:prstGeom>
            <a:noFill/>
            <a:ln w="9525">
              <a:solidFill>
                <a:schemeClr val="tx1"/>
              </a:solidFill>
              <a:miter lim="800000"/>
              <a:headEnd/>
              <a:tailEnd/>
            </a:ln>
            <a:effectLst/>
          </p:spPr>
          <p:txBody>
            <a:bodyPr wrap="none" anchor="ctr"/>
            <a:lstStyle/>
            <a:p>
              <a:endParaRPr lang="en-US"/>
            </a:p>
          </p:txBody>
        </p:sp>
      </p:grpSp>
      <p:grpSp>
        <p:nvGrpSpPr>
          <p:cNvPr id="5" name="Group 43"/>
          <p:cNvGrpSpPr>
            <a:grpSpLocks/>
          </p:cNvGrpSpPr>
          <p:nvPr/>
        </p:nvGrpSpPr>
        <p:grpSpPr bwMode="auto">
          <a:xfrm>
            <a:off x="7239000" y="3733800"/>
            <a:ext cx="1295400" cy="1828800"/>
            <a:chOff x="912" y="1536"/>
            <a:chExt cx="1488" cy="2160"/>
          </a:xfrm>
        </p:grpSpPr>
        <p:sp>
          <p:nvSpPr>
            <p:cNvPr id="52268" name="Rectangle 44"/>
            <p:cNvSpPr>
              <a:spLocks noChangeArrowheads="1"/>
            </p:cNvSpPr>
            <p:nvPr/>
          </p:nvSpPr>
          <p:spPr bwMode="auto">
            <a:xfrm>
              <a:off x="1200" y="2208"/>
              <a:ext cx="912" cy="528"/>
            </a:xfrm>
            <a:prstGeom prst="rect">
              <a:avLst/>
            </a:prstGeom>
            <a:noFill/>
            <a:ln w="9525">
              <a:solidFill>
                <a:schemeClr val="tx1"/>
              </a:solidFill>
              <a:miter lim="800000"/>
              <a:headEnd/>
              <a:tailEnd/>
            </a:ln>
            <a:effectLst/>
          </p:spPr>
          <p:txBody>
            <a:bodyPr wrap="none" anchor="ctr"/>
            <a:lstStyle/>
            <a:p>
              <a:pPr algn="ctr"/>
              <a:r>
                <a:rPr lang="en-US" b="1"/>
                <a:t>Mem</a:t>
              </a:r>
            </a:p>
          </p:txBody>
        </p:sp>
        <p:sp>
          <p:nvSpPr>
            <p:cNvPr id="52269" name="AutoShape 45"/>
            <p:cNvSpPr>
              <a:spLocks noChangeArrowheads="1"/>
            </p:cNvSpPr>
            <p:nvPr/>
          </p:nvSpPr>
          <p:spPr bwMode="auto">
            <a:xfrm>
              <a:off x="1200" y="2928"/>
              <a:ext cx="960" cy="576"/>
            </a:xfrm>
            <a:prstGeom prst="can">
              <a:avLst>
                <a:gd name="adj" fmla="val 25000"/>
              </a:avLst>
            </a:prstGeom>
            <a:noFill/>
            <a:ln w="9525">
              <a:solidFill>
                <a:schemeClr val="tx1"/>
              </a:solidFill>
              <a:round/>
              <a:headEnd/>
              <a:tailEnd/>
            </a:ln>
            <a:effectLst/>
          </p:spPr>
          <p:txBody>
            <a:bodyPr wrap="none" anchor="ctr"/>
            <a:lstStyle/>
            <a:p>
              <a:pPr algn="ctr"/>
              <a:r>
                <a:rPr lang="en-US" b="1"/>
                <a:t>Disk</a:t>
              </a:r>
            </a:p>
          </p:txBody>
        </p:sp>
        <p:sp>
          <p:nvSpPr>
            <p:cNvPr id="52270" name="Rectangle 46"/>
            <p:cNvSpPr>
              <a:spLocks noChangeArrowheads="1"/>
            </p:cNvSpPr>
            <p:nvPr/>
          </p:nvSpPr>
          <p:spPr bwMode="auto">
            <a:xfrm>
              <a:off x="1200" y="1728"/>
              <a:ext cx="912" cy="384"/>
            </a:xfrm>
            <a:prstGeom prst="rect">
              <a:avLst/>
            </a:prstGeom>
            <a:noFill/>
            <a:ln w="9525">
              <a:solidFill>
                <a:schemeClr val="tx1"/>
              </a:solidFill>
              <a:miter lim="800000"/>
              <a:headEnd/>
              <a:tailEnd/>
            </a:ln>
            <a:effectLst/>
          </p:spPr>
          <p:txBody>
            <a:bodyPr wrap="none" anchor="ctr"/>
            <a:lstStyle/>
            <a:p>
              <a:pPr algn="ctr"/>
              <a:r>
                <a:rPr lang="en-US" b="1"/>
                <a:t>CPU</a:t>
              </a:r>
            </a:p>
          </p:txBody>
        </p:sp>
        <p:sp>
          <p:nvSpPr>
            <p:cNvPr id="52271" name="Rectangle 47"/>
            <p:cNvSpPr>
              <a:spLocks noChangeArrowheads="1"/>
            </p:cNvSpPr>
            <p:nvPr/>
          </p:nvSpPr>
          <p:spPr bwMode="auto">
            <a:xfrm>
              <a:off x="912" y="1536"/>
              <a:ext cx="1488" cy="2160"/>
            </a:xfrm>
            <a:prstGeom prst="rect">
              <a:avLst/>
            </a:prstGeom>
            <a:noFill/>
            <a:ln w="9525">
              <a:solidFill>
                <a:schemeClr val="tx1"/>
              </a:solidFill>
              <a:miter lim="800000"/>
              <a:headEnd/>
              <a:tailEnd/>
            </a:ln>
            <a:effectLst/>
          </p:spPr>
          <p:txBody>
            <a:bodyPr wrap="none" anchor="ctr"/>
            <a:lstStyle/>
            <a:p>
              <a:endParaRPr lang="en-US"/>
            </a:p>
          </p:txBody>
        </p:sp>
      </p:grpSp>
      <p:sp>
        <p:nvSpPr>
          <p:cNvPr id="52272" name="Text Box 48"/>
          <p:cNvSpPr txBox="1">
            <a:spLocks noChangeArrowheads="1"/>
          </p:cNvSpPr>
          <p:nvPr/>
        </p:nvSpPr>
        <p:spPr bwMode="auto">
          <a:xfrm>
            <a:off x="6400800" y="4267200"/>
            <a:ext cx="557213" cy="519113"/>
          </a:xfrm>
          <a:prstGeom prst="rect">
            <a:avLst/>
          </a:prstGeom>
          <a:noFill/>
          <a:ln w="9525">
            <a:noFill/>
            <a:miter lim="800000"/>
            <a:headEnd/>
            <a:tailEnd/>
          </a:ln>
          <a:effectLst/>
        </p:spPr>
        <p:txBody>
          <a:bodyPr wrap="none">
            <a:spAutoFit/>
          </a:bodyPr>
          <a:lstStyle/>
          <a:p>
            <a:r>
              <a:rPr lang="en-US" sz="2800" b="1"/>
              <a:t>…</a:t>
            </a:r>
          </a:p>
        </p:txBody>
      </p:sp>
      <p:sp>
        <p:nvSpPr>
          <p:cNvPr id="52273" name="Rectangle 49"/>
          <p:cNvSpPr>
            <a:spLocks noChangeArrowheads="1"/>
          </p:cNvSpPr>
          <p:nvPr/>
        </p:nvSpPr>
        <p:spPr bwMode="auto">
          <a:xfrm>
            <a:off x="5943600" y="2819400"/>
            <a:ext cx="15240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Switch</a:t>
            </a:r>
          </a:p>
        </p:txBody>
      </p:sp>
      <p:sp>
        <p:nvSpPr>
          <p:cNvPr id="52274" name="Line 50"/>
          <p:cNvSpPr>
            <a:spLocks noChangeShapeType="1"/>
          </p:cNvSpPr>
          <p:nvPr/>
        </p:nvSpPr>
        <p:spPr bwMode="auto">
          <a:xfrm flipH="1">
            <a:off x="5562600" y="3124200"/>
            <a:ext cx="685800" cy="609600"/>
          </a:xfrm>
          <a:prstGeom prst="line">
            <a:avLst/>
          </a:prstGeom>
          <a:noFill/>
          <a:ln w="9525">
            <a:solidFill>
              <a:schemeClr val="tx1"/>
            </a:solidFill>
            <a:round/>
            <a:headEnd/>
            <a:tailEnd/>
          </a:ln>
          <a:effectLst/>
        </p:spPr>
        <p:txBody>
          <a:bodyPr/>
          <a:lstStyle/>
          <a:p>
            <a:endParaRPr lang="en-US"/>
          </a:p>
        </p:txBody>
      </p:sp>
      <p:sp>
        <p:nvSpPr>
          <p:cNvPr id="52275" name="Line 51"/>
          <p:cNvSpPr>
            <a:spLocks noChangeShapeType="1"/>
          </p:cNvSpPr>
          <p:nvPr/>
        </p:nvSpPr>
        <p:spPr bwMode="auto">
          <a:xfrm>
            <a:off x="7010400" y="3124200"/>
            <a:ext cx="762000" cy="609600"/>
          </a:xfrm>
          <a:prstGeom prst="line">
            <a:avLst/>
          </a:prstGeom>
          <a:noFill/>
          <a:ln w="9525">
            <a:solidFill>
              <a:schemeClr val="tx1"/>
            </a:solidFill>
            <a:round/>
            <a:headEnd/>
            <a:tailEnd/>
          </a:ln>
          <a:effectLst/>
        </p:spPr>
        <p:txBody>
          <a:bodyPr/>
          <a:lstStyle/>
          <a:p>
            <a:endParaRPr lang="en-US"/>
          </a:p>
        </p:txBody>
      </p:sp>
      <p:sp>
        <p:nvSpPr>
          <p:cNvPr id="52276" name="Rectangle 52"/>
          <p:cNvSpPr>
            <a:spLocks noChangeArrowheads="1"/>
          </p:cNvSpPr>
          <p:nvPr/>
        </p:nvSpPr>
        <p:spPr bwMode="auto">
          <a:xfrm>
            <a:off x="3886200" y="1905000"/>
            <a:ext cx="15240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Switch</a:t>
            </a:r>
          </a:p>
        </p:txBody>
      </p:sp>
      <p:sp>
        <p:nvSpPr>
          <p:cNvPr id="52277" name="Line 53"/>
          <p:cNvSpPr>
            <a:spLocks noChangeShapeType="1"/>
          </p:cNvSpPr>
          <p:nvPr/>
        </p:nvSpPr>
        <p:spPr bwMode="auto">
          <a:xfrm flipV="1">
            <a:off x="2667000" y="2209800"/>
            <a:ext cx="1371600" cy="609600"/>
          </a:xfrm>
          <a:prstGeom prst="line">
            <a:avLst/>
          </a:prstGeom>
          <a:noFill/>
          <a:ln w="9525">
            <a:solidFill>
              <a:schemeClr val="tx1"/>
            </a:solidFill>
            <a:round/>
            <a:headEnd/>
            <a:tailEnd/>
          </a:ln>
          <a:effectLst/>
        </p:spPr>
        <p:txBody>
          <a:bodyPr/>
          <a:lstStyle/>
          <a:p>
            <a:endParaRPr lang="en-US"/>
          </a:p>
        </p:txBody>
      </p:sp>
      <p:sp>
        <p:nvSpPr>
          <p:cNvPr id="52278" name="Line 54"/>
          <p:cNvSpPr>
            <a:spLocks noChangeShapeType="1"/>
          </p:cNvSpPr>
          <p:nvPr/>
        </p:nvSpPr>
        <p:spPr bwMode="auto">
          <a:xfrm>
            <a:off x="5105400" y="2209800"/>
            <a:ext cx="1447800" cy="609600"/>
          </a:xfrm>
          <a:prstGeom prst="line">
            <a:avLst/>
          </a:prstGeom>
          <a:noFill/>
          <a:ln w="9525">
            <a:solidFill>
              <a:schemeClr val="tx1"/>
            </a:solidFill>
            <a:round/>
            <a:headEnd/>
            <a:tailEnd/>
          </a:ln>
          <a:effectLst/>
        </p:spPr>
        <p:txBody>
          <a:bodyPr/>
          <a:lstStyle/>
          <a:p>
            <a:endParaRPr lang="en-US"/>
          </a:p>
        </p:txBody>
      </p:sp>
      <p:sp>
        <p:nvSpPr>
          <p:cNvPr id="52279" name="Text Box 55"/>
          <p:cNvSpPr txBox="1">
            <a:spLocks noChangeArrowheads="1"/>
          </p:cNvSpPr>
          <p:nvPr/>
        </p:nvSpPr>
        <p:spPr bwMode="auto">
          <a:xfrm>
            <a:off x="533400" y="1828800"/>
            <a:ext cx="2182813" cy="915988"/>
          </a:xfrm>
          <a:prstGeom prst="rect">
            <a:avLst/>
          </a:prstGeom>
          <a:noFill/>
          <a:ln w="9525">
            <a:noFill/>
            <a:miter lim="800000"/>
            <a:headEnd/>
            <a:tailEnd/>
          </a:ln>
          <a:effectLst/>
        </p:spPr>
        <p:txBody>
          <a:bodyPr wrap="none">
            <a:spAutoFit/>
          </a:bodyPr>
          <a:lstStyle/>
          <a:p>
            <a:r>
              <a:rPr lang="en-US" dirty="0"/>
              <a:t>1 </a:t>
            </a:r>
            <a:r>
              <a:rPr lang="en-US" dirty="0" err="1"/>
              <a:t>Gbps</a:t>
            </a:r>
            <a:r>
              <a:rPr lang="en-US" dirty="0"/>
              <a:t> between </a:t>
            </a:r>
          </a:p>
          <a:p>
            <a:r>
              <a:rPr lang="en-US" dirty="0"/>
              <a:t>any pair of nodes</a:t>
            </a:r>
          </a:p>
          <a:p>
            <a:r>
              <a:rPr lang="en-US" dirty="0"/>
              <a:t>in a rack</a:t>
            </a:r>
          </a:p>
        </p:txBody>
      </p:sp>
      <p:sp>
        <p:nvSpPr>
          <p:cNvPr id="52280" name="Text Box 56"/>
          <p:cNvSpPr txBox="1">
            <a:spLocks noChangeArrowheads="1"/>
          </p:cNvSpPr>
          <p:nvPr/>
        </p:nvSpPr>
        <p:spPr bwMode="auto">
          <a:xfrm>
            <a:off x="2895600" y="1447800"/>
            <a:ext cx="4308475" cy="366713"/>
          </a:xfrm>
          <a:prstGeom prst="rect">
            <a:avLst/>
          </a:prstGeom>
          <a:noFill/>
          <a:ln w="9525">
            <a:noFill/>
            <a:miter lim="800000"/>
            <a:headEnd/>
            <a:tailEnd/>
          </a:ln>
          <a:effectLst/>
        </p:spPr>
        <p:txBody>
          <a:bodyPr wrap="none">
            <a:spAutoFit/>
          </a:bodyPr>
          <a:lstStyle/>
          <a:p>
            <a:r>
              <a:rPr lang="en-US"/>
              <a:t>2-10 Gbps backbone between racks</a:t>
            </a:r>
          </a:p>
        </p:txBody>
      </p:sp>
      <p:sp>
        <p:nvSpPr>
          <p:cNvPr id="8" name="Rectangle 7"/>
          <p:cNvSpPr/>
          <p:nvPr/>
        </p:nvSpPr>
        <p:spPr>
          <a:xfrm>
            <a:off x="898063" y="6260068"/>
            <a:ext cx="8169737" cy="369332"/>
          </a:xfrm>
          <a:prstGeom prst="rect">
            <a:avLst/>
          </a:prstGeom>
        </p:spPr>
        <p:txBody>
          <a:bodyPr wrap="none">
            <a:spAutoFit/>
          </a:bodyPr>
          <a:lstStyle/>
          <a:p>
            <a:r>
              <a:rPr lang="en-US" dirty="0">
                <a:latin typeface="Arial" pitchFamily="34" charset="0"/>
                <a:cs typeface="Arial" pitchFamily="34" charset="0"/>
              </a:rPr>
              <a:t>In </a:t>
            </a:r>
            <a:r>
              <a:rPr lang="en-US" dirty="0" smtClean="0">
                <a:latin typeface="Arial" pitchFamily="34" charset="0"/>
                <a:cs typeface="Arial" pitchFamily="34" charset="0"/>
              </a:rPr>
              <a:t>2011 it was </a:t>
            </a:r>
            <a:r>
              <a:rPr lang="en-US" dirty="0" err="1" smtClean="0">
                <a:latin typeface="Arial" pitchFamily="34" charset="0"/>
                <a:cs typeface="Arial" pitchFamily="34" charset="0"/>
              </a:rPr>
              <a:t>guestimated</a:t>
            </a:r>
            <a:r>
              <a:rPr lang="en-US" dirty="0" smtClean="0">
                <a:latin typeface="Arial" pitchFamily="34" charset="0"/>
                <a:cs typeface="Arial" pitchFamily="34" charset="0"/>
              </a:rPr>
              <a:t> that Google had </a:t>
            </a:r>
            <a:r>
              <a:rPr lang="en-US" dirty="0">
                <a:latin typeface="Arial" pitchFamily="34" charset="0"/>
                <a:cs typeface="Arial" pitchFamily="34" charset="0"/>
              </a:rPr>
              <a:t>1M machines, </a:t>
            </a:r>
            <a:r>
              <a:rPr lang="en-US" dirty="0">
                <a:latin typeface="Arial" pitchFamily="34" charset="0"/>
                <a:cs typeface="Arial" pitchFamily="34" charset="0"/>
                <a:hlinkClick r:id="rId3"/>
              </a:rPr>
              <a:t>http://</a:t>
            </a:r>
            <a:r>
              <a:rPr lang="en-US" dirty="0" smtClean="0">
                <a:latin typeface="Arial" pitchFamily="34" charset="0"/>
                <a:cs typeface="Arial" pitchFamily="34" charset="0"/>
                <a:hlinkClick r:id="rId3"/>
              </a:rPr>
              <a:t>bit.ly/Shh0RO</a:t>
            </a:r>
            <a:r>
              <a:rPr lang="en-US" dirty="0" smtClean="0">
                <a:latin typeface="Arial" pitchFamily="34" charset="0"/>
                <a:cs typeface="Arial" pitchFamily="34" charset="0"/>
              </a:rPr>
              <a:t> </a:t>
            </a:r>
            <a:endParaRPr lang="en-US" dirty="0">
              <a:latin typeface="Arial" pitchFamily="34" charset="0"/>
              <a:cs typeface="Arial" pitchFamily="34" charset="0"/>
            </a:endParaRPr>
          </a:p>
        </p:txBody>
      </p:sp>
      <p:sp>
        <p:nvSpPr>
          <p:cNvPr id="10" name="Footer Placeholder 9"/>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1" name="Slide Number Placeholder 10"/>
          <p:cNvSpPr>
            <a:spLocks noGrp="1"/>
          </p:cNvSpPr>
          <p:nvPr>
            <p:ph type="sldNum" sz="quarter" idx="12"/>
          </p:nvPr>
        </p:nvSpPr>
        <p:spPr/>
        <p:txBody>
          <a:bodyPr/>
          <a:lstStyle/>
          <a:p>
            <a:fld id="{19B12225-5612-419B-A8D5-4B8EEE4C217E}" type="slidenum">
              <a:rPr lang="en-US" smtClean="0"/>
              <a:pPr/>
              <a:t>5</a:t>
            </a:fld>
            <a:endParaRPr lang="en-US"/>
          </a:p>
        </p:txBody>
      </p:sp>
    </p:spTree>
    <p:extLst>
      <p:ext uri="{BB962C8B-B14F-4D97-AF65-F5344CB8AC3E}">
        <p14:creationId xmlns:p14="http://schemas.microsoft.com/office/powerpoint/2010/main" val="41602303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2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27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2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27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27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27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2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72" grpId="0"/>
      <p:bldP spid="52273" grpId="0" animBg="1"/>
      <p:bldP spid="52274" grpId="0" animBg="1"/>
      <p:bldP spid="52275" grpId="0" animBg="1"/>
      <p:bldP spid="52276" grpId="0" animBg="1"/>
      <p:bldP spid="52277" grpId="0" animBg="1"/>
      <p:bldP spid="52278" grpId="0" animBg="1"/>
      <p:bldP spid="5228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6</a:t>
            </a:fld>
            <a:endParaRPr lang="en-US"/>
          </a:p>
        </p:txBody>
      </p:sp>
      <p:pic>
        <p:nvPicPr>
          <p:cNvPr id="1026" name="Picture 2" descr="http://www.filecluster.com/reviews/wp-content/uploads/2008/11/server_rac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65" y="1"/>
            <a:ext cx="943263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587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Large-scale Computing</a:t>
            </a:r>
            <a:endParaRPr lang="en-US" dirty="0"/>
          </a:p>
        </p:txBody>
      </p:sp>
      <p:sp>
        <p:nvSpPr>
          <p:cNvPr id="3" name="Content Placeholder 2"/>
          <p:cNvSpPr>
            <a:spLocks noGrp="1"/>
          </p:cNvSpPr>
          <p:nvPr>
            <p:ph idx="1"/>
          </p:nvPr>
        </p:nvSpPr>
        <p:spPr>
          <a:xfrm>
            <a:off x="457200" y="1295400"/>
            <a:ext cx="8229600" cy="5410200"/>
          </a:xfrm>
        </p:spPr>
        <p:txBody>
          <a:bodyPr>
            <a:normAutofit/>
          </a:bodyPr>
          <a:lstStyle/>
          <a:p>
            <a:r>
              <a:rPr lang="en-US" b="1" dirty="0" smtClean="0">
                <a:solidFill>
                  <a:srgbClr val="008000"/>
                </a:solidFill>
              </a:rPr>
              <a:t>Large-scale computing</a:t>
            </a:r>
            <a:r>
              <a:rPr lang="en-US" dirty="0" smtClean="0">
                <a:solidFill>
                  <a:srgbClr val="008000"/>
                </a:solidFill>
              </a:rPr>
              <a:t> for </a:t>
            </a:r>
            <a:r>
              <a:rPr lang="en-US" b="1" dirty="0" smtClean="0">
                <a:solidFill>
                  <a:srgbClr val="008000"/>
                </a:solidFill>
              </a:rPr>
              <a:t>data mining </a:t>
            </a:r>
            <a:br>
              <a:rPr lang="en-US" b="1" dirty="0" smtClean="0">
                <a:solidFill>
                  <a:srgbClr val="008000"/>
                </a:solidFill>
              </a:rPr>
            </a:br>
            <a:r>
              <a:rPr lang="en-US" dirty="0" smtClean="0">
                <a:solidFill>
                  <a:srgbClr val="008000"/>
                </a:solidFill>
              </a:rPr>
              <a:t>problems on </a:t>
            </a:r>
            <a:r>
              <a:rPr lang="en-US" b="1" dirty="0" smtClean="0">
                <a:solidFill>
                  <a:srgbClr val="008000"/>
                </a:solidFill>
              </a:rPr>
              <a:t>commodity hardware</a:t>
            </a:r>
          </a:p>
          <a:p>
            <a:r>
              <a:rPr lang="en-US" b="1" dirty="0" smtClean="0"/>
              <a:t>Challenges:</a:t>
            </a:r>
          </a:p>
          <a:p>
            <a:pPr lvl="1"/>
            <a:r>
              <a:rPr lang="en-US" b="1" dirty="0" smtClean="0">
                <a:solidFill>
                  <a:schemeClr val="accent3"/>
                </a:solidFill>
              </a:rPr>
              <a:t>How do you distribute computation?</a:t>
            </a:r>
          </a:p>
          <a:p>
            <a:pPr lvl="1"/>
            <a:r>
              <a:rPr lang="en-US" b="1" dirty="0" smtClean="0">
                <a:solidFill>
                  <a:schemeClr val="accent2"/>
                </a:solidFill>
              </a:rPr>
              <a:t>How </a:t>
            </a:r>
            <a:r>
              <a:rPr lang="en-US" b="1" dirty="0">
                <a:solidFill>
                  <a:schemeClr val="accent2"/>
                </a:solidFill>
              </a:rPr>
              <a:t>can we make it easy to write distributed </a:t>
            </a:r>
            <a:r>
              <a:rPr lang="en-US" b="1" dirty="0" smtClean="0">
                <a:solidFill>
                  <a:schemeClr val="accent2"/>
                </a:solidFill>
              </a:rPr>
              <a:t>programs?</a:t>
            </a:r>
            <a:endParaRPr lang="en-US" b="1" dirty="0">
              <a:solidFill>
                <a:schemeClr val="accent2"/>
              </a:solidFill>
            </a:endParaRPr>
          </a:p>
          <a:p>
            <a:pPr lvl="1"/>
            <a:r>
              <a:rPr lang="en-US" b="1" dirty="0" smtClean="0">
                <a:solidFill>
                  <a:schemeClr val="accent3"/>
                </a:solidFill>
              </a:rPr>
              <a:t>Machines fail:</a:t>
            </a:r>
          </a:p>
          <a:p>
            <a:pPr lvl="2"/>
            <a:r>
              <a:rPr lang="en-US" dirty="0"/>
              <a:t>One server may stay up 3 years (1,000 days)</a:t>
            </a:r>
          </a:p>
          <a:p>
            <a:pPr lvl="2"/>
            <a:r>
              <a:rPr lang="en-US" dirty="0"/>
              <a:t>If you have </a:t>
            </a:r>
            <a:r>
              <a:rPr lang="en-US" dirty="0" smtClean="0"/>
              <a:t>1,000 </a:t>
            </a:r>
            <a:r>
              <a:rPr lang="en-US" dirty="0"/>
              <a:t>servers, expect to loose </a:t>
            </a:r>
            <a:r>
              <a:rPr lang="en-US" dirty="0" smtClean="0"/>
              <a:t>1/day</a:t>
            </a:r>
          </a:p>
          <a:p>
            <a:pPr lvl="2"/>
            <a:r>
              <a:rPr lang="en-US" dirty="0" smtClean="0"/>
              <a:t>People estimated Google </a:t>
            </a:r>
            <a:r>
              <a:rPr lang="en-US" dirty="0"/>
              <a:t>had ~1M </a:t>
            </a:r>
            <a:r>
              <a:rPr lang="en-US" dirty="0" smtClean="0"/>
              <a:t>machines in 2011</a:t>
            </a:r>
          </a:p>
          <a:p>
            <a:pPr lvl="3"/>
            <a:r>
              <a:rPr lang="en-US" dirty="0" smtClean="0"/>
              <a:t>1,000 machines fail every day!</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7</a:t>
            </a:fld>
            <a:endParaRPr lang="en-US"/>
          </a:p>
        </p:txBody>
      </p:sp>
    </p:spTree>
    <p:extLst>
      <p:ext uri="{BB962C8B-B14F-4D97-AF65-F5344CB8AC3E}">
        <p14:creationId xmlns:p14="http://schemas.microsoft.com/office/powerpoint/2010/main" val="3107702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 and Solution</a:t>
            </a:r>
            <a:endParaRPr lang="en-US" dirty="0"/>
          </a:p>
        </p:txBody>
      </p:sp>
      <p:sp>
        <p:nvSpPr>
          <p:cNvPr id="3" name="Content Placeholder 2"/>
          <p:cNvSpPr>
            <a:spLocks noGrp="1"/>
          </p:cNvSpPr>
          <p:nvPr>
            <p:ph idx="1"/>
          </p:nvPr>
        </p:nvSpPr>
        <p:spPr>
          <a:xfrm>
            <a:off x="457200" y="1295400"/>
            <a:ext cx="8610600" cy="5562600"/>
          </a:xfrm>
        </p:spPr>
        <p:txBody>
          <a:bodyPr>
            <a:normAutofit/>
          </a:bodyPr>
          <a:lstStyle/>
          <a:p>
            <a:r>
              <a:rPr lang="en-US" b="1" dirty="0" smtClean="0">
                <a:solidFill>
                  <a:srgbClr val="008000"/>
                </a:solidFill>
              </a:rPr>
              <a:t>Issue:</a:t>
            </a:r>
            <a:r>
              <a:rPr lang="en-US" b="1" dirty="0"/>
              <a:t> </a:t>
            </a:r>
            <a:r>
              <a:rPr lang="en-US" b="1" dirty="0" smtClean="0"/>
              <a:t>Copying data </a:t>
            </a:r>
            <a:r>
              <a:rPr lang="en-US" b="1" dirty="0"/>
              <a:t>over </a:t>
            </a:r>
            <a:r>
              <a:rPr lang="en-US" b="1" dirty="0" smtClean="0"/>
              <a:t>a network </a:t>
            </a:r>
            <a:r>
              <a:rPr lang="en-US" b="1" dirty="0"/>
              <a:t>takes time</a:t>
            </a:r>
          </a:p>
          <a:p>
            <a:r>
              <a:rPr lang="en-US" b="1" dirty="0" smtClean="0">
                <a:solidFill>
                  <a:srgbClr val="008000"/>
                </a:solidFill>
              </a:rPr>
              <a:t>Idea:</a:t>
            </a:r>
          </a:p>
          <a:p>
            <a:pPr lvl="1"/>
            <a:r>
              <a:rPr lang="en-US" dirty="0" smtClean="0"/>
              <a:t>Bring computation close to the data</a:t>
            </a:r>
          </a:p>
          <a:p>
            <a:pPr lvl="1"/>
            <a:r>
              <a:rPr lang="en-US" dirty="0" smtClean="0"/>
              <a:t>Store files multiple times for reliability</a:t>
            </a:r>
          </a:p>
          <a:p>
            <a:r>
              <a:rPr lang="en-US" b="1" dirty="0">
                <a:solidFill>
                  <a:srgbClr val="0000FF"/>
                </a:solidFill>
              </a:rPr>
              <a:t>Map-reduce</a:t>
            </a:r>
            <a:r>
              <a:rPr lang="en-US" dirty="0">
                <a:solidFill>
                  <a:srgbClr val="0000FF"/>
                </a:solidFill>
              </a:rPr>
              <a:t> addresses these problems</a:t>
            </a:r>
          </a:p>
          <a:p>
            <a:pPr lvl="1"/>
            <a:r>
              <a:rPr lang="en-US" dirty="0"/>
              <a:t>Google’s computational/data </a:t>
            </a:r>
            <a:r>
              <a:rPr lang="en-US" dirty="0" smtClean="0"/>
              <a:t>manipulation model</a:t>
            </a:r>
            <a:endParaRPr lang="en-US" dirty="0"/>
          </a:p>
          <a:p>
            <a:pPr lvl="1"/>
            <a:r>
              <a:rPr lang="en-US" dirty="0"/>
              <a:t>Elegant way to work with big data</a:t>
            </a:r>
          </a:p>
          <a:p>
            <a:pPr lvl="1"/>
            <a:r>
              <a:rPr lang="en-US" b="1" dirty="0" smtClean="0">
                <a:solidFill>
                  <a:srgbClr val="D60093"/>
                </a:solidFill>
              </a:rPr>
              <a:t>Storage Infrastructure – File system</a:t>
            </a:r>
          </a:p>
          <a:p>
            <a:pPr lvl="2"/>
            <a:r>
              <a:rPr lang="en-US" dirty="0" smtClean="0"/>
              <a:t>Google: GFS. </a:t>
            </a:r>
            <a:r>
              <a:rPr lang="en-US" dirty="0" err="1" smtClean="0"/>
              <a:t>Hadoop</a:t>
            </a:r>
            <a:r>
              <a:rPr lang="en-US" dirty="0" smtClean="0"/>
              <a:t>: HDFS</a:t>
            </a:r>
          </a:p>
          <a:p>
            <a:pPr lvl="1"/>
            <a:r>
              <a:rPr lang="en-US" b="1" dirty="0">
                <a:solidFill>
                  <a:srgbClr val="D60093"/>
                </a:solidFill>
              </a:rPr>
              <a:t>Programming model</a:t>
            </a:r>
          </a:p>
          <a:p>
            <a:pPr lvl="2"/>
            <a:r>
              <a:rPr lang="en-US" dirty="0" smtClean="0"/>
              <a:t>Map-Reduce</a:t>
            </a:r>
            <a:endParaRPr lang="en-US" sz="1500"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8</a:t>
            </a:fld>
            <a:endParaRPr lang="en-US"/>
          </a:p>
        </p:txBody>
      </p:sp>
    </p:spTree>
    <p:extLst>
      <p:ext uri="{BB962C8B-B14F-4D97-AF65-F5344CB8AC3E}">
        <p14:creationId xmlns:p14="http://schemas.microsoft.com/office/powerpoint/2010/main" val="1105817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dirty="0"/>
              <a:t>Storage Infrastructure</a:t>
            </a:r>
          </a:p>
        </p:txBody>
      </p:sp>
      <p:sp>
        <p:nvSpPr>
          <p:cNvPr id="97283" name="Rectangle 3"/>
          <p:cNvSpPr>
            <a:spLocks noGrp="1" noChangeArrowheads="1"/>
          </p:cNvSpPr>
          <p:nvPr>
            <p:ph type="body" idx="1"/>
          </p:nvPr>
        </p:nvSpPr>
        <p:spPr/>
        <p:txBody>
          <a:bodyPr>
            <a:normAutofit/>
          </a:bodyPr>
          <a:lstStyle/>
          <a:p>
            <a:r>
              <a:rPr lang="en-US" b="1" dirty="0" smtClean="0">
                <a:solidFill>
                  <a:schemeClr val="accent3"/>
                </a:solidFill>
              </a:rPr>
              <a:t>Problem:</a:t>
            </a:r>
            <a:endParaRPr lang="en-US" b="1" dirty="0" smtClean="0"/>
          </a:p>
          <a:p>
            <a:pPr lvl="1"/>
            <a:r>
              <a:rPr lang="en-US" dirty="0" smtClean="0"/>
              <a:t>If </a:t>
            </a:r>
            <a:r>
              <a:rPr lang="en-US" dirty="0"/>
              <a:t>nodes </a:t>
            </a:r>
            <a:r>
              <a:rPr lang="en-US" dirty="0" smtClean="0"/>
              <a:t>fail</a:t>
            </a:r>
            <a:r>
              <a:rPr lang="en-US" dirty="0"/>
              <a:t>, how </a:t>
            </a:r>
            <a:r>
              <a:rPr lang="en-US" dirty="0" smtClean="0"/>
              <a:t>to </a:t>
            </a:r>
            <a:r>
              <a:rPr lang="en-US" dirty="0"/>
              <a:t>store data persistently? </a:t>
            </a:r>
          </a:p>
          <a:p>
            <a:r>
              <a:rPr lang="en-US" b="1" dirty="0" smtClean="0">
                <a:solidFill>
                  <a:schemeClr val="accent4"/>
                </a:solidFill>
              </a:rPr>
              <a:t>Answer:</a:t>
            </a:r>
          </a:p>
          <a:p>
            <a:pPr lvl="1"/>
            <a:r>
              <a:rPr lang="en-US" b="1" dirty="0" smtClean="0">
                <a:solidFill>
                  <a:schemeClr val="accent2"/>
                </a:solidFill>
              </a:rPr>
              <a:t>Distributed </a:t>
            </a:r>
            <a:r>
              <a:rPr lang="en-US" b="1" dirty="0">
                <a:solidFill>
                  <a:schemeClr val="accent2"/>
                </a:solidFill>
              </a:rPr>
              <a:t>File </a:t>
            </a:r>
            <a:r>
              <a:rPr lang="en-US" b="1" dirty="0" smtClean="0">
                <a:solidFill>
                  <a:schemeClr val="accent2"/>
                </a:solidFill>
              </a:rPr>
              <a:t>System:</a:t>
            </a:r>
            <a:endParaRPr lang="en-US" b="1" dirty="0">
              <a:solidFill>
                <a:schemeClr val="accent2"/>
              </a:solidFill>
            </a:endParaRPr>
          </a:p>
          <a:p>
            <a:pPr lvl="2"/>
            <a:r>
              <a:rPr lang="en-US" dirty="0"/>
              <a:t>Provides global file namespace</a:t>
            </a:r>
          </a:p>
          <a:p>
            <a:pPr lvl="2"/>
            <a:r>
              <a:rPr lang="en-US" dirty="0"/>
              <a:t>Google GFS; </a:t>
            </a:r>
            <a:r>
              <a:rPr lang="en-US" dirty="0" err="1"/>
              <a:t>Hadoop</a:t>
            </a:r>
            <a:r>
              <a:rPr lang="en-US" dirty="0"/>
              <a:t> HDFS</a:t>
            </a:r>
            <a:r>
              <a:rPr lang="en-US" dirty="0" smtClean="0"/>
              <a:t>;</a:t>
            </a:r>
            <a:endParaRPr lang="en-US" dirty="0"/>
          </a:p>
          <a:p>
            <a:r>
              <a:rPr lang="en-US" b="1" dirty="0">
                <a:solidFill>
                  <a:schemeClr val="accent4"/>
                </a:solidFill>
              </a:rPr>
              <a:t>Typical usage pattern</a:t>
            </a:r>
          </a:p>
          <a:p>
            <a:pPr lvl="1"/>
            <a:r>
              <a:rPr lang="en-US" dirty="0"/>
              <a:t>Huge files (100s of GB to TB)</a:t>
            </a:r>
          </a:p>
          <a:p>
            <a:pPr lvl="1"/>
            <a:r>
              <a:rPr lang="en-US" dirty="0"/>
              <a:t>Data is rarely updated in place</a:t>
            </a:r>
          </a:p>
          <a:p>
            <a:pPr lvl="1"/>
            <a:r>
              <a:rPr lang="en-US" dirty="0"/>
              <a:t>Reads and appends are common</a:t>
            </a:r>
          </a:p>
          <a:p>
            <a:pPr>
              <a:buFont typeface="Wingdings" pitchFamily="2" charset="2"/>
              <a:buNone/>
            </a:pPr>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9</a:t>
            </a:fld>
            <a:endParaRPr lang="en-US"/>
          </a:p>
        </p:txBody>
      </p:sp>
    </p:spTree>
    <p:extLst>
      <p:ext uri="{BB962C8B-B14F-4D97-AF65-F5344CB8AC3E}">
        <p14:creationId xmlns:p14="http://schemas.microsoft.com/office/powerpoint/2010/main" val="15230024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28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72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72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728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728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728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728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28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72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uiExpand="1" build="p" bldLvl="2"/>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28902</TotalTime>
  <Words>3292</Words>
  <Application>Microsoft Office PowerPoint</Application>
  <PresentationFormat>On-screen Show (4:3)</PresentationFormat>
  <Paragraphs>640</Paragraphs>
  <Slides>48</Slides>
  <Notes>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48</vt:i4>
      </vt:variant>
    </vt:vector>
  </HeadingPairs>
  <TitlesOfParts>
    <vt:vector size="62" baseType="lpstr">
      <vt:lpstr>Arial Unicode MS</vt:lpstr>
      <vt:lpstr>Monotype Sorts</vt:lpstr>
      <vt:lpstr>TradeGothic</vt:lpstr>
      <vt:lpstr>Arial</vt:lpstr>
      <vt:lpstr>Arial Narrow</vt:lpstr>
      <vt:lpstr>Calibri</vt:lpstr>
      <vt:lpstr>Comic Sans MS</vt:lpstr>
      <vt:lpstr>Corbel</vt:lpstr>
      <vt:lpstr>Courier New</vt:lpstr>
      <vt:lpstr>Helvetica</vt:lpstr>
      <vt:lpstr>Symbol</vt:lpstr>
      <vt:lpstr>Wingdings</vt:lpstr>
      <vt:lpstr>Wingdings 2</vt:lpstr>
      <vt:lpstr>Module</vt:lpstr>
      <vt:lpstr>Map-Reduce and  the New Software Stack</vt:lpstr>
      <vt:lpstr>MapReduce</vt:lpstr>
      <vt:lpstr>Single Node Architecture</vt:lpstr>
      <vt:lpstr>Motivation: Google Example</vt:lpstr>
      <vt:lpstr>Cluster Architecture</vt:lpstr>
      <vt:lpstr>PowerPoint Presentation</vt:lpstr>
      <vt:lpstr>Large-scale Computing</vt:lpstr>
      <vt:lpstr>Idea and Solution</vt:lpstr>
      <vt:lpstr>Storage Infrastructure</vt:lpstr>
      <vt:lpstr>Distributed File System</vt:lpstr>
      <vt:lpstr>Distributed File System</vt:lpstr>
      <vt:lpstr>Programming Model: MapReduce</vt:lpstr>
      <vt:lpstr>Task: Word Count</vt:lpstr>
      <vt:lpstr>MapReduce: Overview</vt:lpstr>
      <vt:lpstr>MapReduce: The Map Step</vt:lpstr>
      <vt:lpstr>MapReduce: The Reduce Step</vt:lpstr>
      <vt:lpstr>More Specifically</vt:lpstr>
      <vt:lpstr>MapReduce: Word Counting</vt:lpstr>
      <vt:lpstr>Word Count Using MapReduce</vt:lpstr>
      <vt:lpstr>Map-Reduce: Environment</vt:lpstr>
      <vt:lpstr>Map-Reduce: A diagram</vt:lpstr>
      <vt:lpstr>Map-Reduce: In Parallel</vt:lpstr>
      <vt:lpstr>Map-Reduce</vt:lpstr>
      <vt:lpstr>Data Flow</vt:lpstr>
      <vt:lpstr>Coordination: Master</vt:lpstr>
      <vt:lpstr>Dealing with Failures</vt:lpstr>
      <vt:lpstr>How many Map and Reduce jobs?</vt:lpstr>
      <vt:lpstr>Task Granularity &amp; Pipelining</vt:lpstr>
      <vt:lpstr>Refinements: Backup Tasks</vt:lpstr>
      <vt:lpstr>Refinement: Combiners</vt:lpstr>
      <vt:lpstr>Refinement: Combiners</vt:lpstr>
      <vt:lpstr>Refinement: Partition Function</vt:lpstr>
      <vt:lpstr>Problems Suited for  Map-Reduce</vt:lpstr>
      <vt:lpstr>Example: Host size</vt:lpstr>
      <vt:lpstr>Example: Language Model</vt:lpstr>
      <vt:lpstr>Example: Join By Map-Reduce</vt:lpstr>
      <vt:lpstr>Map-Reduce Join</vt:lpstr>
      <vt:lpstr>Cost Measures for Algorithms</vt:lpstr>
      <vt:lpstr>Example: Cost Measures</vt:lpstr>
      <vt:lpstr>What Cost Measures Mean</vt:lpstr>
      <vt:lpstr>Cost of Map-Reduce Join</vt:lpstr>
      <vt:lpstr> Pointers and Further Reading</vt:lpstr>
      <vt:lpstr>Implementations</vt:lpstr>
      <vt:lpstr>Cloud Computing</vt:lpstr>
      <vt:lpstr>Reading</vt:lpstr>
      <vt:lpstr>Resources</vt:lpstr>
      <vt:lpstr>Resources</vt:lpstr>
      <vt:lpstr>Further Reading</vt:lpstr>
    </vt:vector>
  </TitlesOfParts>
  <Company>Carnegie Mellon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Abdul Munif</cp:lastModifiedBy>
  <cp:revision>1308</cp:revision>
  <cp:lastPrinted>2011-10-20T04:01:43Z</cp:lastPrinted>
  <dcterms:created xsi:type="dcterms:W3CDTF">2009-06-12T17:14:38Z</dcterms:created>
  <dcterms:modified xsi:type="dcterms:W3CDTF">2016-02-21T10:56:43Z</dcterms:modified>
</cp:coreProperties>
</file>