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2458" autoAdjust="0"/>
  </p:normalViewPr>
  <p:slideViewPr>
    <p:cSldViewPr snapToGrid="0">
      <p:cViewPr varScale="1">
        <p:scale>
          <a:sx n="80" d="100"/>
          <a:sy n="80" d="100"/>
        </p:scale>
        <p:origin x="1896"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an a Cosmos DB collection. An Azure Function monitors the Cosmos DB change feed and creates a new cloud to device message to send to the vehicle via IoT Hub. Service facilities, who would not receive these pushed alerts, would be able to lookup the </a:t>
            </a:r>
            <a:r>
              <a:rPr lang="en-US" sz="1200" b="0" kern="1200" dirty="0" err="1">
                <a:solidFill>
                  <a:schemeClr val="tx1"/>
                </a:solidFill>
                <a:effectLst/>
                <a:latin typeface="+mn-lt"/>
                <a:ea typeface="+mn-ea"/>
                <a:cs typeface="+mn-cs"/>
              </a:rPr>
              <a:t>the</a:t>
            </a:r>
            <a:r>
              <a:rPr lang="en-US" sz="1200" b="0" kern="1200" dirty="0">
                <a:solidFill>
                  <a:schemeClr val="tx1"/>
                </a:solidFill>
                <a:effectLst/>
                <a:latin typeface="+mn-lt"/>
                <a:ea typeface="+mn-ea"/>
                <a:cs typeface="+mn-cs"/>
              </a:rPr>
              <a:t>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7/3/19 7:50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Azure Machine Learning service taxonomy</a:t>
            </a:r>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The taxonomy of objects within an Azure Machine Learning Service Workspace.">
            <a:extLst>
              <a:ext uri="{FF2B5EF4-FFF2-40B4-BE49-F238E27FC236}">
                <a16:creationId xmlns:a16="http://schemas.microsoft.com/office/drawing/2014/main" id="{69CD0E0F-410E-4AF0-AEE6-7211B156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74" y="1971928"/>
            <a:ext cx="10875380" cy="456099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Real-time analytics</a:t>
            </a:r>
            <a:endParaRPr lang="en-US"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26" y="971224"/>
            <a:ext cx="10653198" cy="55972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is the general pipeline for approaching the training of text analytic models such as this? What are the general steps you need to take to prepare the text data for performing tasks like classification?</a:t>
            </a:r>
          </a:p>
          <a:p>
            <a:r>
              <a:rPr lang="en-US" sz="1800" dirty="0"/>
              <a:t>The core task in natural language processing (NLP) text pipelines is data preparation to express the textual data as numeric vectors by using word embeddings. </a:t>
            </a:r>
          </a:p>
          <a:p>
            <a:r>
              <a:rPr lang="en-US" sz="18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18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18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18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a:t>
            </a:r>
            <a:r>
              <a:rPr lang="en-US" sz="1800" dirty="0" err="1"/>
              <a:t>ReLu</a:t>
            </a:r>
            <a:r>
              <a:rPr lang="en-US" sz="1800" dirty="0"/>
              <a:t>), followed by a fully connected layer consisting of a single neuron with an activation function (such as Sigmoid). Only after performing hyper-parameter tuning or iterating on how the prepare the data, would they likely consider a more complex network architecture like an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At a high level, describe the steps to apply a forecasting model to predict battery failure pending within the next 30 days.</a:t>
            </a:r>
          </a:p>
          <a:p>
            <a:pPr marL="0" indent="0">
              <a:buNone/>
            </a:pPr>
            <a:r>
              <a:rPr lang="en-US" sz="18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1800" b="1" i="1" dirty="0"/>
          </a:p>
          <a:p>
            <a:pPr marL="0" indent="0">
              <a:buNone/>
            </a:pPr>
            <a:r>
              <a:rPr lang="en-US" sz="1800" b="1" i="1" dirty="0"/>
              <a:t>With regards to the model, what options does Trey have for creating the model against the time series data? Should they create a regression model, a forecasting model or a classifier? Why?</a:t>
            </a:r>
          </a:p>
          <a:p>
            <a:pPr marL="0" indent="0">
              <a:buNone/>
            </a:pPr>
            <a:r>
              <a:rPr lang="en-US" sz="18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1800" b="1" i="1" dirty="0"/>
          </a:p>
          <a:p>
            <a:pPr marL="0" indent="0">
              <a:buNone/>
            </a:pPr>
            <a:r>
              <a:rPr lang="en-US" sz="1800" b="1" i="1" dirty="0"/>
              <a:t>Can this model be built using machine learning or does it require deep learning?</a:t>
            </a:r>
          </a:p>
          <a:p>
            <a:pPr marL="0" indent="0">
              <a:buNone/>
            </a:pPr>
            <a:r>
              <a:rPr lang="en-US" sz="18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0984207" cy="4228850"/>
          </a:xfrm>
          <a:prstGeom prst="rect">
            <a:avLst/>
          </a:prstGeom>
          <a:noFill/>
        </p:spPr>
        <p:txBody>
          <a:bodyPr wrap="square" lIns="182880" tIns="146304" rIns="182880" bIns="146304" rtlCol="0">
            <a:spAutoFit/>
          </a:bodyPr>
          <a:lstStyle/>
          <a:p>
            <a:r>
              <a:rPr lang="en-US" dirty="0"/>
              <a:t>In this whiteboard design session, you will work with a group to design a solution that combines Azure Databricks with Azure Machine Learning service to build, train and deploy the machine learning and deep learning models. You will learn:</a:t>
            </a:r>
            <a:br>
              <a:rPr lang="en-US" dirty="0"/>
            </a:br>
            <a:endParaRPr lang="en-US" dirty="0"/>
          </a:p>
          <a:p>
            <a:pPr marL="285750" indent="-285750">
              <a:buFont typeface="Arial" panose="020B0604020202020204" pitchFamily="34" charset="0"/>
              <a:buChar char="•"/>
            </a:pPr>
            <a:r>
              <a:rPr lang="en-US" dirty="0"/>
              <a:t>Use of automated machine learning and understanding of its capabilities </a:t>
            </a:r>
          </a:p>
          <a:p>
            <a:pPr marL="285750" indent="-285750">
              <a:buFont typeface="Arial" panose="020B0604020202020204" pitchFamily="34" charset="0"/>
              <a:buChar char="•"/>
            </a:pPr>
            <a:r>
              <a:rPr lang="en-US" dirty="0"/>
              <a:t>Use of model </a:t>
            </a:r>
            <a:r>
              <a:rPr lang="en-US" dirty="0" err="1"/>
              <a:t>explainability</a:t>
            </a:r>
            <a:r>
              <a:rPr lang="en-US" dirty="0"/>
              <a:t> features</a:t>
            </a:r>
          </a:p>
          <a:p>
            <a:pPr marL="285750" indent="-285750">
              <a:buFont typeface="Arial" panose="020B0604020202020204" pitchFamily="34" charset="0"/>
              <a:buChar char="•"/>
            </a:pPr>
            <a:r>
              <a:rPr lang="en-US" dirty="0"/>
              <a:t>Model lifecycle management from training in Azure Databricks to deployment for use in batch and real-time inferencing scenarios</a:t>
            </a:r>
          </a:p>
          <a:p>
            <a:pPr marL="285750" indent="-285750">
              <a:buFont typeface="Arial" panose="020B0604020202020204" pitchFamily="34" charset="0"/>
              <a:buChar char="•"/>
            </a:pPr>
            <a:r>
              <a:rPr lang="en-US" dirty="0"/>
              <a:t>Deep learning models for NLP in text classification and forecasting against time-series data</a:t>
            </a:r>
          </a:p>
          <a:p>
            <a:pPr marL="285750" indent="-285750">
              <a:buFont typeface="Arial" panose="020B0604020202020204" pitchFamily="34" charset="0"/>
              <a:buChar char="•"/>
            </a:pPr>
            <a:r>
              <a:rPr lang="en-US" dirty="0"/>
              <a:t>To compare </a:t>
            </a:r>
            <a:r>
              <a:rPr lang="en-US" dirty="0" err="1"/>
              <a:t>PyTorch</a:t>
            </a:r>
            <a:r>
              <a:rPr lang="en-US" dirty="0"/>
              <a:t> and </a:t>
            </a:r>
            <a:r>
              <a:rPr lang="en-US" dirty="0" err="1"/>
              <a:t>Keras</a:t>
            </a:r>
            <a:r>
              <a:rPr lang="en-US" dirty="0"/>
              <a:t> for deep learning</a:t>
            </a:r>
          </a:p>
          <a:p>
            <a:br>
              <a:rPr lang="en-US" dirty="0"/>
            </a:br>
            <a:r>
              <a:rPr lang="en-US" dirty="0"/>
              <a:t>At the end of this whiteboard design session, you will be better able to design solutions leveraging the Azure Machine Learning service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If you were to suggest a deep learning model for forecasting against the time-series data, what architecture of neural network would you consider using first?</a:t>
            </a:r>
          </a:p>
          <a:p>
            <a:pPr marL="0" indent="0">
              <a:buNone/>
            </a:pPr>
            <a:r>
              <a:rPr lang="en-US" sz="18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1800" b="1" i="1" dirty="0"/>
          </a:p>
          <a:p>
            <a:pPr marL="0" indent="0">
              <a:buNone/>
            </a:pPr>
            <a:r>
              <a:rPr lang="en-US" sz="1800" b="1" i="1" dirty="0"/>
              <a:t>Describe how Trey would use the model in the context of scoring the streaming telemetry? What services and frameworks would you suggest?</a:t>
            </a:r>
          </a:p>
          <a:p>
            <a:pPr marL="0" indent="0">
              <a:buNone/>
            </a:pPr>
            <a:r>
              <a:rPr lang="en-US" sz="18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Automated machine learning</a:t>
            </a:r>
          </a:p>
          <a:p>
            <a:pPr marL="0" indent="0">
              <a:buNone/>
            </a:pPr>
            <a:r>
              <a:rPr lang="en-US" sz="1800" b="1" i="1" dirty="0"/>
              <a:t>For which scenario could Trey apply automated machine learning? Why? </a:t>
            </a:r>
          </a:p>
          <a:p>
            <a:pPr marL="0" indent="0">
              <a:buNone/>
            </a:pPr>
            <a:r>
              <a:rPr lang="en-US" sz="1800" dirty="0"/>
              <a:t>While automated machine learning could be applied to both scenarios, the significant additional data preparation required for text classification means that automated machine learning could not be applied outright. However, for the </a:t>
            </a:r>
            <a:r>
              <a:rPr lang="en-US" sz="1800" dirty="0" err="1"/>
              <a:t>the</a:t>
            </a:r>
            <a:r>
              <a:rPr lang="en-US" sz="1800" dirty="0"/>
              <a:t> time-series battery lifecycle data they could directly use the automated machine learning capabilities of Azure Machine Learning to create a forecast model. </a:t>
            </a:r>
          </a:p>
          <a:p>
            <a:pPr marL="0" indent="0">
              <a:buNone/>
            </a:pPr>
            <a:endParaRPr lang="en-US" sz="1800" b="1" i="1" dirty="0"/>
          </a:p>
          <a:p>
            <a:pPr marL="0" indent="0">
              <a:buNone/>
            </a:pPr>
            <a:r>
              <a:rPr lang="en-US" sz="1800" b="1" i="1" dirty="0"/>
              <a:t>How could they use automated machine learning with Azure Databricks?</a:t>
            </a:r>
          </a:p>
          <a:p>
            <a:pPr marL="0" indent="0">
              <a:buNone/>
            </a:pPr>
            <a:r>
              <a:rPr lang="en-US" sz="1800" dirty="0"/>
              <a:t>Trey has two options for leveraging automated machine learning: </a:t>
            </a:r>
          </a:p>
          <a:p>
            <a:pPr marL="0" indent="0">
              <a:buNone/>
            </a:pPr>
            <a:r>
              <a:rPr lang="en-US" sz="1800" dirty="0"/>
              <a:t>- They could train the model with the user experience that is available from the Azure Machine Learning workspace in the Azure Portal, and then register the trained model with the workspace.</a:t>
            </a:r>
          </a:p>
          <a:p>
            <a:pPr marL="0" indent="0">
              <a:buNone/>
            </a:pPr>
            <a:r>
              <a:rPr lang="en-US" sz="1800" dirty="0"/>
              <a:t>- They could train the model using automated machine learning via the Azure Machine Learning Python SDK within a Databricks notebooks, and then register the model that results.</a:t>
            </a:r>
          </a:p>
          <a:p>
            <a:pPr marL="0" indent="0">
              <a:buNone/>
            </a:pPr>
            <a:r>
              <a:rPr lang="en-US" sz="1800" dirty="0"/>
              <a:t>With the registered model available, any notebooks they would build that use the model for scoring would retrieve the model from the Azure Machine Learning registry using the Azure Machine Learning Python SDK.</a:t>
            </a: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Portal.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a:p>
            <a:pPr marL="0" indent="0">
              <a:buNone/>
            </a:pPr>
            <a:r>
              <a:rPr lang="en-US" sz="1800" b="1" i="1" dirty="0"/>
              <a:t>4.  In your solution, how will Trey retrieve previous versions of models and use them for further evaluation or scoring?</a:t>
            </a:r>
          </a:p>
          <a:p>
            <a:pPr marL="0" indent="0">
              <a:buNone/>
            </a:pPr>
            <a:endParaRPr lang="en-US" sz="1800" b="1" i="1" dirty="0"/>
          </a:p>
          <a:p>
            <a:pPr marL="0" indent="0">
              <a:buNone/>
            </a:pPr>
            <a:r>
              <a:rPr lang="en-US" sz="1800" b="1" i="1"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In your solution, how will Trey retrieve previous versions of models and use them for further evaluation or scoring?</a:t>
            </a:r>
          </a:p>
          <a:p>
            <a:pPr marL="0" indent="0">
              <a:buNone/>
            </a:pPr>
            <a:r>
              <a:rPr lang="en-US" sz="1800"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8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800" dirty="0"/>
          </a:p>
          <a:p>
            <a:pPr marL="0" indent="0">
              <a:buNone/>
            </a:pPr>
            <a:r>
              <a:rPr lang="en-US" sz="18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800" b="1" i="1" dirty="0"/>
          </a:p>
          <a:p>
            <a:pPr marL="0" indent="0">
              <a:buNone/>
            </a:pPr>
            <a:r>
              <a:rPr lang="en-US" sz="1800" b="1" i="1" dirty="0"/>
              <a:t>Is the approach you suggest limited to working against machine learning models only (e.g., it does not work against deep learning models)?</a:t>
            </a:r>
            <a:endParaRPr lang="en-US" sz="1800" dirty="0"/>
          </a:p>
          <a:p>
            <a:pPr marL="0" indent="0">
              <a:buNone/>
            </a:pPr>
            <a:r>
              <a:rPr lang="en-US" sz="18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Does your approach support explaining models created with automated machine learning?</a:t>
            </a:r>
          </a:p>
          <a:p>
            <a:pPr marL="0" indent="0">
              <a:buNone/>
            </a:pPr>
            <a:r>
              <a:rPr lang="en-US" sz="18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1800" b="1" i="1" dirty="0"/>
          </a:p>
          <a:p>
            <a:pPr marL="0" indent="0">
              <a:buNone/>
            </a:pPr>
            <a:r>
              <a:rPr lang="en-US" sz="1800" b="1" i="1" dirty="0"/>
              <a:t>How do machine learning pipelines help improve the reproducibility of model training and scoring? How could your solution leverage pipelines?</a:t>
            </a:r>
          </a:p>
          <a:p>
            <a:pPr marL="0" indent="0">
              <a:buNone/>
            </a:pPr>
            <a:r>
              <a:rPr lang="en-US" sz="1800" dirty="0"/>
              <a:t>Machine learning pipelines encapsulate the steps taken to from input training data, to trained model, as well as to go from input data to scored result. Pipelines package these steps into reusable objects. The Azure Machine Learning service and the SDK support the creation, registration and execution of pipelines. The use of pipeline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Enabling visualization</a:t>
            </a:r>
          </a:p>
          <a:p>
            <a:pPr marL="0" indent="0">
              <a:buNone/>
            </a:pPr>
            <a:r>
              <a:rPr lang="en-US" sz="1800" b="1" i="1" dirty="0"/>
              <a:t>During model training and evaluation, what services and libraries would you recommend that Trey utilize for visualizing the data and performance results?</a:t>
            </a:r>
          </a:p>
          <a:p>
            <a:pPr marL="0" indent="0">
              <a:buNone/>
            </a:pPr>
            <a:r>
              <a:rPr lang="en-US" sz="18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1800" b="1" i="1" dirty="0"/>
          </a:p>
          <a:p>
            <a:pPr marL="0" indent="0">
              <a:buNone/>
            </a:pPr>
            <a:r>
              <a:rPr lang="en-US" sz="1800" b="1" i="1" dirty="0"/>
              <a:t>Would the approach you suggest extend to visualizing the streaming battery data?</a:t>
            </a:r>
          </a:p>
          <a:p>
            <a:pPr marL="0" indent="0">
              <a:buNone/>
            </a:pPr>
            <a:r>
              <a:rPr lang="en-US" sz="1800" dirty="0"/>
              <a:t>Trey could continue to use Azure Notebooks to visualize the results of the Spark Structured Streaming queries. </a:t>
            </a:r>
          </a:p>
          <a:p>
            <a:pPr marL="0" indent="0">
              <a:buNone/>
            </a:pPr>
            <a:endParaRPr lang="en-US" sz="1800" dirty="0"/>
          </a:p>
          <a:p>
            <a:pPr marL="0" indent="0">
              <a:buNone/>
            </a:pPr>
            <a:r>
              <a:rPr lang="en-US" sz="1800" b="1" i="1" dirty="0"/>
              <a:t>What should Trey utilize for providing easy to customize visualizations to business analysts and stakeholders? Is it the same or different tool you suggested they use during modeling? </a:t>
            </a:r>
            <a:endParaRPr lang="en-US" sz="1800" dirty="0"/>
          </a:p>
          <a:p>
            <a:pPr marL="0" indent="0">
              <a:buNone/>
            </a:pPr>
            <a:r>
              <a:rPr lang="en-US" sz="18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1.  Should we use machine learning or deep learning approaches? </a:t>
            </a:r>
          </a:p>
          <a:p>
            <a:pPr marL="0" indent="0">
              <a:buNone/>
            </a:pPr>
            <a:r>
              <a:rPr lang="en-US" sz="18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1800" dirty="0">
              <a:solidFill>
                <a:schemeClr val="tx1"/>
              </a:solidFill>
            </a:endParaRPr>
          </a:p>
          <a:p>
            <a:pPr marL="0" indent="0">
              <a:buNone/>
            </a:pPr>
            <a:r>
              <a:rPr lang="en-US" sz="1800" b="1" i="1" dirty="0">
                <a:solidFill>
                  <a:schemeClr val="tx1"/>
                </a:solidFill>
              </a:rPr>
              <a:t>2.  How should we choose between </a:t>
            </a:r>
            <a:r>
              <a:rPr lang="en-US" sz="1800" b="1" i="1" dirty="0" err="1">
                <a:solidFill>
                  <a:schemeClr val="tx1"/>
                </a:solidFill>
              </a:rPr>
              <a:t>Keras</a:t>
            </a:r>
            <a:r>
              <a:rPr lang="en-US" sz="1800" b="1" i="1" dirty="0">
                <a:solidFill>
                  <a:schemeClr val="tx1"/>
                </a:solidFill>
              </a:rPr>
              <a:t> and </a:t>
            </a:r>
            <a:r>
              <a:rPr lang="en-US" sz="1800" b="1" i="1" dirty="0" err="1">
                <a:solidFill>
                  <a:schemeClr val="tx1"/>
                </a:solidFill>
              </a:rPr>
              <a:t>PyTorch</a:t>
            </a:r>
            <a:r>
              <a:rPr lang="en-US" sz="1800" b="1" i="1" dirty="0">
                <a:solidFill>
                  <a:schemeClr val="tx1"/>
                </a:solidFill>
              </a:rPr>
              <a:t> for performing deep learning?</a:t>
            </a:r>
            <a:endParaRPr lang="en-US" sz="1800" dirty="0">
              <a:solidFill>
                <a:schemeClr val="tx1"/>
              </a:solidFill>
            </a:endParaRPr>
          </a:p>
          <a:p>
            <a:pPr marL="0" indent="0">
              <a:buNone/>
            </a:pPr>
            <a:r>
              <a:rPr lang="en-US" sz="1800" dirty="0">
                <a:solidFill>
                  <a:schemeClr val="tx1"/>
                </a:solidFill>
              </a:rPr>
              <a:t>This is the subject of much discussion in the community, however the guidance for selecting between </a:t>
            </a:r>
            <a:r>
              <a:rPr lang="en-US" sz="1800" dirty="0" err="1">
                <a:solidFill>
                  <a:schemeClr val="tx1"/>
                </a:solidFill>
              </a:rPr>
              <a:t>Keras</a:t>
            </a:r>
            <a:r>
              <a:rPr lang="en-US" sz="1800" dirty="0">
                <a:solidFill>
                  <a:schemeClr val="tx1"/>
                </a:solidFill>
              </a:rPr>
              <a:t> and </a:t>
            </a:r>
            <a:r>
              <a:rPr lang="en-US" sz="1800" dirty="0" err="1">
                <a:solidFill>
                  <a:schemeClr val="tx1"/>
                </a:solidFill>
              </a:rPr>
              <a:t>PyTorch</a:t>
            </a:r>
            <a:r>
              <a:rPr lang="en-US" sz="1800" dirty="0">
                <a:solidFill>
                  <a:schemeClr val="tx1"/>
                </a:solidFill>
              </a:rPr>
              <a:t> boils down to: </a:t>
            </a:r>
            <a:r>
              <a:rPr lang="en-US" sz="1800" dirty="0" err="1">
                <a:solidFill>
                  <a:schemeClr val="tx1"/>
                </a:solidFill>
              </a:rPr>
              <a:t>Keras</a:t>
            </a:r>
            <a:r>
              <a:rPr lang="en-US" sz="1800" dirty="0">
                <a:solidFill>
                  <a:schemeClr val="tx1"/>
                </a:solidFill>
              </a:rPr>
              <a:t> may be easier to start with and easier to build production grade models, while </a:t>
            </a:r>
            <a:r>
              <a:rPr lang="en-US" sz="1800" dirty="0" err="1">
                <a:solidFill>
                  <a:schemeClr val="tx1"/>
                </a:solidFill>
              </a:rPr>
              <a:t>PyTorch</a:t>
            </a:r>
            <a:r>
              <a:rPr lang="en-US" sz="1800" dirty="0">
                <a:solidFill>
                  <a:schemeClr val="tx1"/>
                </a:solidFill>
              </a:rPr>
              <a:t> has a steeper initial learning, as it is lower level than </a:t>
            </a:r>
            <a:r>
              <a:rPr lang="en-US" sz="1800" dirty="0" err="1">
                <a:solidFill>
                  <a:schemeClr val="tx1"/>
                </a:solidFill>
              </a:rPr>
              <a:t>Keras</a:t>
            </a:r>
            <a:r>
              <a:rPr lang="en-US" sz="1800" dirty="0">
                <a:solidFill>
                  <a:schemeClr val="tx1"/>
                </a:solidFill>
              </a:rPr>
              <a:t>, but it offers greater flexibility, faster inferencing and improved debuggability in the balance. </a:t>
            </a:r>
          </a:p>
          <a:p>
            <a:pPr marL="0" indent="0">
              <a:buNone/>
            </a:pPr>
            <a:endParaRPr lang="en-US" sz="1800" dirty="0">
              <a:solidFill>
                <a:schemeClr val="tx1"/>
              </a:solidFill>
            </a:endParaRPr>
          </a:p>
          <a:p>
            <a:pPr marL="0" indent="0">
              <a:buNone/>
            </a:pPr>
            <a:r>
              <a:rPr lang="en-US" sz="1800" dirty="0">
                <a:solidFill>
                  <a:schemeClr val="tx1"/>
                </a:solidFill>
              </a:rPr>
              <a:t>For a comprehensive comparison, see https://deepsense.ai/keras-or-pytorch/.</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1800" dirty="0">
              <a:solidFill>
                <a:schemeClr val="tx1"/>
              </a:solidFill>
            </a:endParaRPr>
          </a:p>
          <a:p>
            <a:pPr marL="0" indent="0">
              <a:buNone/>
            </a:pPr>
            <a:r>
              <a:rPr lang="en-US" sz="1800" dirty="0">
                <a:solidFill>
                  <a:schemeClr val="tx1"/>
                </a:solidFill>
              </a:rPr>
              <a:t>Automated machine learning currently only support machine learning algorithms and not deep learning approaches.</a:t>
            </a:r>
          </a:p>
          <a:p>
            <a:pPr marL="0" indent="0">
              <a:buNone/>
            </a:pPr>
            <a:endParaRPr lang="en-US" sz="1800" dirty="0">
              <a:solidFill>
                <a:schemeClr val="tx1"/>
              </a:solidFill>
            </a:endParaRPr>
          </a:p>
          <a:p>
            <a:pPr marL="0" indent="0">
              <a:buNone/>
            </a:pPr>
            <a:r>
              <a:rPr lang="en-US" sz="18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1800" dirty="0">
              <a:solidFill>
                <a:schemeClr val="tx1"/>
              </a:solidFill>
            </a:endParaRPr>
          </a:p>
          <a:p>
            <a:pPr marL="0" indent="0">
              <a:buNone/>
            </a:pPr>
            <a:r>
              <a:rPr lang="en-US" sz="1800" dirty="0">
                <a:solidFill>
                  <a:schemeClr val="tx1"/>
                </a:solidFill>
              </a:rPr>
              <a:t>Azure Machine Learning provides access to the automated machine learning capabilities via a Python SDK and via visual interface in the Azure Portal. The latter user experience can simplify the setup enough such that a non-data scientist who has an understanding of the fundamentals of training a model can use it to create a model.</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4.  Some of our team has worked with Azure Databricks, and they are confused by the overlap with Azure Machine Learning service. How should we be thinking about when to use which? </a:t>
            </a:r>
          </a:p>
          <a:p>
            <a:pPr marL="0" indent="0">
              <a:buNone/>
            </a:pPr>
            <a:endParaRPr lang="en-US" sz="1800" dirty="0">
              <a:solidFill>
                <a:schemeClr val="tx1"/>
              </a:solidFill>
            </a:endParaRPr>
          </a:p>
          <a:p>
            <a:pPr marL="0" indent="0">
              <a:buNone/>
            </a:pPr>
            <a:r>
              <a:rPr lang="en-US" sz="18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05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Statistics">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a:t>
            </a:r>
            <a:r>
              <a:rPr lang="en-US" sz="2400" dirty="0" err="1"/>
              <a:t>PoC</a:t>
            </a:r>
            <a:r>
              <a:rPr lang="en-US" sz="2400" dirty="0"/>
              <a:t>,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Graphic 5" descr="Car">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a:t>
            </a:r>
            <a:r>
              <a:rPr lang="en-US" dirty="0" err="1"/>
              <a:t>PoC</a:t>
            </a:r>
            <a:r>
              <a:rPr lang="en-US" dirty="0"/>
              <a:t>,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a:t>
            </a:r>
            <a:r>
              <a:rPr lang="en-US" sz="2400" dirty="0" err="1">
                <a:solidFill>
                  <a:schemeClr val="tx1"/>
                </a:solidFill>
              </a:rPr>
              <a:t>Keras</a:t>
            </a:r>
            <a:r>
              <a:rPr lang="en-US" sz="2400" dirty="0">
                <a:solidFill>
                  <a:schemeClr val="tx1"/>
                </a:solidFill>
              </a:rPr>
              <a:t> and </a:t>
            </a:r>
            <a:r>
              <a:rPr lang="en-US" sz="2400" dirty="0" err="1">
                <a:solidFill>
                  <a:schemeClr val="tx1"/>
                </a:solidFill>
              </a:rPr>
              <a:t>PyTorch</a:t>
            </a:r>
            <a:r>
              <a:rPr lang="en-US" sz="2400" dirty="0">
                <a:solidFill>
                  <a:schemeClr val="tx1"/>
                </a:solidFill>
              </a:rPr>
              <a:t> for performing deep learning?</a:t>
            </a:r>
          </a:p>
          <a:p>
            <a:endParaRPr lang="en-US" sz="2400" dirty="0">
              <a:solidFill>
                <a:schemeClr val="tx1"/>
              </a:solidFill>
            </a:endParaRPr>
          </a:p>
          <a:p>
            <a:r>
              <a:rPr lang="en-US" sz="2400" dirty="0">
                <a:solidFill>
                  <a:schemeClr val="tx1"/>
                </a:solidFill>
              </a:rPr>
              <a:t>We have heard Azure Machine Learning service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service. How should we be thinking about when to use which?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4532</TotalTime>
  <Words>3850</Words>
  <Application>Microsoft Macintosh PowerPoint</Application>
  <PresentationFormat>Widescreen</PresentationFormat>
  <Paragraphs>258</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Jitendra Shirolkar</cp:lastModifiedBy>
  <cp:revision>101</cp:revision>
  <dcterms:created xsi:type="dcterms:W3CDTF">2016-01-21T23:17:09Z</dcterms:created>
  <dcterms:modified xsi:type="dcterms:W3CDTF">2019-07-03T11:51:43Z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