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259" r:id="rId9"/>
    <p:sldId id="324" r:id="rId10"/>
    <p:sldId id="325" r:id="rId11"/>
    <p:sldId id="303" r:id="rId12"/>
    <p:sldId id="326" r:id="rId13"/>
    <p:sldId id="304" r:id="rId14"/>
    <p:sldId id="305" r:id="rId15"/>
    <p:sldId id="327" r:id="rId16"/>
    <p:sldId id="320" r:id="rId17"/>
    <p:sldId id="322" r:id="rId18"/>
    <p:sldId id="321" r:id="rId19"/>
    <p:sldId id="317" r:id="rId20"/>
    <p:sldId id="316"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39"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2" autoAdjust="0"/>
    <p:restoredTop sz="72458" autoAdjust="0"/>
  </p:normalViewPr>
  <p:slideViewPr>
    <p:cSldViewPr snapToGrid="0">
      <p:cViewPr varScale="1">
        <p:scale>
          <a:sx n="80" d="100"/>
          <a:sy n="80" d="100"/>
        </p:scale>
        <p:origin x="1896" y="1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1283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 the solution the component text data is retrieved from the existing Azure SQL Database store. The labeled data provided is used within Azure Databricks to train a model that can classify the components as compliant or non-compliant. During model training, the model logs and performance metrics are collected by Azure Machine Learning into the Workspace. The model that is created is also registered there so that it can be easily retrieved and used for later evaluation or scoring. Trey can score the component descriptions in batch using Azure Databricks, where by their notebook code retrieves the trained compliance model from the Azure Machine Learning Workspace. During this process they can evaluate vehicle by vehicle and issue an alert if any vehicle has been detected with out of compliance components. An alert is issued by inserting a new document into an a Cosmos DB collection. An Azure Function monitors the Cosmos DB change feed and creates a new cloud to device message to send to the vehicle via IoT Hub. Service facilities, who would not receive these pushed alerts, would be able to lookup the </a:t>
            </a:r>
            <a:r>
              <a:rPr lang="en-US" sz="1200" b="0" kern="1200" dirty="0" err="1">
                <a:solidFill>
                  <a:schemeClr val="tx1"/>
                </a:solidFill>
                <a:effectLst/>
                <a:latin typeface="+mn-lt"/>
                <a:ea typeface="+mn-ea"/>
                <a:cs typeface="+mn-cs"/>
              </a:rPr>
              <a:t>the</a:t>
            </a:r>
            <a:r>
              <a:rPr lang="en-US" sz="1200" b="0" kern="1200" dirty="0">
                <a:solidFill>
                  <a:schemeClr val="tx1"/>
                </a:solidFill>
                <a:effectLst/>
                <a:latin typeface="+mn-lt"/>
                <a:ea typeface="+mn-ea"/>
                <a:cs typeface="+mn-cs"/>
              </a:rPr>
              <a:t> alerts by querying from Cosmos DB.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process for the battery failure alerting works similarly. Trey would start by storing the historical data already have in Azure Storage blobs. This historical data would be used to train the model in Azure Databricks and register it with Azure Machine Learning. With trained model in hand, Trey could load create a notebook in Azure Databricks that uses Spark Structured Streaming to apply the model, make its forecasts and issue any alerts by writing documents to Cosmos DB for batteries forecasted to fail within 30 days. The data scored in this case would be the daily trip telemetry received from the vehicle, ingested into IoT Hub and directly read from by the Structured Streaming query. Additionally, Trey would want to archive all of the telemetry received via IoT Hub to Azure Storage blobs for the purposes of collecting historical data they can later use to improve their models and create new ones. The issued alerts would be queried or sent in the same way as described for component compliance alerts.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74849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921477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1059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4488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20979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72093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4104260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49118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29742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2700877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4253918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31149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7/2/19 7:53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81743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42225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26417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Machine Learning</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b="1" dirty="0"/>
              <a:t>Azure Machine Learning Service taxonomy</a:t>
            </a:r>
            <a:endParaRPr lang="en-US"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The taxonomy of objects within an Azure Machine Learning Service Workspace.">
            <a:extLst>
              <a:ext uri="{FF2B5EF4-FFF2-40B4-BE49-F238E27FC236}">
                <a16:creationId xmlns:a16="http://schemas.microsoft.com/office/drawing/2014/main" id="{69CD0E0F-410E-4AF0-AEE6-7211B156F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74" y="1971928"/>
            <a:ext cx="10875380" cy="456099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b="1" dirty="0"/>
              <a:t>Real-time analytics</a:t>
            </a:r>
            <a:endParaRPr lang="en-US"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n example of a real time analytics pipeline showing the ingest, store, prep &amp; train and model &amp; serve phases.">
            <a:extLst>
              <a:ext uri="{FF2B5EF4-FFF2-40B4-BE49-F238E27FC236}">
                <a16:creationId xmlns:a16="http://schemas.microsoft.com/office/drawing/2014/main" id="{701CDE8E-ADA6-4A3A-A474-E12B72576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00" y="1985513"/>
            <a:ext cx="10275530" cy="4430926"/>
          </a:xfrm>
          <a:prstGeom prst="rect">
            <a:avLst/>
          </a:prstGeom>
        </p:spPr>
      </p:pic>
    </p:spTree>
    <p:extLst>
      <p:ext uri="{BB962C8B-B14F-4D97-AF65-F5344CB8AC3E}">
        <p14:creationId xmlns:p14="http://schemas.microsoft.com/office/powerpoint/2010/main" val="79650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84792"/>
          </a:xfrm>
        </p:spPr>
        <p:txBody>
          <a:bodyPr>
            <a:normAutofit fontScale="85000" lnSpcReduction="10000"/>
          </a:bodyPr>
          <a:lstStyle/>
          <a:p>
            <a:pPr marL="0" indent="0">
              <a:buNone/>
            </a:pPr>
            <a:r>
              <a:rPr lang="en-US" dirty="0"/>
              <a:t>Francine Fischer, CIO of Trey Research</a:t>
            </a:r>
          </a:p>
          <a:p>
            <a:pPr marL="0" indent="0">
              <a:buNone/>
            </a:pPr>
            <a:br>
              <a:rPr lang="en-US" dirty="0"/>
            </a:br>
            <a:r>
              <a:rPr lang="en-US" dirty="0"/>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Flow diagram of the preferred solution, the details of which are described in the speaker notes.">
            <a:extLst>
              <a:ext uri="{FF2B5EF4-FFF2-40B4-BE49-F238E27FC236}">
                <a16:creationId xmlns:a16="http://schemas.microsoft.com/office/drawing/2014/main" id="{928B4DD8-1CF7-41D6-A2D3-F8715998D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726" y="971224"/>
            <a:ext cx="10653198" cy="559726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Classifying component descriptions text data</a:t>
            </a:r>
          </a:p>
          <a:p>
            <a:pPr marL="0" indent="0">
              <a:buNone/>
            </a:pPr>
            <a:r>
              <a:rPr lang="en-US" sz="1800" b="1" i="1" dirty="0"/>
              <a:t>What is the general pipeline for approaching the training of text analytic models such as this? What are the general steps you need to take to prepare the text data for performing tasks like classification?</a:t>
            </a:r>
          </a:p>
          <a:p>
            <a:r>
              <a:rPr lang="en-US" sz="1800" dirty="0"/>
              <a:t>The core task in natural language processing (NLP) text pipelines is data preparation to express the textual data as numeric vectors by using word embeddings. </a:t>
            </a:r>
          </a:p>
          <a:p>
            <a:r>
              <a:rPr lang="en-US" sz="1800" dirty="0"/>
              <a:t>The general pipeline begins by pre-processing or normalizing the text. This step typically includes tasks such as breaking the text into sentence and word tokens, standardizing the spelling of words, and removing overly common words (called stop words). </a:t>
            </a:r>
          </a:p>
          <a:p>
            <a:r>
              <a:rPr lang="en-US" sz="1800" dirty="0"/>
              <a:t>The output of this phase is typically a multi-dimensional array consisting of an array of documents, each having an array of sentences, with each sentence having its own array of words. The next step is feature extraction, which creates a numeric representation of the textual documents. </a:t>
            </a:r>
          </a:p>
          <a:p>
            <a:r>
              <a:rPr lang="en-US" sz="1800" dirty="0"/>
              <a:t>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a:t>
            </a:r>
          </a:p>
          <a:p>
            <a:r>
              <a:rPr lang="en-US" sz="1800" dirty="0"/>
              <a:t>Deep learning algorithms operate on tensors, which are also vectors (or arrays of numbers), so this approach is also valid for preparing text for use with a deep learning algorithm. </a:t>
            </a:r>
          </a:p>
          <a:p>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061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Classifying component descriptions text data</a:t>
            </a:r>
          </a:p>
          <a:p>
            <a:pPr marL="0" indent="0">
              <a:buNone/>
            </a:pPr>
            <a:r>
              <a:rPr lang="en-US" sz="1800" b="1" i="1" dirty="0"/>
              <a:t>What data would they need to train the model? </a:t>
            </a:r>
          </a:p>
          <a:p>
            <a:pPr marL="0" indent="0">
              <a:buNone/>
            </a:pPr>
            <a:r>
              <a:rPr lang="en-US" sz="1800" dirty="0"/>
              <a:t>Trey would need labeled examples consisting of the component text description and the label (0 for non-compliant, 1 for compliant).</a:t>
            </a:r>
          </a:p>
          <a:p>
            <a:pPr marL="0" indent="0">
              <a:buNone/>
            </a:pPr>
            <a:endParaRPr lang="en-US" sz="1800" dirty="0"/>
          </a:p>
          <a:p>
            <a:pPr marL="0" indent="0">
              <a:buNone/>
            </a:pPr>
            <a:r>
              <a:rPr lang="en-US" sz="1800" b="1" i="1" dirty="0"/>
              <a:t>How would Trey create a deep learning model to classify the component descriptions? Give an example of the architecture of the neural network.</a:t>
            </a:r>
            <a:endParaRPr lang="en-US" sz="1800" dirty="0"/>
          </a:p>
          <a:p>
            <a:pPr marL="0" indent="0">
              <a:buNone/>
            </a:pPr>
            <a:r>
              <a:rPr lang="en-US" sz="1800" dirty="0"/>
              <a:t>Trey would author a notebook that loads the labeled component description data and creates the word embeddings representation of data. They could start with a simple sequential neural network consisting of an input layer (one neuron for each "word"), a fully connected layer consisting of significantly fewer neurons than embeddings with a non-linear activation function (such as </a:t>
            </a:r>
            <a:r>
              <a:rPr lang="en-US" sz="1800" dirty="0" err="1"/>
              <a:t>ReLu</a:t>
            </a:r>
            <a:r>
              <a:rPr lang="en-US" sz="1800" dirty="0"/>
              <a:t>), followed by a fully connected layer consisting of a single neuron with an activation function (such as Sigmoid). Only after performing hyper-parameter tuning or iterating on how the prepare the data, would they likely consider a more complex network architecture like an a recurrent neural network (RNN). </a:t>
            </a:r>
          </a:p>
          <a:p>
            <a:pPr marL="0" indent="0">
              <a:buNone/>
            </a:pPr>
            <a:endParaRPr lang="en-US" sz="1800" dirty="0"/>
          </a:p>
          <a:p>
            <a:pPr marL="0" indent="0">
              <a:buNone/>
            </a:pPr>
            <a:r>
              <a:rPr lang="en-US" sz="1800" b="1" i="1" dirty="0"/>
              <a:t>Describe how Trey would use the model in the context of batch scoring the component text for compliance? What services and frameworks would you suggest? </a:t>
            </a:r>
            <a:endParaRPr lang="en-US" sz="1800" dirty="0"/>
          </a:p>
          <a:p>
            <a:pPr marL="0" indent="0">
              <a:buNone/>
            </a:pPr>
            <a:r>
              <a:rPr lang="en-US" sz="1800" dirty="0"/>
              <a:t>Because the combination of components and vehicles yields a potentially large number of data points they will want to score, Trey should consider using Azure Databricks and Spark to perform the scaling since it would support scoring the large dataset. </a:t>
            </a:r>
          </a:p>
          <a:p>
            <a:pPr marL="0" indent="0">
              <a:buNone/>
            </a:pPr>
            <a:endParaRPr lang="en-US" sz="1800" dirty="0"/>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9699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Forecasting battery failure</a:t>
            </a:r>
          </a:p>
          <a:p>
            <a:pPr marL="0" indent="0">
              <a:buNone/>
            </a:pPr>
            <a:r>
              <a:rPr lang="en-US" sz="1800" b="1" i="1" dirty="0"/>
              <a:t>At a high level, describe the steps to apply a forecasting model to predict battery failure pending within the next 30 days.</a:t>
            </a:r>
          </a:p>
          <a:p>
            <a:pPr marL="0" indent="0">
              <a:buNone/>
            </a:pPr>
            <a:r>
              <a:rPr lang="en-US" sz="1800" dirty="0"/>
              <a:t>In a forecasting scenario, time-stamped data is provided and the goal is to be able to forecast a value a certain number of periods in the future by looking at historical data. In Trey's case, they could use their existing daily battery telemetry to train a model that forecast the battery cycles used in any given day, for 30 days out. They would sum the battery cycles used from the historical data plus the forecast data and if the result exceeds the expected battery life they could predict this as a pending failure. </a:t>
            </a:r>
          </a:p>
          <a:p>
            <a:pPr marL="0" indent="0">
              <a:buNone/>
            </a:pPr>
            <a:endParaRPr lang="en-US" sz="1800" b="1" i="1" dirty="0"/>
          </a:p>
          <a:p>
            <a:pPr marL="0" indent="0">
              <a:buNone/>
            </a:pPr>
            <a:r>
              <a:rPr lang="en-US" sz="1800" b="1" i="1" dirty="0"/>
              <a:t>With regards to the model, what options does Trey have for creating the model against the time series data? Should they create a regression model, a forecasting model or a classifier? Why?</a:t>
            </a:r>
          </a:p>
          <a:p>
            <a:pPr marL="0" indent="0">
              <a:buNone/>
            </a:pPr>
            <a:r>
              <a:rPr lang="en-US" sz="1800" dirty="0"/>
              <a:t>When forecasting against time-series data Trey should pick a forecasting model so as to take advantage of the temporal signals in the data. While a regression could work in this scenario, it is not common practice to use a regression when time series data is available. </a:t>
            </a:r>
          </a:p>
          <a:p>
            <a:pPr marL="0" indent="0">
              <a:buNone/>
            </a:pPr>
            <a:endParaRPr lang="en-US" sz="1800" b="1" i="1" dirty="0"/>
          </a:p>
          <a:p>
            <a:pPr marL="0" indent="0">
              <a:buNone/>
            </a:pPr>
            <a:r>
              <a:rPr lang="en-US" sz="1800" b="1" i="1" dirty="0"/>
              <a:t>Can this model be built using machine learning or does it require deep learning?</a:t>
            </a:r>
          </a:p>
          <a:p>
            <a:pPr marL="0" indent="0">
              <a:buNone/>
            </a:pPr>
            <a:r>
              <a:rPr lang="en-US" sz="1800" dirty="0"/>
              <a:t>This model can be built using forecasting techniques from either machine learning or deep learning.</a:t>
            </a:r>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6824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0984207" cy="4228850"/>
          </a:xfrm>
          <a:prstGeom prst="rect">
            <a:avLst/>
          </a:prstGeom>
          <a:noFill/>
        </p:spPr>
        <p:txBody>
          <a:bodyPr wrap="square" lIns="182880" tIns="146304" rIns="182880" bIns="146304" rtlCol="0">
            <a:spAutoFit/>
          </a:bodyPr>
          <a:lstStyle/>
          <a:p>
            <a:r>
              <a:rPr lang="en-US" dirty="0"/>
              <a:t>In this whiteboard design session, you will work with a group to design a solution that combines Azure Databricks with Azure Machine Learning Service to build, train and deploy the machine learning and deep learning models. You will learn:</a:t>
            </a:r>
            <a:br>
              <a:rPr lang="en-US" dirty="0"/>
            </a:br>
            <a:endParaRPr lang="en-US" dirty="0"/>
          </a:p>
          <a:p>
            <a:pPr marL="285750" indent="-285750">
              <a:buFont typeface="Arial" panose="020B0604020202020204" pitchFamily="34" charset="0"/>
              <a:buChar char="•"/>
            </a:pPr>
            <a:r>
              <a:rPr lang="en-US" dirty="0"/>
              <a:t>Use of automated machine learning and understanding of its capabilities </a:t>
            </a:r>
          </a:p>
          <a:p>
            <a:pPr marL="285750" indent="-285750">
              <a:buFont typeface="Arial" panose="020B0604020202020204" pitchFamily="34" charset="0"/>
              <a:buChar char="•"/>
            </a:pPr>
            <a:r>
              <a:rPr lang="en-US" dirty="0"/>
              <a:t>Use of model </a:t>
            </a:r>
            <a:r>
              <a:rPr lang="en-US" dirty="0" err="1"/>
              <a:t>explainability</a:t>
            </a:r>
            <a:r>
              <a:rPr lang="en-US" dirty="0"/>
              <a:t> features</a:t>
            </a:r>
          </a:p>
          <a:p>
            <a:pPr marL="285750" indent="-285750">
              <a:buFont typeface="Arial" panose="020B0604020202020204" pitchFamily="34" charset="0"/>
              <a:buChar char="•"/>
            </a:pPr>
            <a:r>
              <a:rPr lang="en-US" dirty="0"/>
              <a:t>Model lifecycle management from training in Azure Databricks to deployment for use in batch and real-time inferencing scenarios</a:t>
            </a:r>
          </a:p>
          <a:p>
            <a:pPr marL="285750" indent="-285750">
              <a:buFont typeface="Arial" panose="020B0604020202020204" pitchFamily="34" charset="0"/>
              <a:buChar char="•"/>
            </a:pPr>
            <a:r>
              <a:rPr lang="en-US" dirty="0"/>
              <a:t>Deep learning models for NLP in text classification and forecasting against time-series data</a:t>
            </a:r>
          </a:p>
          <a:p>
            <a:pPr marL="285750" indent="-285750">
              <a:buFont typeface="Arial" panose="020B0604020202020204" pitchFamily="34" charset="0"/>
              <a:buChar char="•"/>
            </a:pPr>
            <a:r>
              <a:rPr lang="en-US" dirty="0"/>
              <a:t>To compare </a:t>
            </a:r>
            <a:r>
              <a:rPr lang="en-US" dirty="0" err="1"/>
              <a:t>PyTorch</a:t>
            </a:r>
            <a:r>
              <a:rPr lang="en-US" dirty="0"/>
              <a:t> and </a:t>
            </a:r>
            <a:r>
              <a:rPr lang="en-US" dirty="0" err="1"/>
              <a:t>Keras</a:t>
            </a:r>
            <a:r>
              <a:rPr lang="en-US" dirty="0"/>
              <a:t> for deep learning</a:t>
            </a:r>
          </a:p>
          <a:p>
            <a:br>
              <a:rPr lang="en-US" dirty="0"/>
            </a:br>
            <a:r>
              <a:rPr lang="en-US" dirty="0"/>
              <a:t>At the end of this whiteboard design session, you will be better able to design solutions leveraging the Azure Machine Learning service and Azure Databricks.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Forecasting battery failure</a:t>
            </a:r>
          </a:p>
          <a:p>
            <a:pPr marL="0" indent="0">
              <a:buNone/>
            </a:pPr>
            <a:r>
              <a:rPr lang="en-US" sz="1800" b="1" i="1" dirty="0"/>
              <a:t>If you were to suggest a deep learning model for forecasting against the time-series data, what architecture of neural network would you consider using first?</a:t>
            </a:r>
          </a:p>
          <a:p>
            <a:pPr marL="0" indent="0">
              <a:buNone/>
            </a:pPr>
            <a:r>
              <a:rPr lang="en-US" sz="1800" dirty="0"/>
              <a:t>Generally, when forecasting against time-series data the predictions desired should be informed by all the historical data, but place more emphasis on more recent data. Recurrent Neural Networks (RNN's) provide such capability, and that is why they are frequently the first neural network architecture attempted with time-series data.</a:t>
            </a:r>
          </a:p>
          <a:p>
            <a:pPr marL="0" indent="0">
              <a:buNone/>
            </a:pPr>
            <a:endParaRPr lang="en-US" sz="1800" b="1" i="1" dirty="0"/>
          </a:p>
          <a:p>
            <a:pPr marL="0" indent="0">
              <a:buNone/>
            </a:pPr>
            <a:r>
              <a:rPr lang="en-US" sz="1800" b="1" i="1" dirty="0"/>
              <a:t>Describe how Trey would use the model in the context of scoring the streaming telemetry? What services and frameworks would you suggest?</a:t>
            </a:r>
          </a:p>
          <a:p>
            <a:pPr marL="0" indent="0">
              <a:buNone/>
            </a:pPr>
            <a:r>
              <a:rPr lang="en-US" sz="1800" dirty="0"/>
              <a:t>Trey should use the model within notebooks running in Azure Databricks, and apply the model using Spark Streaming to forecast results on micro-batches of battery telemetry as they arrive. </a:t>
            </a:r>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35951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Automated machine learning</a:t>
            </a:r>
          </a:p>
          <a:p>
            <a:pPr marL="0" indent="0">
              <a:buNone/>
            </a:pPr>
            <a:r>
              <a:rPr lang="en-US" sz="1800" b="1" i="1" dirty="0"/>
              <a:t>For which scenario could Trey apply automated machine learning? Why? </a:t>
            </a:r>
          </a:p>
          <a:p>
            <a:pPr marL="0" indent="0">
              <a:buNone/>
            </a:pPr>
            <a:r>
              <a:rPr lang="en-US" sz="1800" dirty="0"/>
              <a:t>While automated machine learning could be applied to both scenarios, the significant additional data preparation required for text classification means that automated machine learning could not be applied outright. However, for the </a:t>
            </a:r>
            <a:r>
              <a:rPr lang="en-US" sz="1800" dirty="0" err="1"/>
              <a:t>the</a:t>
            </a:r>
            <a:r>
              <a:rPr lang="en-US" sz="1800" dirty="0"/>
              <a:t> time-series battery lifecycle data they could directly use the automated machine learning capabilities of Azure Machine Learning to create a forecast model. </a:t>
            </a:r>
          </a:p>
          <a:p>
            <a:pPr marL="0" indent="0">
              <a:buNone/>
            </a:pPr>
            <a:endParaRPr lang="en-US" sz="1800" b="1" i="1" dirty="0"/>
          </a:p>
          <a:p>
            <a:pPr marL="0" indent="0">
              <a:buNone/>
            </a:pPr>
            <a:r>
              <a:rPr lang="en-US" sz="1800" b="1" i="1" dirty="0"/>
              <a:t>How could they use automated machine learning with Azure Databricks?</a:t>
            </a:r>
          </a:p>
          <a:p>
            <a:pPr marL="0" indent="0">
              <a:buNone/>
            </a:pPr>
            <a:r>
              <a:rPr lang="en-US" sz="1800" dirty="0"/>
              <a:t>Trey has two options for leveraging automated machine learning: </a:t>
            </a:r>
          </a:p>
          <a:p>
            <a:pPr marL="0" indent="0">
              <a:buNone/>
            </a:pPr>
            <a:r>
              <a:rPr lang="en-US" sz="1800" dirty="0"/>
              <a:t>- They could train the model with the user experience that is available from the Azure Machine Learning workspace in the Azure Portal, and then register the trained model with the workspace.</a:t>
            </a:r>
          </a:p>
          <a:p>
            <a:pPr marL="0" indent="0">
              <a:buNone/>
            </a:pPr>
            <a:r>
              <a:rPr lang="en-US" sz="1800" dirty="0"/>
              <a:t>- They could train the model using automated machine learning via the Azure Machine Learning Python SDK within a Databricks notebooks, and then register the model that results.</a:t>
            </a:r>
          </a:p>
          <a:p>
            <a:pPr marL="0" indent="0">
              <a:buNone/>
            </a:pPr>
            <a:r>
              <a:rPr lang="en-US" sz="1800" dirty="0"/>
              <a:t>With the registered model available, any notebooks they would build that use the model for scoring would retrieve the model from the Azure Machine Learning registry using the Azure Machine Learning Python SDK.</a:t>
            </a: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23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Management</a:t>
            </a:r>
          </a:p>
          <a:p>
            <a:pPr marL="0" indent="0">
              <a:buNone/>
            </a:pPr>
            <a:r>
              <a:rPr lang="en-US" sz="1800" b="1" i="1" dirty="0"/>
              <a:t>For both models, how should Trey track the performance of each of their training runs?</a:t>
            </a:r>
          </a:p>
          <a:p>
            <a:pPr marL="0" indent="0">
              <a:buNone/>
            </a:pPr>
            <a:r>
              <a:rPr lang="en-US" sz="1800" dirty="0"/>
              <a:t>Within their notebooks that perform model training, Trey should be using the Azure Machine Learning Python SDK to create an experiment for session. Within this experiment they can create a run each time they train the model and capture logs, the training time taken and any performance metrics that result from the model evaluation. </a:t>
            </a:r>
          </a:p>
          <a:p>
            <a:pPr marL="0" indent="0">
              <a:buNone/>
            </a:pPr>
            <a:endParaRPr lang="en-US" sz="1800" b="1" i="1" dirty="0"/>
          </a:p>
          <a:p>
            <a:pPr marL="0" indent="0">
              <a:buNone/>
            </a:pPr>
            <a:r>
              <a:rPr lang="en-US" sz="1800" b="1" i="1" dirty="0"/>
              <a:t>Can they quickly view this experiment data somewhere? Are there programmatic options to querying this data?</a:t>
            </a:r>
          </a:p>
          <a:p>
            <a:pPr marL="0" indent="0">
              <a:buNone/>
            </a:pPr>
            <a:r>
              <a:rPr lang="en-US" sz="1800" dirty="0"/>
              <a:t>Once the data is for an experiment is collected in the Azure Machine Learning workspace, Trey can view it from the Experiments tab of the Azure Portal. From here they can drill into each run and explore the run details. Using the Azure Machine Learning Python SDK from a notebook, Trey can retrieve all of the experiments and run details and evaluate them programmatically (for example to pick the best run according to some custom logic).</a:t>
            </a:r>
          </a:p>
          <a:p>
            <a:pPr marL="0" indent="0">
              <a:buNone/>
            </a:pPr>
            <a:endParaRPr lang="en-US" sz="1800" b="1" i="1" dirty="0"/>
          </a:p>
          <a:p>
            <a:pPr marL="0" indent="0">
              <a:buNone/>
            </a:pPr>
            <a:r>
              <a:rPr lang="en-US" sz="1800" b="1" i="1" dirty="0"/>
              <a:t>How would they manage versioning of each the models they have created and associate these models with the results of evaluating their performance?</a:t>
            </a:r>
          </a:p>
          <a:p>
            <a:pPr marL="0" indent="0">
              <a:buNone/>
            </a:pPr>
            <a:r>
              <a:rPr lang="en-US" sz="1800" dirty="0"/>
              <a:t>When they complete a training run for a model they would like to keep, Trey can use the Azure Machine Learning Python SDK to register the model in its registry. Each time they register a model with the same name, Azure Machine Learning will automatically version the model and add the new model to the version history. They can register models using the run, and by doing so will automatically associate the model with run and the performance metrics it contains.</a:t>
            </a:r>
          </a:p>
          <a:p>
            <a:pPr marL="0" indent="0">
              <a:buNone/>
            </a:pPr>
            <a:endParaRPr lang="en-US" sz="1800" b="1" i="1" dirty="0"/>
          </a:p>
          <a:p>
            <a:pPr marL="0" indent="0">
              <a:buNone/>
            </a:pPr>
            <a:r>
              <a:rPr lang="en-US" sz="1800" b="1" i="1" dirty="0"/>
              <a:t>4.  In your solution, how will Trey retrieve previous versions of models and use them for further evaluation or scoring?</a:t>
            </a:r>
          </a:p>
          <a:p>
            <a:pPr marL="0" indent="0">
              <a:buNone/>
            </a:pPr>
            <a:endParaRPr lang="en-US" sz="1800" b="1" i="1" dirty="0"/>
          </a:p>
          <a:p>
            <a:pPr marL="0" indent="0">
              <a:buNone/>
            </a:pPr>
            <a:r>
              <a:rPr lang="en-US" sz="1800" b="1" i="1" dirty="0"/>
              <a:t>They can retrieve previous versions of a model by going to the Azure Machine Learning workspace, Models tab in the Azure Portal or by requesting the model from a notebook using the Azure Machine Learning Python SDK.</a:t>
            </a: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054553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Management</a:t>
            </a:r>
          </a:p>
          <a:p>
            <a:pPr marL="0" indent="0">
              <a:buNone/>
            </a:pPr>
            <a:r>
              <a:rPr lang="en-US" sz="1800" b="1" i="1" dirty="0"/>
              <a:t>In your solution, how will Trey retrieve previous versions of models and use them for further evaluation or scoring?</a:t>
            </a:r>
          </a:p>
          <a:p>
            <a:pPr marL="0" indent="0">
              <a:buNone/>
            </a:pPr>
            <a:r>
              <a:rPr lang="en-US" sz="1800" dirty="0"/>
              <a:t>They can retrieve previous versions of a model by going to the Azure Machine Learning workspace, Models tab in the Azure Portal or by requesting the model from a notebook using the Azure Machine Learning Python SDK.</a:t>
            </a: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8106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a:t>
            </a:r>
            <a:r>
              <a:rPr lang="en-US" sz="3600" dirty="0" err="1">
                <a:solidFill>
                  <a:schemeClr val="tx1"/>
                </a:solidFill>
              </a:rPr>
              <a:t>Explainability</a:t>
            </a:r>
            <a:r>
              <a:rPr lang="en-US" sz="3600" dirty="0">
                <a:solidFill>
                  <a:schemeClr val="tx1"/>
                </a:solidFill>
              </a:rPr>
              <a:t> &amp; Reproducibility</a:t>
            </a:r>
          </a:p>
          <a:p>
            <a:pPr marL="0" indent="0">
              <a:buNone/>
            </a:pPr>
            <a:r>
              <a:rPr lang="en-US" sz="1800" b="1" i="1" dirty="0"/>
              <a:t>How would you suggest Trey programmatically create explanations of their models? What is the process? Explain how it works to improve the interpretability of the model generally as well as for the results of specific predictions.</a:t>
            </a:r>
          </a:p>
          <a:p>
            <a:pPr marL="0" indent="0">
              <a:buNone/>
            </a:pPr>
            <a:r>
              <a:rPr lang="en-US" sz="1800" dirty="0"/>
              <a:t>The Azure Machine Learning SDK includes interpretability features that accept a trained model along with training or test data and can return insights on why the model is making its decisions by providing analysis like which features have the greatest impact on the model's predictions. </a:t>
            </a:r>
          </a:p>
          <a:p>
            <a:pPr marL="0" indent="0">
              <a:buNone/>
            </a:pPr>
            <a:endParaRPr lang="en-US" sz="1800" dirty="0"/>
          </a:p>
          <a:p>
            <a:pPr marL="0" indent="0">
              <a:buNone/>
            </a:pPr>
            <a:r>
              <a:rPr lang="en-US" sz="1800" dirty="0"/>
              <a:t>This approach can be performed globally (against the entire data set provided) or against a single sample from the data set. The former enables Trey to understand generally what is influencing the models predictions while the latter enables Trey to explain what influenced a particular prediction. The SDK also provides visualizations of the explanations that result that can be use within a notebook. </a:t>
            </a:r>
          </a:p>
          <a:p>
            <a:pPr marL="0" indent="0">
              <a:buNone/>
            </a:pPr>
            <a:endParaRPr lang="en-US" sz="1800" b="1" i="1" dirty="0"/>
          </a:p>
          <a:p>
            <a:pPr marL="0" indent="0">
              <a:buNone/>
            </a:pPr>
            <a:r>
              <a:rPr lang="en-US" sz="1800" b="1" i="1" dirty="0"/>
              <a:t>Is the approach you suggest limited to working against machine learning models only (e.g., it does not work against deep learning models)?</a:t>
            </a:r>
            <a:endParaRPr lang="en-US" sz="1800" dirty="0"/>
          </a:p>
          <a:p>
            <a:pPr marL="0" indent="0">
              <a:buNone/>
            </a:pPr>
            <a:r>
              <a:rPr lang="en-US" sz="1800" dirty="0"/>
              <a:t>The approach taken under the covers by Azure Machine Learning Python SDK is effectively black box testing of a model- it takes an input sample, uses the model to make the prediction and evaluates the outcome using a variety of techniques (called explainers). As such it is agnostic to whether the model is machine learning based or deep learning based.</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78521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a:t>
            </a:r>
            <a:r>
              <a:rPr lang="en-US" sz="3600" dirty="0" err="1">
                <a:solidFill>
                  <a:schemeClr val="tx1"/>
                </a:solidFill>
              </a:rPr>
              <a:t>Explainability</a:t>
            </a:r>
            <a:r>
              <a:rPr lang="en-US" sz="3600" dirty="0">
                <a:solidFill>
                  <a:schemeClr val="tx1"/>
                </a:solidFill>
              </a:rPr>
              <a:t> &amp; Reproducibility</a:t>
            </a:r>
          </a:p>
          <a:p>
            <a:pPr marL="0" indent="0">
              <a:buNone/>
            </a:pPr>
            <a:r>
              <a:rPr lang="en-US" sz="1800" b="1" i="1" dirty="0"/>
              <a:t>Does your approach support explaining models created with automated machine learning?</a:t>
            </a:r>
          </a:p>
          <a:p>
            <a:pPr marL="0" indent="0">
              <a:buNone/>
            </a:pPr>
            <a:r>
              <a:rPr lang="en-US" sz="1800" dirty="0"/>
              <a:t>Yes, in fact the Azure Machine Learning Python SDK provides additional functionality specifically for enabling model interpretability on models created using Azure Machine Learning automated machine learning.</a:t>
            </a:r>
          </a:p>
          <a:p>
            <a:pPr marL="0" indent="0">
              <a:buNone/>
            </a:pPr>
            <a:endParaRPr lang="en-US" sz="1800" b="1" i="1" dirty="0"/>
          </a:p>
          <a:p>
            <a:pPr marL="0" indent="0">
              <a:buNone/>
            </a:pPr>
            <a:r>
              <a:rPr lang="en-US" sz="1800" b="1" i="1" dirty="0"/>
              <a:t>How do machine learning pipelines help improve the reproducibility of model training and scoring? How could your solution leverage pipelines?</a:t>
            </a:r>
          </a:p>
          <a:p>
            <a:pPr marL="0" indent="0">
              <a:buNone/>
            </a:pPr>
            <a:r>
              <a:rPr lang="en-US" sz="1800" dirty="0"/>
              <a:t>Machine learning pipelines encapsulate the steps taken to from input training data, to trained model, as well as to go from input data to scored result. Pipelines package these steps into reusable objects. The Azure Machine Learning service and the SDK support the creation, registration and execution of pipelines. The use of pipeline does increase the reproducibility of being able to re-create a model or re-execute an inference in a way that helps to guarantee fidelity across all executions. Trey could author Azure Machine Learning pipelines in notebooks using the Azure Machine Learning Python SDK.</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20051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Enabling visualization</a:t>
            </a:r>
          </a:p>
          <a:p>
            <a:pPr marL="0" indent="0">
              <a:buNone/>
            </a:pPr>
            <a:r>
              <a:rPr lang="en-US" sz="1800" b="1" i="1" dirty="0"/>
              <a:t>During model training and evaluation, what services and libraries would you recommend that Trey utilize for visualizing the data and performance results?</a:t>
            </a:r>
          </a:p>
          <a:p>
            <a:pPr marL="0" indent="0">
              <a:buNone/>
            </a:pPr>
            <a:r>
              <a:rPr lang="en-US" sz="1800" dirty="0"/>
              <a:t>During modeling, Trey should utilize the visualization capabilities of Azure Databricks notebooks, as well as open source visualizations libraries like matplotlib to explore and understand the data and performance results. By doing so within the modeling notebook, they enable rapid iteration and understanding of their data and model without having to switch into a different environment for visualization.</a:t>
            </a:r>
          </a:p>
          <a:p>
            <a:pPr marL="0" indent="0">
              <a:buNone/>
            </a:pPr>
            <a:endParaRPr lang="en-US" sz="1800" b="1" i="1" dirty="0"/>
          </a:p>
          <a:p>
            <a:pPr marL="0" indent="0">
              <a:buNone/>
            </a:pPr>
            <a:r>
              <a:rPr lang="en-US" sz="1800" b="1" i="1" dirty="0"/>
              <a:t>Would the approach you suggest extend to visualizing the streaming battery data?</a:t>
            </a:r>
          </a:p>
          <a:p>
            <a:pPr marL="0" indent="0">
              <a:buNone/>
            </a:pPr>
            <a:r>
              <a:rPr lang="en-US" sz="1800" dirty="0"/>
              <a:t>Trey could continue to use Azure Notebooks to visualize the results of the Spark Structured Streaming queries. </a:t>
            </a:r>
          </a:p>
          <a:p>
            <a:pPr marL="0" indent="0">
              <a:buNone/>
            </a:pPr>
            <a:endParaRPr lang="en-US" sz="1800" dirty="0"/>
          </a:p>
          <a:p>
            <a:pPr marL="0" indent="0">
              <a:buNone/>
            </a:pPr>
            <a:r>
              <a:rPr lang="en-US" sz="1800" b="1" i="1" dirty="0"/>
              <a:t>What should Trey utilize for providing easy to customize visualizations to business analysts and stakeholders? Is it the same or different tool you suggested they use during modeling? </a:t>
            </a:r>
            <a:endParaRPr lang="en-US" sz="1800" dirty="0"/>
          </a:p>
          <a:p>
            <a:pPr marL="0" indent="0">
              <a:buNone/>
            </a:pPr>
            <a:r>
              <a:rPr lang="en-US" sz="1800" dirty="0"/>
              <a:t>While Trey could create simplified notebooks and even dashboards using Azure Databricks notebooks, its is more likely that business analysts would be more comfortable using Power BI, which is why it is important to ensure the scored results are made available in a service datastore compatible with Power BI like Cosmos DB.</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30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1800" b="1" i="1" dirty="0">
                <a:solidFill>
                  <a:schemeClr val="tx1"/>
                </a:solidFill>
              </a:rPr>
              <a:t>1.  Should we use machine learning or deep learning approaches? </a:t>
            </a:r>
          </a:p>
          <a:p>
            <a:pPr marL="0" indent="0">
              <a:buNone/>
            </a:pPr>
            <a:r>
              <a:rPr lang="en-US" sz="1800" dirty="0">
                <a:solidFill>
                  <a:schemeClr val="tx1"/>
                </a:solidFill>
              </a:rPr>
              <a:t>For Trey's two scenarios, they could actually use either approach. They would likely want to try both approaches and determine which yields the best performance in terms of model training time, inferencing time, and inferencing performance (e.g., accuracy).</a:t>
            </a:r>
          </a:p>
          <a:p>
            <a:pPr marL="0" indent="0">
              <a:buNone/>
            </a:pPr>
            <a:endParaRPr lang="en-US" sz="1800" dirty="0">
              <a:solidFill>
                <a:schemeClr val="tx1"/>
              </a:solidFill>
            </a:endParaRPr>
          </a:p>
          <a:p>
            <a:pPr marL="0" indent="0">
              <a:buNone/>
            </a:pPr>
            <a:r>
              <a:rPr lang="en-US" sz="1800" b="1" i="1" dirty="0">
                <a:solidFill>
                  <a:schemeClr val="tx1"/>
                </a:solidFill>
              </a:rPr>
              <a:t>2.  How should we choose between </a:t>
            </a:r>
            <a:r>
              <a:rPr lang="en-US" sz="1800" b="1" i="1" dirty="0" err="1">
                <a:solidFill>
                  <a:schemeClr val="tx1"/>
                </a:solidFill>
              </a:rPr>
              <a:t>Keras</a:t>
            </a:r>
            <a:r>
              <a:rPr lang="en-US" sz="1800" b="1" i="1" dirty="0">
                <a:solidFill>
                  <a:schemeClr val="tx1"/>
                </a:solidFill>
              </a:rPr>
              <a:t> and </a:t>
            </a:r>
            <a:r>
              <a:rPr lang="en-US" sz="1800" b="1" i="1" dirty="0" err="1">
                <a:solidFill>
                  <a:schemeClr val="tx1"/>
                </a:solidFill>
              </a:rPr>
              <a:t>PyTorch</a:t>
            </a:r>
            <a:r>
              <a:rPr lang="en-US" sz="1800" b="1" i="1" dirty="0">
                <a:solidFill>
                  <a:schemeClr val="tx1"/>
                </a:solidFill>
              </a:rPr>
              <a:t> for performing deep learning?</a:t>
            </a:r>
            <a:endParaRPr lang="en-US" sz="1800" dirty="0">
              <a:solidFill>
                <a:schemeClr val="tx1"/>
              </a:solidFill>
            </a:endParaRPr>
          </a:p>
          <a:p>
            <a:pPr marL="0" indent="0">
              <a:buNone/>
            </a:pPr>
            <a:r>
              <a:rPr lang="en-US" sz="1800" dirty="0">
                <a:solidFill>
                  <a:schemeClr val="tx1"/>
                </a:solidFill>
              </a:rPr>
              <a:t>This is the subject of much discussion in the community, however the guidance for selecting between </a:t>
            </a:r>
            <a:r>
              <a:rPr lang="en-US" sz="1800" dirty="0" err="1">
                <a:solidFill>
                  <a:schemeClr val="tx1"/>
                </a:solidFill>
              </a:rPr>
              <a:t>Keras</a:t>
            </a:r>
            <a:r>
              <a:rPr lang="en-US" sz="1800" dirty="0">
                <a:solidFill>
                  <a:schemeClr val="tx1"/>
                </a:solidFill>
              </a:rPr>
              <a:t> and </a:t>
            </a:r>
            <a:r>
              <a:rPr lang="en-US" sz="1800" dirty="0" err="1">
                <a:solidFill>
                  <a:schemeClr val="tx1"/>
                </a:solidFill>
              </a:rPr>
              <a:t>PyTorch</a:t>
            </a:r>
            <a:r>
              <a:rPr lang="en-US" sz="1800" dirty="0">
                <a:solidFill>
                  <a:schemeClr val="tx1"/>
                </a:solidFill>
              </a:rPr>
              <a:t> boils down to: </a:t>
            </a:r>
            <a:r>
              <a:rPr lang="en-US" sz="1800" dirty="0" err="1">
                <a:solidFill>
                  <a:schemeClr val="tx1"/>
                </a:solidFill>
              </a:rPr>
              <a:t>Keras</a:t>
            </a:r>
            <a:r>
              <a:rPr lang="en-US" sz="1800" dirty="0">
                <a:solidFill>
                  <a:schemeClr val="tx1"/>
                </a:solidFill>
              </a:rPr>
              <a:t> may be easier to start with and easier to build production grade models, while </a:t>
            </a:r>
            <a:r>
              <a:rPr lang="en-US" sz="1800" dirty="0" err="1">
                <a:solidFill>
                  <a:schemeClr val="tx1"/>
                </a:solidFill>
              </a:rPr>
              <a:t>PyTorch</a:t>
            </a:r>
            <a:r>
              <a:rPr lang="en-US" sz="1800" dirty="0">
                <a:solidFill>
                  <a:schemeClr val="tx1"/>
                </a:solidFill>
              </a:rPr>
              <a:t> has a steeper initial learning, as it is lower level than </a:t>
            </a:r>
            <a:r>
              <a:rPr lang="en-US" sz="1800" dirty="0" err="1">
                <a:solidFill>
                  <a:schemeClr val="tx1"/>
                </a:solidFill>
              </a:rPr>
              <a:t>Keras</a:t>
            </a:r>
            <a:r>
              <a:rPr lang="en-US" sz="1800" dirty="0">
                <a:solidFill>
                  <a:schemeClr val="tx1"/>
                </a:solidFill>
              </a:rPr>
              <a:t>, but it offers greater flexibility, faster inferencing and improved debuggability in the balance. </a:t>
            </a:r>
          </a:p>
          <a:p>
            <a:pPr marL="0" indent="0">
              <a:buNone/>
            </a:pPr>
            <a:endParaRPr lang="en-US" sz="1800" dirty="0">
              <a:solidFill>
                <a:schemeClr val="tx1"/>
              </a:solidFill>
            </a:endParaRPr>
          </a:p>
          <a:p>
            <a:pPr marL="0" indent="0">
              <a:buNone/>
            </a:pPr>
            <a:r>
              <a:rPr lang="en-US" sz="1800" dirty="0">
                <a:solidFill>
                  <a:schemeClr val="tx1"/>
                </a:solidFill>
              </a:rPr>
              <a:t>For a comprehensive comparison, see https://deepsense.ai/keras-or-pytorch/.</a:t>
            </a:r>
            <a:endParaRPr lang="en-US" sz="105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1800" b="1" i="1" dirty="0">
                <a:solidFill>
                  <a:schemeClr val="tx1"/>
                </a:solidFill>
              </a:rPr>
              <a:t>3.  We have heard Azure Machine Learning supports automated machine learning, can we use automated machine learning to create models using deep learning? Can we really expect a non-data scientist to create performant models using these tools? </a:t>
            </a:r>
          </a:p>
          <a:p>
            <a:pPr marL="0" indent="0">
              <a:buNone/>
            </a:pPr>
            <a:endParaRPr lang="en-US" sz="1800" dirty="0">
              <a:solidFill>
                <a:schemeClr val="tx1"/>
              </a:solidFill>
            </a:endParaRPr>
          </a:p>
          <a:p>
            <a:pPr marL="0" indent="0">
              <a:buNone/>
            </a:pPr>
            <a:r>
              <a:rPr lang="en-US" sz="1800" dirty="0">
                <a:solidFill>
                  <a:schemeClr val="tx1"/>
                </a:solidFill>
              </a:rPr>
              <a:t>Automated machine learning currently only support machine learning algorithms and not deep learning approaches.</a:t>
            </a:r>
          </a:p>
          <a:p>
            <a:pPr marL="0" indent="0">
              <a:buNone/>
            </a:pPr>
            <a:endParaRPr lang="en-US" sz="1800" dirty="0">
              <a:solidFill>
                <a:schemeClr val="tx1"/>
              </a:solidFill>
            </a:endParaRPr>
          </a:p>
          <a:p>
            <a:pPr marL="0" indent="0">
              <a:buNone/>
            </a:pPr>
            <a:r>
              <a:rPr lang="en-US" sz="1800" dirty="0">
                <a:solidFill>
                  <a:schemeClr val="tx1"/>
                </a:solidFill>
              </a:rPr>
              <a:t>Automated machine learning in Azure Machine Learning helps to simplify and expedite the process of producing a performant model. It does this by trying many combinations of best practice data preparation (automated pre-processing and featurization), algorithm selection and algorithm parameters (hyper-parameter tuning) while asking the user only for some relatively simple configuration information (such as the type of prediction problem, the input training data set, the feature to predict and the compute resources on which to experiment) to perform the job. </a:t>
            </a:r>
          </a:p>
          <a:p>
            <a:pPr marL="0" indent="0">
              <a:buNone/>
            </a:pPr>
            <a:endParaRPr lang="en-US" sz="1800" dirty="0">
              <a:solidFill>
                <a:schemeClr val="tx1"/>
              </a:solidFill>
            </a:endParaRPr>
          </a:p>
          <a:p>
            <a:pPr marL="0" indent="0">
              <a:buNone/>
            </a:pPr>
            <a:r>
              <a:rPr lang="en-US" sz="1800" dirty="0">
                <a:solidFill>
                  <a:schemeClr val="tx1"/>
                </a:solidFill>
              </a:rPr>
              <a:t>Azure Machine Learning provides access to the automated machine learning capabilities via a Python SDK and via visual interface in the Azure Portal. The latter user experience can simplify the setup enough such that a non-data scientist who has an understanding of the fundamentals of training a model can use it to create a model.</a:t>
            </a:r>
            <a:endParaRPr lang="en-US" sz="105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527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1800" b="1" i="1" dirty="0">
                <a:solidFill>
                  <a:schemeClr val="tx1"/>
                </a:solidFill>
              </a:rPr>
              <a:t>4.  Some of our team has worked with Azure Databricks, and they are confused by the overlap with Azure Machine Learning service. How should we be thinking about when to use which? </a:t>
            </a:r>
          </a:p>
          <a:p>
            <a:pPr marL="0" indent="0">
              <a:buNone/>
            </a:pPr>
            <a:endParaRPr lang="en-US" sz="1800" dirty="0">
              <a:solidFill>
                <a:schemeClr val="tx1"/>
              </a:solidFill>
            </a:endParaRPr>
          </a:p>
          <a:p>
            <a:pPr marL="0" indent="0">
              <a:buNone/>
            </a:pPr>
            <a:r>
              <a:rPr lang="en-US" sz="1800" dirty="0">
                <a:solidFill>
                  <a:schemeClr val="tx1"/>
                </a:solidFill>
              </a:rPr>
              <a:t>Consider using both. The best way to think about the relationship between Azure Databricks and Azure Machine Learning is that Azure Databricks provides the tools for data engineers and data scientists to author their data and machine learning pipelines as well as the compute that powers these, and Azure Machine Learning provides the platform that formalizes the modeling process by capturing data about training runs, versioning pipelines and models and assisting with the deployment of models as web services.</a:t>
            </a:r>
            <a:endParaRPr lang="en-US" sz="1050" dirty="0">
              <a:solidFill>
                <a:schemeClr val="tx1"/>
              </a:solidFill>
            </a:endParaRPr>
          </a:p>
        </p:txBody>
      </p:sp>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0064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marL="0" indent="0">
              <a:buNone/>
            </a:pPr>
            <a:r>
              <a:rPr lang="en-US" sz="3200" dirty="0"/>
              <a:t>"We are excited by how Azure enables us with a comprehensive platform for performing machine learning and deep learning without complicating big data analytics.“</a:t>
            </a:r>
          </a:p>
          <a:p>
            <a:pPr marL="0" indent="0" algn="r">
              <a:buNone/>
            </a:pPr>
            <a:r>
              <a:rPr lang="en-US" sz="3200" dirty="0"/>
              <a:t>- Francine Fischer, CIO of Trey Research</a:t>
            </a:r>
          </a:p>
          <a:p>
            <a:pPr marL="0" indent="0">
              <a:buNone/>
            </a:pPr>
            <a:br>
              <a:rPr lang="en-US" sz="3200" dirty="0"/>
            </a:br>
            <a:endParaRPr lang="en-US" sz="3200" dirty="0"/>
          </a:p>
          <a:p>
            <a:pPr marL="0" indent="0">
              <a:buNone/>
            </a:pPr>
            <a:endParaRPr lang="en-US" sz="3200" dirty="0"/>
          </a:p>
          <a:p>
            <a:endParaRPr lang="en-US" sz="3200" dirty="0"/>
          </a:p>
          <a:p>
            <a:pPr marL="0" indent="0">
              <a:buNone/>
            </a:pPr>
            <a:endParaRPr lang="en-US" sz="3200" dirty="0"/>
          </a:p>
          <a:p>
            <a:endParaRPr lang="en-US" sz="3200" dirty="0"/>
          </a:p>
          <a:p>
            <a:pPr>
              <a:spcAft>
                <a:spcPts val="882"/>
              </a:spcAft>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Statistics">
            <a:extLst>
              <a:ext uri="{FF2B5EF4-FFF2-40B4-BE49-F238E27FC236}">
                <a16:creationId xmlns:a16="http://schemas.microsoft.com/office/drawing/2014/main" id="{E857322D-31FE-4EEC-B12F-C65C449FE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514" y="1072661"/>
            <a:ext cx="4138246" cy="4138246"/>
          </a:xfrm>
          <a:prstGeom prst="rect">
            <a:avLst/>
          </a:prstGeom>
        </p:spPr>
      </p:pic>
      <p:sp>
        <p:nvSpPr>
          <p:cNvPr id="3" name="Content Placeholder 2"/>
          <p:cNvSpPr>
            <a:spLocks noGrp="1"/>
          </p:cNvSpPr>
          <p:nvPr>
            <p:ph type="body" sz="quarter" idx="10"/>
          </p:nvPr>
        </p:nvSpPr>
        <p:spPr>
          <a:xfrm>
            <a:off x="269240" y="1189176"/>
            <a:ext cx="7585222" cy="5563315"/>
          </a:xfrm>
        </p:spPr>
        <p:txBody>
          <a:bodyPr>
            <a:normAutofit lnSpcReduction="10000"/>
          </a:bodyPr>
          <a:lstStyle/>
          <a:p>
            <a:r>
              <a:rPr lang="en-US" sz="2400" dirty="0">
                <a:solidFill>
                  <a:schemeClr val="tx1"/>
                </a:solidFill>
              </a:rPr>
              <a:t>Trey Research Inc. delivers innovative solutions for manufacturers. </a:t>
            </a:r>
          </a:p>
          <a:p>
            <a:r>
              <a:rPr lang="en-US" sz="2400" dirty="0">
                <a:solidFill>
                  <a:schemeClr val="tx1"/>
                </a:solidFill>
              </a:rPr>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is looking to provide the next generation experience for connected car manufacturers by enabling them to utilize AI to decide when to pro-actively reach out to the customer thru alerts delivered directly to the car's in-dash information and entertainment head unit. </a:t>
            </a:r>
          </a:p>
          <a:p>
            <a:r>
              <a:rPr lang="en-US" sz="2400" dirty="0"/>
              <a:t>For their </a:t>
            </a:r>
            <a:r>
              <a:rPr lang="en-US" sz="2400" dirty="0" err="1"/>
              <a:t>PoC</a:t>
            </a:r>
            <a:r>
              <a:rPr lang="en-US" sz="2400" dirty="0"/>
              <a:t>, they would like to focus on two maintenance related scenarios.</a:t>
            </a:r>
          </a:p>
          <a:p>
            <a:endParaRPr lang="en-US" sz="2400" dirty="0">
              <a:solidFill>
                <a:schemeClr val="tx1"/>
              </a:solidFill>
            </a:endParaRPr>
          </a:p>
          <a:p>
            <a:endParaRPr lang="en-US" sz="2400" dirty="0">
              <a:solidFill>
                <a:schemeClr val="tx1"/>
              </a:solidFill>
            </a:endParaRP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Graphic 5" descr="Car">
            <a:extLst>
              <a:ext uri="{FF2B5EF4-FFF2-40B4-BE49-F238E27FC236}">
                <a16:creationId xmlns:a16="http://schemas.microsoft.com/office/drawing/2014/main" id="{FE3648CE-AFAC-4BC9-89D8-C0F2F59CA2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4464" y="4290989"/>
            <a:ext cx="2412971" cy="22775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dirty="0"/>
              <a:t>For their </a:t>
            </a:r>
            <a:r>
              <a:rPr lang="en-US" dirty="0" err="1"/>
              <a:t>PoC</a:t>
            </a:r>
            <a:r>
              <a:rPr lang="en-US" dirty="0"/>
              <a:t>, they would like to focus on two maintenance related scenarios.</a:t>
            </a:r>
          </a:p>
          <a:p>
            <a:pPr lvl="1"/>
            <a:r>
              <a:rPr lang="en-US" dirty="0"/>
              <a:t>Trey Research recently instituted new regulations defining what parts are compliant or out of compliance. Rather than rely on their technicians to assess compliance, they would like to automatically assess the compliance based on component notes already entered by authorized technicians. </a:t>
            </a:r>
          </a:p>
          <a:p>
            <a:pPr lvl="1"/>
            <a:r>
              <a:rPr lang="en-US" dirty="0"/>
              <a:t>Trey Research would like to predict the likelihood of battery failure based on the telemetry stream of time series data that the car provides about how the battery performs when the car is started, how it is charging while running and how well it is holding its charge, among other factors. If they detect a battery failure is imminent within the next 30 days, they would like to send an alert.</a:t>
            </a:r>
          </a:p>
          <a:p>
            <a:pPr lvl="1"/>
            <a:endParaRPr lang="en-US" dirty="0"/>
          </a:p>
          <a:p>
            <a:endParaRPr lang="en-US" dirty="0"/>
          </a:p>
          <a:p>
            <a:endParaRPr lang="en-US" sz="3600" dirty="0">
              <a:solidFill>
                <a:schemeClr val="tx1"/>
              </a:solidFill>
            </a:endParaRPr>
          </a:p>
          <a:p>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46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sz="2800" dirty="0"/>
              <a:t>Trey Research wants to understand how they might use machine learning or deep learning in both scenarios, and standardize the platform that would support the data processing, model management and inferencing aspects of each. </a:t>
            </a:r>
          </a:p>
          <a:p>
            <a:r>
              <a:rPr lang="en-US" sz="2800" dirty="0"/>
              <a:t>They are also interested to learn what new capabilities Azure provides that might help them to document and explain the models that are created to non-data scientists or might accelerate their time to creating production ready, performant models. </a:t>
            </a:r>
          </a:p>
          <a:p>
            <a:r>
              <a:rPr lang="en-US" sz="2800" dirty="0"/>
              <a:t>They would like to be able to easily create dashboards that summarize the alerts generated so they can observe the solution in operation. </a:t>
            </a:r>
          </a:p>
          <a:p>
            <a:endParaRPr lang="en-US" sz="2800" dirty="0"/>
          </a:p>
          <a:p>
            <a:endParaRPr lang="en-US" sz="2800" dirty="0"/>
          </a:p>
          <a:p>
            <a:pPr lvl="1"/>
            <a:endParaRPr lang="en-US" sz="1800" dirty="0"/>
          </a:p>
          <a:p>
            <a:endParaRPr lang="en-US" sz="2800" dirty="0"/>
          </a:p>
          <a:p>
            <a:endParaRPr lang="en-US" sz="2800" dirty="0">
              <a:solidFill>
                <a:schemeClr val="tx1"/>
              </a:solidFill>
            </a:endParaRPr>
          </a:p>
          <a:p>
            <a:endParaRPr lang="en-US" sz="2800" dirty="0">
              <a:solidFill>
                <a:schemeClr val="tx1"/>
              </a:solidFill>
            </a:endParaRPr>
          </a:p>
          <a:p>
            <a:pPr marL="0" indent="0">
              <a:spcAft>
                <a:spcPts val="882"/>
              </a:spcAft>
              <a:buNone/>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5660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solidFill>
                  <a:schemeClr val="tx1"/>
                </a:solidFill>
              </a:rPr>
              <a:t>We would like to minimize the number of distinct technologies we need to apply across the data science process, from data collection, exploratory data analysis, data preparation, model training, model management and model deployment. How can Azure help us in this?</a:t>
            </a:r>
          </a:p>
          <a:p>
            <a:endParaRPr lang="en-US" sz="2400" dirty="0">
              <a:solidFill>
                <a:schemeClr val="tx1"/>
              </a:solidFill>
            </a:endParaRPr>
          </a:p>
          <a:p>
            <a:r>
              <a:rPr lang="en-US" sz="2400" dirty="0">
                <a:solidFill>
                  <a:schemeClr val="tx1"/>
                </a:solidFill>
              </a:rPr>
              <a:t>Our board is concerned about the liability of not being able to justify and explain the function of the models we create. We recognize many models are not easily explained in layman's terms, but how can we go about documenting how our models make predictions generally or how why they made specific predictions for particular input?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t>Understand how they should create the NLP based model for compliance and the battery life-span forecasting model. </a:t>
            </a:r>
            <a:br>
              <a:rPr lang="en-US" sz="2400" dirty="0"/>
            </a:br>
            <a:endParaRPr lang="en-US" sz="2400" dirty="0"/>
          </a:p>
          <a:p>
            <a:r>
              <a:rPr lang="en-US" sz="2400" dirty="0"/>
              <a:t>Know the data pipeline they need to build in Azure, from ingesting telemetry, to storing both the compliance text and battery telemetry, to visualizing the result.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5903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Autofit/>
          </a:bodyPr>
          <a:lstStyle/>
          <a:p>
            <a:r>
              <a:rPr lang="en-US" sz="2400" dirty="0">
                <a:solidFill>
                  <a:schemeClr val="tx1"/>
                </a:solidFill>
              </a:rPr>
              <a:t>Should we use machine learning or deep learning approaches? </a:t>
            </a:r>
          </a:p>
          <a:p>
            <a:endParaRPr lang="en-US" sz="2400" dirty="0">
              <a:solidFill>
                <a:schemeClr val="tx1"/>
              </a:solidFill>
            </a:endParaRPr>
          </a:p>
          <a:p>
            <a:r>
              <a:rPr lang="en-US" sz="2400" dirty="0">
                <a:solidFill>
                  <a:schemeClr val="tx1"/>
                </a:solidFill>
              </a:rPr>
              <a:t>How should we choose between </a:t>
            </a:r>
            <a:r>
              <a:rPr lang="en-US" sz="2400" dirty="0" err="1">
                <a:solidFill>
                  <a:schemeClr val="tx1"/>
                </a:solidFill>
              </a:rPr>
              <a:t>Keras</a:t>
            </a:r>
            <a:r>
              <a:rPr lang="en-US" sz="2400" dirty="0">
                <a:solidFill>
                  <a:schemeClr val="tx1"/>
                </a:solidFill>
              </a:rPr>
              <a:t> and </a:t>
            </a:r>
            <a:r>
              <a:rPr lang="en-US" sz="2400" dirty="0" err="1">
                <a:solidFill>
                  <a:schemeClr val="tx1"/>
                </a:solidFill>
              </a:rPr>
              <a:t>PyTorch</a:t>
            </a:r>
            <a:r>
              <a:rPr lang="en-US" sz="2400" dirty="0">
                <a:solidFill>
                  <a:schemeClr val="tx1"/>
                </a:solidFill>
              </a:rPr>
              <a:t> for performing deep learning?</a:t>
            </a:r>
          </a:p>
          <a:p>
            <a:endParaRPr lang="en-US" sz="2400" dirty="0">
              <a:solidFill>
                <a:schemeClr val="tx1"/>
              </a:solidFill>
            </a:endParaRPr>
          </a:p>
          <a:p>
            <a:r>
              <a:rPr lang="en-US" sz="2400" dirty="0">
                <a:solidFill>
                  <a:schemeClr val="tx1"/>
                </a:solidFill>
              </a:rPr>
              <a:t>We have heard Azure Machine Learning service supports automated machine learning, can we use automated machine learning to create models using deep learning? Can we really expect a non-data scientist to create performant models using these tools?  </a:t>
            </a:r>
          </a:p>
          <a:p>
            <a:endParaRPr lang="en-US" sz="2400" dirty="0">
              <a:solidFill>
                <a:schemeClr val="tx1"/>
              </a:solidFill>
            </a:endParaRPr>
          </a:p>
          <a:p>
            <a:r>
              <a:rPr lang="en-US" sz="2400" dirty="0">
                <a:solidFill>
                  <a:schemeClr val="tx1"/>
                </a:solidFill>
              </a:rPr>
              <a:t>Some of our team has worked with Azure Databricks, and they are confused by the overlap with Azure Machine Learning service. How should we be thinking about when to use which?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4531</TotalTime>
  <Words>3850</Words>
  <Application>Microsoft Macintosh PowerPoint</Application>
  <PresentationFormat>Widescreen</PresentationFormat>
  <Paragraphs>258</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Machine Learning</vt:lpstr>
      <vt:lpstr>Abstract and learning objectives</vt:lpstr>
      <vt:lpstr>Step 1: Review the customer case study</vt:lpstr>
      <vt:lpstr>Customer situation </vt:lpstr>
      <vt:lpstr>Customer situation </vt:lpstr>
      <vt:lpstr>Customer situation </vt:lpstr>
      <vt:lpstr>Customer needs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Jitendra Shirolkar</cp:lastModifiedBy>
  <cp:revision>100</cp:revision>
  <dcterms:created xsi:type="dcterms:W3CDTF">2016-01-21T23:17:09Z</dcterms:created>
  <dcterms:modified xsi:type="dcterms:W3CDTF">2019-07-02T23:56:13Z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