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hzwijxQt3rzVT98jMK4ema8+Ke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slide" Target="slides/slide9.xml"/><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dnsciencepub.com/doi/full/10.1139/er-2020-0019" TargetMode="External"/><Relationship Id="rId4" Type="http://schemas.openxmlformats.org/officeDocument/2006/relationships/hyperlink" Target="https://www.kaggle.com/datasets/midhundasl/co2-emission-of-cars-dataset" TargetMode="External"/><Relationship Id="rId5" Type="http://schemas.openxmlformats.org/officeDocument/2006/relationships/hyperlink" Target="https://www.kaggle.com/datasets/prathamtripathi/co2-emissions-by-cars-in-canada/data" TargetMode="External"/><Relationship Id="rId6" Type="http://schemas.openxmlformats.org/officeDocument/2006/relationships/hyperlink" Target="https://www.mdpi.com/2071-1050/15/9/761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251520" y="332656"/>
            <a:ext cx="8712968"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000"/>
              <a:t>Sreenidhi Institute of Science and Technology</a:t>
            </a:r>
            <a:br>
              <a:rPr lang="en-US"/>
            </a:br>
            <a:r>
              <a:rPr lang="en-US" sz="2200"/>
              <a:t>Yamnampet, Ghatkesar, Hyderabad, Telangana-501301.</a:t>
            </a:r>
            <a:endParaRPr/>
          </a:p>
        </p:txBody>
      </p:sp>
      <p:sp>
        <p:nvSpPr>
          <p:cNvPr id="85" name="Google Shape;85;p1"/>
          <p:cNvSpPr txBox="1"/>
          <p:nvPr>
            <p:ph idx="1" type="subTitle"/>
          </p:nvPr>
        </p:nvSpPr>
        <p:spPr>
          <a:xfrm>
            <a:off x="1259632" y="198884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800"/>
              <a:buNone/>
            </a:pPr>
            <a:r>
              <a:rPr b="1" lang="en-US" sz="2800">
                <a:solidFill>
                  <a:schemeClr val="dk1"/>
                </a:solidFill>
              </a:rPr>
              <a:t>Department of Information Technology</a:t>
            </a:r>
            <a:endParaRPr/>
          </a:p>
        </p:txBody>
      </p:sp>
      <p:sp>
        <p:nvSpPr>
          <p:cNvPr id="86" name="Google Shape;86;p1"/>
          <p:cNvSpPr txBox="1"/>
          <p:nvPr/>
        </p:nvSpPr>
        <p:spPr>
          <a:xfrm>
            <a:off x="1835696" y="2996952"/>
            <a:ext cx="4752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PROJECT PRESENTATION </a:t>
            </a:r>
            <a:endParaRPr/>
          </a:p>
        </p:txBody>
      </p:sp>
      <p:sp>
        <p:nvSpPr>
          <p:cNvPr id="87" name="Google Shape;87;p1"/>
          <p:cNvSpPr txBox="1"/>
          <p:nvPr/>
        </p:nvSpPr>
        <p:spPr>
          <a:xfrm>
            <a:off x="5397513" y="4320746"/>
            <a:ext cx="309634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M.L.N.Mallika     21311A1252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S.Laxmi Shreya   21311A1244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K.Rohita               21311A1242</a:t>
            </a:r>
            <a:endParaRPr/>
          </a:p>
        </p:txBody>
      </p:sp>
      <p:sp>
        <p:nvSpPr>
          <p:cNvPr id="88" name="Google Shape;88;p1"/>
          <p:cNvSpPr txBox="1"/>
          <p:nvPr/>
        </p:nvSpPr>
        <p:spPr>
          <a:xfrm>
            <a:off x="683568" y="4437112"/>
            <a:ext cx="2592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Dr.K Vijaya Lakshmi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Abstract </a:t>
            </a:r>
            <a:endParaRPr/>
          </a:p>
        </p:txBody>
      </p:sp>
      <p:sp>
        <p:nvSpPr>
          <p:cNvPr id="94" name="Google Shape;94;p2"/>
          <p:cNvSpPr txBox="1"/>
          <p:nvPr>
            <p:ph idx="1" type="body"/>
          </p:nvPr>
        </p:nvSpPr>
        <p:spPr>
          <a:xfrm>
            <a:off x="457200" y="1268760"/>
            <a:ext cx="8229600" cy="485740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700"/>
              <a:buChar char="•"/>
            </a:pPr>
            <a:r>
              <a:rPr lang="en-US" sz="2700"/>
              <a:t>The transportation sector significantly contributes to greenhouse gas emissions, particularly through conventional combustion engine vehicles.</a:t>
            </a:r>
            <a:endParaRPr/>
          </a:p>
          <a:p>
            <a:pPr indent="-342900" lvl="0" marL="342900" rtl="0" algn="l">
              <a:spcBef>
                <a:spcPts val="540"/>
              </a:spcBef>
              <a:spcAft>
                <a:spcPts val="0"/>
              </a:spcAft>
              <a:buClr>
                <a:schemeClr val="dk1"/>
              </a:buClr>
              <a:buSzPts val="2700"/>
              <a:buChar char="•"/>
            </a:pPr>
            <a:r>
              <a:rPr lang="en-US" sz="2700"/>
              <a:t>This research addresses the pivotal issue of carbon emissions from automobiles within the broader context of sustainable transportation.</a:t>
            </a:r>
            <a:endParaRPr/>
          </a:p>
          <a:p>
            <a:pPr indent="-342900" lvl="0" marL="342900" rtl="0" algn="l">
              <a:spcBef>
                <a:spcPts val="540"/>
              </a:spcBef>
              <a:spcAft>
                <a:spcPts val="0"/>
              </a:spcAft>
              <a:buClr>
                <a:schemeClr val="dk1"/>
              </a:buClr>
              <a:buSzPts val="2700"/>
              <a:buChar char="•"/>
            </a:pPr>
            <a:r>
              <a:rPr lang="en-US" sz="2700"/>
              <a:t>The need for precise predictive models becomes paramount for informed decision-making.</a:t>
            </a:r>
            <a:endParaRPr/>
          </a:p>
          <a:p>
            <a:pPr indent="-342900" lvl="0" marL="342900" rtl="0" algn="l">
              <a:spcBef>
                <a:spcPts val="540"/>
              </a:spcBef>
              <a:spcAft>
                <a:spcPts val="0"/>
              </a:spcAft>
              <a:buClr>
                <a:schemeClr val="dk1"/>
              </a:buClr>
              <a:buSzPts val="2700"/>
              <a:buChar char="•"/>
            </a:pPr>
            <a:r>
              <a:rPr lang="en-US" sz="2700"/>
              <a:t>This is to predict the amount of CO2 that a car will emit using appropriate models. Additionally, it is necessary to determine whether the car is environmentally friendly or based on its carbon footprint.</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Existing system </a:t>
            </a:r>
            <a:endParaRPr/>
          </a:p>
        </p:txBody>
      </p:sp>
      <p:sp>
        <p:nvSpPr>
          <p:cNvPr id="100" name="Google Shape;100;p3"/>
          <p:cNvSpPr txBox="1"/>
          <p:nvPr>
            <p:ph idx="1" type="body"/>
          </p:nvPr>
        </p:nvSpPr>
        <p:spPr>
          <a:xfrm>
            <a:off x="457200" y="1333275"/>
            <a:ext cx="8229600" cy="55248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en-US" sz="2000"/>
              <a:t>T</a:t>
            </a:r>
            <a:r>
              <a:rPr lang="en-US" sz="2000"/>
              <a:t>o date, there exist some works that have modeled the global CO2 emission footprint, including the COVID-19 transmission period. </a:t>
            </a:r>
            <a:endParaRPr sz="2000"/>
          </a:p>
          <a:p>
            <a:pPr indent="-355600" lvl="0" marL="457200" rtl="0" algn="l">
              <a:spcBef>
                <a:spcPts val="0"/>
              </a:spcBef>
              <a:spcAft>
                <a:spcPts val="0"/>
              </a:spcAft>
              <a:buSzPts val="2000"/>
              <a:buChar char="•"/>
            </a:pPr>
            <a:r>
              <a:rPr lang="en-US" sz="2000"/>
              <a:t>A number of modeling approaches have been tried by various authors from different perspectives to forecast CO2 emissions. Notably, provides insight into the CO2 emission prediction model using ML. CO2 emissions and environmental protection issues.</a:t>
            </a:r>
            <a:endParaRPr sz="2000"/>
          </a:p>
          <a:p>
            <a:pPr indent="-355600" lvl="0" marL="457200" rtl="0" algn="l">
              <a:spcBef>
                <a:spcPts val="0"/>
              </a:spcBef>
              <a:spcAft>
                <a:spcPts val="0"/>
              </a:spcAft>
              <a:buSzPts val="2000"/>
              <a:buChar char="•"/>
            </a:pPr>
            <a:r>
              <a:rPr lang="en-US" sz="2000"/>
              <a:t>The used models are </a:t>
            </a:r>
            <a:endParaRPr sz="2000"/>
          </a:p>
          <a:p>
            <a:pPr indent="0" lvl="0" marL="914400" rtl="0" algn="l">
              <a:spcBef>
                <a:spcPts val="0"/>
              </a:spcBef>
              <a:spcAft>
                <a:spcPts val="0"/>
              </a:spcAft>
              <a:buNone/>
            </a:pPr>
            <a:r>
              <a:rPr lang="en-US" sz="2000"/>
              <a:t>a. </a:t>
            </a:r>
            <a:r>
              <a:rPr lang="en-US" sz="2000"/>
              <a:t>Rough K-Means Clustering (RKM)</a:t>
            </a:r>
            <a:endParaRPr sz="2000"/>
          </a:p>
          <a:p>
            <a:pPr indent="0" lvl="0" marL="914400" rtl="0" algn="l">
              <a:spcBef>
                <a:spcPts val="0"/>
              </a:spcBef>
              <a:spcAft>
                <a:spcPts val="0"/>
              </a:spcAft>
              <a:buNone/>
            </a:pPr>
            <a:r>
              <a:rPr lang="en-US" sz="2000"/>
              <a:t>b.RNN</a:t>
            </a:r>
            <a:endParaRPr sz="2000"/>
          </a:p>
          <a:p>
            <a:pPr indent="0" lvl="0" marL="914400" rtl="0" algn="l">
              <a:spcBef>
                <a:spcPts val="0"/>
              </a:spcBef>
              <a:spcAft>
                <a:spcPts val="0"/>
              </a:spcAft>
              <a:buNone/>
            </a:pPr>
            <a:r>
              <a:rPr lang="en-US" sz="2000"/>
              <a:t>c.LSTM mechanisms</a:t>
            </a:r>
            <a:endParaRPr sz="2000"/>
          </a:p>
          <a:p>
            <a:pPr indent="-355600" lvl="0" marL="457200" rtl="0" algn="l">
              <a:spcBef>
                <a:spcPts val="0"/>
              </a:spcBef>
              <a:spcAft>
                <a:spcPts val="0"/>
              </a:spcAft>
              <a:buSzPts val="2000"/>
              <a:buChar char="•"/>
            </a:pPr>
            <a:r>
              <a:rPr lang="en-US" sz="2000"/>
              <a:t>Previous studies had limitations in qualifying or quantifying measurements of CO2 emissions during and after the COVID-19. This study can be considered the latest nexus of previous work, as most of the previous works did not include the changes in CO2 emissions during the COVID-19 pandemic.</a:t>
            </a:r>
            <a:endParaRPr sz="2000"/>
          </a:p>
          <a:p>
            <a:pPr indent="-355600" lvl="0" marL="457200" rtl="0" algn="l">
              <a:spcBef>
                <a:spcPts val="0"/>
              </a:spcBef>
              <a:spcAft>
                <a:spcPts val="0"/>
              </a:spcAft>
              <a:buSzPts val="2000"/>
              <a:buChar char="•"/>
            </a:pPr>
            <a:r>
              <a:rPr lang="en-US" sz="2000"/>
              <a:t>Accuracy obtained is 93%.</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Proposed system </a:t>
            </a:r>
            <a:endParaRPr/>
          </a:p>
        </p:txBody>
      </p:sp>
      <p:sp>
        <p:nvSpPr>
          <p:cNvPr id="106" name="Google Shape;106;p4"/>
          <p:cNvSpPr txBox="1"/>
          <p:nvPr>
            <p:ph idx="1" type="body"/>
          </p:nvPr>
        </p:nvSpPr>
        <p:spPr>
          <a:xfrm>
            <a:off x="457200" y="1282200"/>
            <a:ext cx="8229600" cy="5349000"/>
          </a:xfrm>
          <a:prstGeom prst="rect">
            <a:avLst/>
          </a:prstGeom>
          <a:noFill/>
          <a:ln>
            <a:noFill/>
          </a:ln>
        </p:spPr>
        <p:txBody>
          <a:bodyPr anchorCtr="0" anchor="t" bIns="45700" lIns="91425" spcFirstLastPara="1" rIns="91425" wrap="square" tIns="45700">
            <a:noAutofit/>
          </a:bodyPr>
          <a:lstStyle/>
          <a:p>
            <a:pPr indent="-336550" lvl="0" marL="457200" rtl="0" algn="l">
              <a:lnSpc>
                <a:spcPct val="150000"/>
              </a:lnSpc>
              <a:spcBef>
                <a:spcPts val="1000"/>
              </a:spcBef>
              <a:spcAft>
                <a:spcPts val="0"/>
              </a:spcAft>
              <a:buSzPts val="1700"/>
              <a:buFont typeface="Open Sans"/>
              <a:buChar char="•"/>
            </a:pPr>
            <a:r>
              <a:rPr lang="en-US" sz="1700">
                <a:latin typeface="Open Sans"/>
                <a:ea typeface="Open Sans"/>
                <a:cs typeface="Open Sans"/>
                <a:sym typeface="Open Sans"/>
              </a:rPr>
              <a:t>Our research aims to address the critical gap in estimating carbon emissions from vehicles. To achieve this, we will utilize a machine learning-centric approach and a diverse dataset encompassing various variables. </a:t>
            </a:r>
            <a:endParaRPr sz="1700">
              <a:latin typeface="Open Sans"/>
              <a:ea typeface="Open Sans"/>
              <a:cs typeface="Open Sans"/>
              <a:sym typeface="Open Sans"/>
            </a:endParaRPr>
          </a:p>
          <a:p>
            <a:pPr indent="-336550" lvl="0" marL="457200" rtl="0" algn="l">
              <a:lnSpc>
                <a:spcPct val="150000"/>
              </a:lnSpc>
              <a:spcBef>
                <a:spcPts val="0"/>
              </a:spcBef>
              <a:spcAft>
                <a:spcPts val="0"/>
              </a:spcAft>
              <a:buSzPts val="1700"/>
              <a:buFont typeface="Open Sans"/>
              <a:buChar char="•"/>
            </a:pPr>
            <a:r>
              <a:rPr lang="en-US" sz="1700">
                <a:latin typeface="Open Sans"/>
                <a:ea typeface="Open Sans"/>
                <a:cs typeface="Open Sans"/>
                <a:sym typeface="Open Sans"/>
              </a:rPr>
              <a:t>Our goal is to build predictive models using different algorithms, including ensemble methods, to estimate carbon emissions from vehicles. The dataset we will be using includes various factors such as make, model, vehicle class, engine size, cylinders, transmission, fuel type, fuel consumption in the city (L/100 km), fuel consumption on the highway (L/100 km), fuel consumption combined (L/100 km), and CO2 emissions.</a:t>
            </a:r>
            <a:endParaRPr sz="1700">
              <a:latin typeface="Open Sans"/>
              <a:ea typeface="Open Sans"/>
              <a:cs typeface="Open Sans"/>
              <a:sym typeface="Open Sans"/>
            </a:endParaRPr>
          </a:p>
          <a:p>
            <a:pPr indent="-336550" lvl="0" marL="457200" rtl="0" algn="l">
              <a:lnSpc>
                <a:spcPct val="150000"/>
              </a:lnSpc>
              <a:spcBef>
                <a:spcPts val="0"/>
              </a:spcBef>
              <a:spcAft>
                <a:spcPts val="0"/>
              </a:spcAft>
              <a:buSzPts val="1700"/>
              <a:buFont typeface="Open Sans"/>
              <a:buChar char="•"/>
            </a:pPr>
            <a:r>
              <a:rPr lang="en-US" sz="1700">
                <a:latin typeface="Open Sans"/>
                <a:ea typeface="Open Sans"/>
                <a:cs typeface="Open Sans"/>
                <a:sym typeface="Open Sans"/>
              </a:rPr>
              <a:t>We will use advanced regression methods, </a:t>
            </a:r>
            <a:r>
              <a:rPr b="1" lang="en-US" sz="1700">
                <a:latin typeface="Open Sans"/>
                <a:ea typeface="Open Sans"/>
                <a:cs typeface="Open Sans"/>
                <a:sym typeface="Open Sans"/>
              </a:rPr>
              <a:t>Decision Trees</a:t>
            </a:r>
            <a:r>
              <a:rPr lang="en-US" sz="1700">
                <a:latin typeface="Open Sans"/>
                <a:ea typeface="Open Sans"/>
                <a:cs typeface="Open Sans"/>
                <a:sym typeface="Open Sans"/>
              </a:rPr>
              <a:t>, artificial neural networks </a:t>
            </a:r>
            <a:r>
              <a:rPr b="1" lang="en-US" sz="1700">
                <a:latin typeface="Open Sans"/>
                <a:ea typeface="Open Sans"/>
                <a:cs typeface="Open Sans"/>
                <a:sym typeface="Open Sans"/>
              </a:rPr>
              <a:t>(ANN)</a:t>
            </a:r>
            <a:r>
              <a:rPr lang="en-US" sz="1700">
                <a:latin typeface="Open Sans"/>
                <a:ea typeface="Open Sans"/>
                <a:cs typeface="Open Sans"/>
                <a:sym typeface="Open Sans"/>
              </a:rPr>
              <a:t>, and the k-nearest neighbors algorithm </a:t>
            </a:r>
            <a:r>
              <a:rPr b="1" lang="en-US" sz="1700">
                <a:latin typeface="Open Sans"/>
                <a:ea typeface="Open Sans"/>
                <a:cs typeface="Open Sans"/>
                <a:sym typeface="Open Sans"/>
              </a:rPr>
              <a:t>(KNN</a:t>
            </a:r>
            <a:r>
              <a:rPr lang="en-US" sz="1700">
                <a:latin typeface="Open Sans"/>
                <a:ea typeface="Open Sans"/>
                <a:cs typeface="Open Sans"/>
                <a:sym typeface="Open Sans"/>
              </a:rPr>
              <a:t>) to explore the algorithmic capabilities of predicting carbon emissions.</a:t>
            </a:r>
            <a:endParaRPr sz="1700">
              <a:latin typeface="Open Sans"/>
              <a:ea typeface="Open Sans"/>
              <a:cs typeface="Open Sans"/>
              <a:sym typeface="Open Sans"/>
            </a:endParaRPr>
          </a:p>
          <a:p>
            <a:pPr indent="-139700" lvl="0" marL="342900" rtl="0" algn="l">
              <a:spcBef>
                <a:spcPts val="0"/>
              </a:spcBef>
              <a:spcAft>
                <a:spcPts val="0"/>
              </a:spcAft>
              <a:buClr>
                <a:schemeClr val="dk1"/>
              </a:buClr>
              <a:buSzPts val="3200"/>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Methodology</a:t>
            </a:r>
            <a:endParaRPr/>
          </a:p>
        </p:txBody>
      </p:sp>
      <p:sp>
        <p:nvSpPr>
          <p:cNvPr id="112" name="Google Shape;112;p5"/>
          <p:cNvSpPr txBox="1"/>
          <p:nvPr>
            <p:ph idx="1" type="body"/>
          </p:nvPr>
        </p:nvSpPr>
        <p:spPr>
          <a:xfrm>
            <a:off x="457200" y="1196750"/>
            <a:ext cx="8229600" cy="5350200"/>
          </a:xfrm>
          <a:prstGeom prst="rect">
            <a:avLst/>
          </a:prstGeom>
          <a:noFill/>
          <a:ln>
            <a:noFill/>
          </a:ln>
        </p:spPr>
        <p:txBody>
          <a:bodyPr anchorCtr="0" anchor="t" bIns="45700" lIns="91425" spcFirstLastPara="1" rIns="91425" wrap="square" tIns="45700">
            <a:normAutofit lnSpcReduction="20000"/>
          </a:bodyPr>
          <a:lstStyle/>
          <a:p>
            <a:pPr indent="-361950" lvl="0" marL="342900" rtl="0" algn="l">
              <a:spcBef>
                <a:spcPts val="0"/>
              </a:spcBef>
              <a:spcAft>
                <a:spcPts val="0"/>
              </a:spcAft>
              <a:buClr>
                <a:schemeClr val="dk1"/>
              </a:buClr>
              <a:buSzPts val="2150"/>
              <a:buChar char="•"/>
            </a:pPr>
            <a:r>
              <a:rPr lang="en-US" sz="2150"/>
              <a:t>Methods used to train the model are </a:t>
            </a:r>
            <a:endParaRPr sz="2150"/>
          </a:p>
          <a:p>
            <a:pPr indent="-476250" lvl="0" marL="457200" rtl="0" algn="l">
              <a:spcBef>
                <a:spcPts val="592"/>
              </a:spcBef>
              <a:spcAft>
                <a:spcPts val="0"/>
              </a:spcAft>
              <a:buClr>
                <a:schemeClr val="dk1"/>
              </a:buClr>
              <a:buSzPts val="2150"/>
              <a:buFont typeface="Calibri"/>
              <a:buAutoNum type="arabicPeriod"/>
            </a:pPr>
            <a:r>
              <a:rPr b="1" lang="en-US" sz="2150"/>
              <a:t>Decision Tree:- </a:t>
            </a:r>
            <a:r>
              <a:rPr lang="en-US" sz="2150"/>
              <a:t>The decision tree algorithm is a supervised algorithm that uses a tree structure. It follows a divide-and-conquer strategy, which is recursive. The decision tree algorithm is used to predict logical results by dividing the tree into subsets. It has an accuracy of about 94%.</a:t>
            </a:r>
            <a:endParaRPr sz="2150"/>
          </a:p>
          <a:p>
            <a:pPr indent="-476250" lvl="0" marL="457200" rtl="0" algn="l">
              <a:spcBef>
                <a:spcPts val="370"/>
              </a:spcBef>
              <a:spcAft>
                <a:spcPts val="0"/>
              </a:spcAft>
              <a:buClr>
                <a:schemeClr val="dk1"/>
              </a:buClr>
              <a:buSzPts val="2150"/>
              <a:buFont typeface="Calibri"/>
              <a:buAutoNum type="arabicPeriod"/>
            </a:pPr>
            <a:r>
              <a:rPr b="1" lang="en-US" sz="2150"/>
              <a:t>Artificial Neural Networks:- </a:t>
            </a:r>
            <a:r>
              <a:rPr lang="en-US" sz="2150"/>
              <a:t>This ANN is trained by providing a data set so that it can process and identify the input that is given and give the accurate output. The basic unit of an artificial neural network (ANN) is a neuron.</a:t>
            </a:r>
            <a:endParaRPr sz="2150"/>
          </a:p>
          <a:p>
            <a:pPr indent="-466725" lvl="0" marL="457200" rtl="0" algn="l">
              <a:spcBef>
                <a:spcPts val="444"/>
              </a:spcBef>
              <a:spcAft>
                <a:spcPts val="0"/>
              </a:spcAft>
              <a:buClr>
                <a:schemeClr val="dk1"/>
              </a:buClr>
              <a:buSzPts val="2000"/>
              <a:buFont typeface="Calibri"/>
              <a:buAutoNum type="arabicPeriod"/>
            </a:pPr>
            <a:r>
              <a:rPr b="1" lang="en-US" sz="2000"/>
              <a:t>K-Nearest Neighbour:- </a:t>
            </a:r>
            <a:r>
              <a:rPr lang="en-US" sz="2400"/>
              <a:t>K-Nearest Neighbors (KNN) is a simple yet powerful supervised machine learning algorithm used for classification and regression tasks. The functioning of KNN is straightforward. For a given data point, the algorithm identifies its k-nearest neighbors in the training dataset based on a specified distance metric, commonly Euclidean distance.</a:t>
            </a:r>
            <a:endParaRPr b="1" sz="2400"/>
          </a:p>
          <a:p>
            <a:pPr indent="-339725" lvl="0" marL="457200" rtl="0" algn="l">
              <a:spcBef>
                <a:spcPts val="370"/>
              </a:spcBef>
              <a:spcAft>
                <a:spcPts val="0"/>
              </a:spcAft>
              <a:buClr>
                <a:schemeClr val="dk1"/>
              </a:buClr>
              <a:buSzPts val="2000"/>
              <a:buFont typeface="Calibri"/>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74650"/>
            <a:ext cx="8229600" cy="726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Frame work</a:t>
            </a:r>
            <a:endParaRPr/>
          </a:p>
        </p:txBody>
      </p:sp>
      <p:pic>
        <p:nvPicPr>
          <p:cNvPr id="118" name="Google Shape;118;p6"/>
          <p:cNvPicPr preferRelativeResize="0"/>
          <p:nvPr/>
        </p:nvPicPr>
        <p:blipFill>
          <a:blip r:embed="rId3">
            <a:alphaModFix/>
          </a:blip>
          <a:stretch>
            <a:fillRect/>
          </a:stretch>
        </p:blipFill>
        <p:spPr>
          <a:xfrm>
            <a:off x="2169363" y="1001250"/>
            <a:ext cx="4805276" cy="585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Implementation </a:t>
            </a:r>
            <a:endParaRPr/>
          </a:p>
        </p:txBody>
      </p:sp>
      <p:pic>
        <p:nvPicPr>
          <p:cNvPr id="124" name="Google Shape;124;p7"/>
          <p:cNvPicPr preferRelativeResize="0"/>
          <p:nvPr/>
        </p:nvPicPr>
        <p:blipFill rotWithShape="1">
          <a:blip r:embed="rId3">
            <a:alphaModFix/>
          </a:blip>
          <a:srcRect b="0" l="0" r="2075" t="2987"/>
          <a:stretch/>
        </p:blipFill>
        <p:spPr>
          <a:xfrm>
            <a:off x="297050" y="1234025"/>
            <a:ext cx="4433426" cy="3276400"/>
          </a:xfrm>
          <a:prstGeom prst="rect">
            <a:avLst/>
          </a:prstGeom>
          <a:noFill/>
          <a:ln>
            <a:noFill/>
          </a:ln>
        </p:spPr>
      </p:pic>
      <p:pic>
        <p:nvPicPr>
          <p:cNvPr id="125" name="Google Shape;125;p7"/>
          <p:cNvPicPr preferRelativeResize="0"/>
          <p:nvPr/>
        </p:nvPicPr>
        <p:blipFill>
          <a:blip r:embed="rId4">
            <a:alphaModFix/>
          </a:blip>
          <a:stretch>
            <a:fillRect/>
          </a:stretch>
        </p:blipFill>
        <p:spPr>
          <a:xfrm>
            <a:off x="4966475" y="3617463"/>
            <a:ext cx="3854725" cy="2913410"/>
          </a:xfrm>
          <a:prstGeom prst="rect">
            <a:avLst/>
          </a:prstGeom>
          <a:noFill/>
          <a:ln>
            <a:noFill/>
          </a:ln>
        </p:spPr>
      </p:pic>
      <p:sp>
        <p:nvSpPr>
          <p:cNvPr id="126" name="Google Shape;126;p7"/>
          <p:cNvSpPr txBox="1"/>
          <p:nvPr/>
        </p:nvSpPr>
        <p:spPr>
          <a:xfrm>
            <a:off x="4966475" y="1848875"/>
            <a:ext cx="3597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Analysis of Data set </a:t>
            </a:r>
            <a:endParaRPr sz="3200">
              <a:solidFill>
                <a:schemeClr val="dk1"/>
              </a:solidFill>
              <a:latin typeface="Calibri"/>
              <a:ea typeface="Calibri"/>
              <a:cs typeface="Calibri"/>
              <a:sym typeface="Calibri"/>
            </a:endParaRPr>
          </a:p>
        </p:txBody>
      </p:sp>
      <p:sp>
        <p:nvSpPr>
          <p:cNvPr id="127" name="Google Shape;127;p7"/>
          <p:cNvSpPr txBox="1"/>
          <p:nvPr/>
        </p:nvSpPr>
        <p:spPr>
          <a:xfrm>
            <a:off x="1362875" y="4988300"/>
            <a:ext cx="3127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Decision Tree</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Future enhancement</a:t>
            </a:r>
            <a:endParaRPr/>
          </a:p>
        </p:txBody>
      </p:sp>
      <p:sp>
        <p:nvSpPr>
          <p:cNvPr id="133" name="Google Shape;133;p9"/>
          <p:cNvSpPr txBox="1"/>
          <p:nvPr>
            <p:ph idx="1" type="body"/>
          </p:nvPr>
        </p:nvSpPr>
        <p:spPr>
          <a:xfrm>
            <a:off x="457200" y="1417650"/>
            <a:ext cx="8229600" cy="4996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rPr lang="en-US">
                <a:latin typeface="Arial"/>
                <a:ea typeface="Arial"/>
                <a:cs typeface="Arial"/>
                <a:sym typeface="Arial"/>
              </a:rPr>
              <a:t>•</a:t>
            </a:r>
            <a:r>
              <a:rPr lang="en-US"/>
              <a:t>These calculate the carbon emission value only for cars .</a:t>
            </a:r>
            <a:endParaRPr/>
          </a:p>
          <a:p>
            <a:pPr indent="0" lvl="0" marL="0" rtl="0" algn="l">
              <a:lnSpc>
                <a:spcPct val="115000"/>
              </a:lnSpc>
              <a:spcBef>
                <a:spcPts val="800"/>
              </a:spcBef>
              <a:spcAft>
                <a:spcPts val="0"/>
              </a:spcAft>
              <a:buClr>
                <a:schemeClr val="dk1"/>
              </a:buClr>
              <a:buSzPts val="1100"/>
              <a:buNone/>
            </a:pPr>
            <a:r>
              <a:rPr lang="en-US">
                <a:latin typeface="Arial"/>
                <a:ea typeface="Arial"/>
                <a:cs typeface="Arial"/>
                <a:sym typeface="Arial"/>
              </a:rPr>
              <a:t>•</a:t>
            </a:r>
            <a:r>
              <a:rPr lang="en-US"/>
              <a:t>This can be further developed so that it can also done for different  kind of vehicles.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 </a:t>
            </a:r>
            <a:endParaRPr/>
          </a:p>
        </p:txBody>
      </p:sp>
      <p:sp>
        <p:nvSpPr>
          <p:cNvPr id="139" name="Google Shape;139;p10"/>
          <p:cNvSpPr txBox="1"/>
          <p:nvPr>
            <p:ph idx="1" type="body"/>
          </p:nvPr>
        </p:nvSpPr>
        <p:spPr>
          <a:xfrm>
            <a:off x="457200" y="1417650"/>
            <a:ext cx="8229600" cy="5059500"/>
          </a:xfrm>
          <a:prstGeom prst="rect">
            <a:avLst/>
          </a:prstGeom>
          <a:noFill/>
          <a:ln>
            <a:noFill/>
          </a:ln>
        </p:spPr>
        <p:txBody>
          <a:bodyPr anchorCtr="0" anchor="t" bIns="45700" lIns="91425" spcFirstLastPara="1" rIns="91425" wrap="square" tIns="45700">
            <a:normAutofit/>
          </a:bodyPr>
          <a:lstStyle/>
          <a:p>
            <a:pPr indent="-276225" lvl="0" marL="342900" rtl="0" algn="l">
              <a:spcBef>
                <a:spcPts val="0"/>
              </a:spcBef>
              <a:spcAft>
                <a:spcPts val="0"/>
              </a:spcAft>
              <a:buClr>
                <a:schemeClr val="dk1"/>
              </a:buClr>
              <a:buSzPts val="2150"/>
              <a:buChar char="•"/>
            </a:pPr>
            <a:r>
              <a:rPr lang="en-US" sz="2150" u="sng">
                <a:solidFill>
                  <a:schemeClr val="hlink"/>
                </a:solidFill>
                <a:hlinkClick r:id="rId3"/>
              </a:rPr>
              <a:t>https://cdnsciencepub.com/doi/full/10.1139/er-2020-0019</a:t>
            </a:r>
            <a:endParaRPr sz="2150"/>
          </a:p>
          <a:p>
            <a:pPr indent="0" lvl="0" marL="342900" rtl="0" algn="l">
              <a:spcBef>
                <a:spcPts val="0"/>
              </a:spcBef>
              <a:spcAft>
                <a:spcPts val="0"/>
              </a:spcAft>
              <a:buNone/>
            </a:pPr>
            <a:r>
              <a:t/>
            </a:r>
            <a:endParaRPr sz="2150"/>
          </a:p>
          <a:p>
            <a:pPr indent="-276225" lvl="0" marL="342900" rtl="0" algn="l">
              <a:spcBef>
                <a:spcPts val="0"/>
              </a:spcBef>
              <a:spcAft>
                <a:spcPts val="0"/>
              </a:spcAft>
              <a:buSzPts val="2150"/>
              <a:buChar char="•"/>
            </a:pPr>
            <a:r>
              <a:rPr lang="en-US" sz="2150" u="sng">
                <a:solidFill>
                  <a:schemeClr val="hlink"/>
                </a:solidFill>
                <a:hlinkClick r:id="rId4"/>
              </a:rPr>
              <a:t>https://www.kaggle.com/datasets/midhundasl/co2-emission-of-cars-dataset</a:t>
            </a:r>
            <a:endParaRPr sz="2150"/>
          </a:p>
          <a:p>
            <a:pPr indent="0" lvl="0" marL="342900" rtl="0" algn="l">
              <a:spcBef>
                <a:spcPts val="0"/>
              </a:spcBef>
              <a:spcAft>
                <a:spcPts val="0"/>
              </a:spcAft>
              <a:buNone/>
            </a:pPr>
            <a:r>
              <a:t/>
            </a:r>
            <a:endParaRPr sz="2150"/>
          </a:p>
          <a:p>
            <a:pPr indent="-276225" lvl="0" marL="342900" rtl="0" algn="l">
              <a:spcBef>
                <a:spcPts val="0"/>
              </a:spcBef>
              <a:spcAft>
                <a:spcPts val="0"/>
              </a:spcAft>
              <a:buSzPts val="2150"/>
              <a:buChar char="•"/>
            </a:pPr>
            <a:r>
              <a:rPr lang="en-US" sz="2150" u="sng">
                <a:solidFill>
                  <a:schemeClr val="hlink"/>
                </a:solidFill>
                <a:hlinkClick r:id="rId5"/>
              </a:rPr>
              <a:t>https://www.kaggle.com/datasets/prathamtripathi/co2-emissions-by-cars-in-canada/data</a:t>
            </a:r>
            <a:endParaRPr sz="2150"/>
          </a:p>
          <a:p>
            <a:pPr indent="0" lvl="0" marL="342900" rtl="0" algn="l">
              <a:spcBef>
                <a:spcPts val="0"/>
              </a:spcBef>
              <a:spcAft>
                <a:spcPts val="0"/>
              </a:spcAft>
              <a:buNone/>
            </a:pPr>
            <a:r>
              <a:t/>
            </a:r>
            <a:endParaRPr sz="2150"/>
          </a:p>
          <a:p>
            <a:pPr indent="-276225" lvl="0" marL="342900" rtl="0" algn="l">
              <a:spcBef>
                <a:spcPts val="0"/>
              </a:spcBef>
              <a:spcAft>
                <a:spcPts val="0"/>
              </a:spcAft>
              <a:buSzPts val="2150"/>
              <a:buChar char="•"/>
            </a:pPr>
            <a:r>
              <a:rPr lang="en-US" sz="2150" u="sng">
                <a:solidFill>
                  <a:schemeClr val="hlink"/>
                </a:solidFill>
                <a:hlinkClick r:id="rId6"/>
              </a:rPr>
              <a:t>https://www.mdpi.com/2071-1050/15/9/7615</a:t>
            </a:r>
            <a:endParaRPr sz="2150"/>
          </a:p>
          <a:p>
            <a:pPr indent="0" lvl="0" marL="342900" rtl="0" algn="l">
              <a:spcBef>
                <a:spcPts val="0"/>
              </a:spcBef>
              <a:spcAft>
                <a:spcPts val="0"/>
              </a:spcAft>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2023-12-19T05:00:33Z</dcterms:created>
  <dc:creator>Dr. Vijayalakshmi K</dc:creator>
</cp:coreProperties>
</file>