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030" autoAdjust="0"/>
  </p:normalViewPr>
  <p:slideViewPr>
    <p:cSldViewPr snapToGrid="0">
      <p:cViewPr>
        <p:scale>
          <a:sx n="66" d="100"/>
          <a:sy n="66" d="100"/>
        </p:scale>
        <p:origin x="32"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641492-CAB6-443E-87D3-FD16216402D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381331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41492-CAB6-443E-87D3-FD16216402D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13075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41492-CAB6-443E-87D3-FD16216402D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3EE1-33E9-4E08-BC0E-8D38A35156C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2852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41492-CAB6-443E-87D3-FD16216402D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646245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41492-CAB6-443E-87D3-FD16216402D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3EE1-33E9-4E08-BC0E-8D38A35156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697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41492-CAB6-443E-87D3-FD16216402D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2688053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41492-CAB6-443E-87D3-FD16216402D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400735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41492-CAB6-443E-87D3-FD16216402D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191821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41492-CAB6-443E-87D3-FD16216402D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61981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41492-CAB6-443E-87D3-FD16216402D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307016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41492-CAB6-443E-87D3-FD16216402D1}"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415768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41492-CAB6-443E-87D3-FD16216402D1}" type="datetimeFigureOut">
              <a:rPr lang="en-IN" smtClean="0"/>
              <a:t>25-06-2025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377269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641492-CAB6-443E-87D3-FD16216402D1}" type="datetimeFigureOut">
              <a:rPr lang="en-IN" smtClean="0"/>
              <a:t>25-06-2025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257381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41492-CAB6-443E-87D3-FD16216402D1}" type="datetimeFigureOut">
              <a:rPr lang="en-IN" smtClean="0"/>
              <a:t>25-06-2025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243035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641492-CAB6-443E-87D3-FD16216402D1}"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242730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641492-CAB6-443E-87D3-FD16216402D1}"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1D3EE1-33E9-4E08-BC0E-8D38A35156CC}" type="slidenum">
              <a:rPr lang="en-IN" smtClean="0"/>
              <a:t>‹#›</a:t>
            </a:fld>
            <a:endParaRPr lang="en-IN"/>
          </a:p>
        </p:txBody>
      </p:sp>
    </p:spTree>
    <p:extLst>
      <p:ext uri="{BB962C8B-B14F-4D97-AF65-F5344CB8AC3E}">
        <p14:creationId xmlns:p14="http://schemas.microsoft.com/office/powerpoint/2010/main" val="266194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641492-CAB6-443E-87D3-FD16216402D1}" type="datetimeFigureOut">
              <a:rPr lang="en-IN" smtClean="0"/>
              <a:t>25-06-2025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1D3EE1-33E9-4E08-BC0E-8D38A35156CC}" type="slidenum">
              <a:rPr lang="en-IN" smtClean="0"/>
              <a:t>‹#›</a:t>
            </a:fld>
            <a:endParaRPr lang="en-IN"/>
          </a:p>
        </p:txBody>
      </p:sp>
    </p:spTree>
    <p:extLst>
      <p:ext uri="{BB962C8B-B14F-4D97-AF65-F5344CB8AC3E}">
        <p14:creationId xmlns:p14="http://schemas.microsoft.com/office/powerpoint/2010/main" val="852428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3F54-1E71-7ADF-FC05-C3D47D163998}"/>
              </a:ext>
            </a:extLst>
          </p:cNvPr>
          <p:cNvSpPr>
            <a:spLocks noGrp="1"/>
          </p:cNvSpPr>
          <p:nvPr>
            <p:ph type="ctrTitle"/>
          </p:nvPr>
        </p:nvSpPr>
        <p:spPr>
          <a:xfrm>
            <a:off x="423512" y="1328286"/>
            <a:ext cx="8181211" cy="1636295"/>
          </a:xfrm>
        </p:spPr>
        <p:txBody>
          <a:bodyPr/>
          <a:lstStyle/>
          <a:p>
            <a:r>
              <a:rPr lang="en-US" dirty="0">
                <a:solidFill>
                  <a:schemeClr val="accent4">
                    <a:lumMod val="75000"/>
                  </a:schemeClr>
                </a:solidFill>
              </a:rPr>
              <a:t>SMART SORTING:						</a:t>
            </a:r>
            <a:r>
              <a:rPr lang="en-US" dirty="0"/>
              <a:t>					</a:t>
            </a:r>
            <a:br>
              <a:rPr lang="en-US" dirty="0"/>
            </a:br>
            <a:r>
              <a:rPr lang="en-US" dirty="0"/>
              <a:t>		</a:t>
            </a:r>
            <a:endParaRPr lang="en-IN" dirty="0"/>
          </a:p>
        </p:txBody>
      </p:sp>
      <p:sp>
        <p:nvSpPr>
          <p:cNvPr id="3" name="Subtitle 2">
            <a:extLst>
              <a:ext uri="{FF2B5EF4-FFF2-40B4-BE49-F238E27FC236}">
                <a16:creationId xmlns:a16="http://schemas.microsoft.com/office/drawing/2014/main" id="{5FA72B3C-5DD0-3D8D-AF0D-73F74210B923}"/>
              </a:ext>
            </a:extLst>
          </p:cNvPr>
          <p:cNvSpPr>
            <a:spLocks noGrp="1"/>
          </p:cNvSpPr>
          <p:nvPr>
            <p:ph type="subTitle" idx="1"/>
          </p:nvPr>
        </p:nvSpPr>
        <p:spPr>
          <a:xfrm flipH="1">
            <a:off x="-2194560" y="1453415"/>
            <a:ext cx="11107554" cy="1975586"/>
          </a:xfrm>
        </p:spPr>
        <p:txBody>
          <a:bodyPr>
            <a:noAutofit/>
          </a:bodyPr>
          <a:lstStyle/>
          <a:p>
            <a:pPr marL="4229100" lvl="8" indent="-571500">
              <a:buFont typeface="Wingdings" panose="05000000000000000000" pitchFamily="2" charset="2"/>
              <a:buChar char="Ø"/>
            </a:pPr>
            <a:r>
              <a:rPr lang="en-US" sz="3600" dirty="0">
                <a:solidFill>
                  <a:schemeClr val="accent2">
                    <a:lumMod val="75000"/>
                  </a:schemeClr>
                </a:solidFill>
              </a:rPr>
              <a:t>TRANSFER LEARNING</a:t>
            </a:r>
          </a:p>
          <a:p>
            <a:pPr marL="571500" indent="-571500">
              <a:buFont typeface="Wingdings" panose="05000000000000000000" pitchFamily="2" charset="2"/>
              <a:buChar char="Ø"/>
            </a:pPr>
            <a:r>
              <a:rPr lang="en-US" sz="3600" dirty="0">
                <a:solidFill>
                  <a:schemeClr val="accent2">
                    <a:lumMod val="75000"/>
                  </a:schemeClr>
                </a:solidFill>
              </a:rPr>
              <a:t>FOR IDENTIFYING </a:t>
            </a:r>
          </a:p>
          <a:p>
            <a:pPr marL="571500" indent="-571500">
              <a:buFont typeface="Wingdings" panose="05000000000000000000" pitchFamily="2" charset="2"/>
              <a:buChar char="Ø"/>
            </a:pPr>
            <a:r>
              <a:rPr lang="en-US" sz="3600" dirty="0">
                <a:solidFill>
                  <a:schemeClr val="accent2">
                    <a:lumMod val="75000"/>
                  </a:schemeClr>
                </a:solidFill>
              </a:rPr>
              <a:t>ROTTEN FRUITS AND VEGETABLES</a:t>
            </a:r>
            <a:endParaRPr lang="en-IN" sz="3600" dirty="0">
              <a:solidFill>
                <a:schemeClr val="accent2">
                  <a:lumMod val="75000"/>
                </a:schemeClr>
              </a:solidFill>
            </a:endParaRPr>
          </a:p>
        </p:txBody>
      </p:sp>
    </p:spTree>
    <p:extLst>
      <p:ext uri="{BB962C8B-B14F-4D97-AF65-F5344CB8AC3E}">
        <p14:creationId xmlns:p14="http://schemas.microsoft.com/office/powerpoint/2010/main" val="354618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DF2C-E1F7-8C9B-E8C7-F7BAE5D98130}"/>
              </a:ext>
            </a:extLst>
          </p:cNvPr>
          <p:cNvSpPr>
            <a:spLocks noGrp="1"/>
          </p:cNvSpPr>
          <p:nvPr>
            <p:ph type="title"/>
          </p:nvPr>
        </p:nvSpPr>
        <p:spPr/>
        <p:txBody>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8AF409C3-E5B6-A709-19F5-684BF9284924}"/>
              </a:ext>
            </a:extLst>
          </p:cNvPr>
          <p:cNvSpPr>
            <a:spLocks noGrp="1"/>
          </p:cNvSpPr>
          <p:nvPr>
            <p:ph idx="1"/>
          </p:nvPr>
        </p:nvSpPr>
        <p:spPr>
          <a:xfrm>
            <a:off x="827773" y="2223437"/>
            <a:ext cx="9033370" cy="4241438"/>
          </a:xfrm>
        </p:spPr>
        <p:txBody>
          <a:bodyPr>
            <a:normAutofit/>
          </a:bodyPr>
          <a:lstStyle/>
          <a:p>
            <a:r>
              <a:rPr lang="en-US" sz="2400" dirty="0"/>
              <a:t>Smart sorting with transfer learning offers a highly effective solution for identifying rotten fruits and vegetables. By leveraging pre-trained models and computer vision techniques, this approach enables accurate and efficient detection of spoilage, reducing food waste and improving food safety. The benefits include improved accuracy, increased efficiency, enhanced food safety, and cost savings. As the technology continues to evolve, it holds great promise for transforming the agricultural and food processing industries, ensuring that consumers receive high-quality and safe produce.</a:t>
            </a:r>
            <a:endParaRPr lang="en-IN" sz="2400" dirty="0"/>
          </a:p>
        </p:txBody>
      </p:sp>
    </p:spTree>
    <p:extLst>
      <p:ext uri="{BB962C8B-B14F-4D97-AF65-F5344CB8AC3E}">
        <p14:creationId xmlns:p14="http://schemas.microsoft.com/office/powerpoint/2010/main" val="38192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DE6CFC-02FD-BF95-6810-7C39BFD8CF65}"/>
              </a:ext>
            </a:extLst>
          </p:cNvPr>
          <p:cNvSpPr txBox="1"/>
          <p:nvPr/>
        </p:nvSpPr>
        <p:spPr>
          <a:xfrm rot="10800000" flipV="1">
            <a:off x="3570972" y="3151943"/>
            <a:ext cx="3628723" cy="769441"/>
          </a:xfrm>
          <a:prstGeom prst="rect">
            <a:avLst/>
          </a:prstGeom>
          <a:noFill/>
        </p:spPr>
        <p:txBody>
          <a:bodyPr wrap="square" rtlCol="0">
            <a:spAutoFit/>
          </a:bodyPr>
          <a:lstStyle/>
          <a:p>
            <a:r>
              <a:rPr lang="en-US" sz="4400" dirty="0"/>
              <a:t>THANK YOU </a:t>
            </a:r>
            <a:endParaRPr lang="en-IN" sz="4400" dirty="0"/>
          </a:p>
        </p:txBody>
      </p:sp>
    </p:spTree>
    <p:extLst>
      <p:ext uri="{BB962C8B-B14F-4D97-AF65-F5344CB8AC3E}">
        <p14:creationId xmlns:p14="http://schemas.microsoft.com/office/powerpoint/2010/main" val="321866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B6D5-CADB-D956-BE3E-2065EC1614B7}"/>
              </a:ext>
            </a:extLst>
          </p:cNvPr>
          <p:cNvSpPr>
            <a:spLocks noGrp="1"/>
          </p:cNvSpPr>
          <p:nvPr>
            <p:ph type="title"/>
          </p:nvPr>
        </p:nvSpPr>
        <p:spPr/>
        <p:txBody>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8CCF9436-8CF9-BAEE-3FD2-121A4914123F}"/>
              </a:ext>
            </a:extLst>
          </p:cNvPr>
          <p:cNvSpPr>
            <a:spLocks noGrp="1"/>
          </p:cNvSpPr>
          <p:nvPr>
            <p:ph idx="1"/>
          </p:nvPr>
        </p:nvSpPr>
        <p:spPr>
          <a:xfrm>
            <a:off x="273072" y="1198880"/>
            <a:ext cx="10959609" cy="4297145"/>
          </a:xfrm>
        </p:spPr>
        <p:txBody>
          <a:bodyPr>
            <a:noAutofit/>
          </a:bodyPr>
          <a:lstStyle/>
          <a:p>
            <a:r>
              <a:rPr lang="en-US" sz="2000" dirty="0"/>
              <a:t>Smart sorting systems utilize computer vision and machine learning to classify and sort fruits and </a:t>
            </a:r>
            <a:r>
              <a:rPr lang="en-US" sz="2000" dirty="0" err="1"/>
              <a:t>Vegetables.Transfer</a:t>
            </a:r>
            <a:r>
              <a:rPr lang="en-US" sz="2000" dirty="0"/>
              <a:t> learning ,a technique where pre-trained models are fine-tuned for specific  </a:t>
            </a:r>
            <a:r>
              <a:rPr lang="en-US" sz="2000" dirty="0" err="1"/>
              <a:t>tasks,can</a:t>
            </a:r>
            <a:r>
              <a:rPr lang="en-US" sz="2000" dirty="0"/>
              <a:t> be applied to identify rotten produce.</a:t>
            </a:r>
          </a:p>
          <a:p>
            <a:r>
              <a:rPr lang="en-US" sz="2000" dirty="0"/>
              <a:t>Key components:</a:t>
            </a:r>
          </a:p>
          <a:p>
            <a:r>
              <a:rPr lang="en-US" sz="2000" dirty="0"/>
              <a:t>1. Transfer Learning: A machine learning technique where a pre-trained model is fine-tuned for a specific task. In this context, transfer learning can e pre-trained models for image classification tasks, adapting them to identify rotten fruits and vegetables.</a:t>
            </a:r>
          </a:p>
          <a:p>
            <a:r>
              <a:rPr lang="en-US" sz="2000" dirty="0"/>
              <a:t>2. Computer Vision: A field of artificial intelligence that enables computers to interpret and understand visual information. Computer vision techniques can be used to analyze images of fruits and vegetables, extracting features that distinguish fresh produce from rotten ones.</a:t>
            </a:r>
          </a:p>
          <a:p>
            <a:r>
              <a:rPr lang="en-US" sz="2000" dirty="0"/>
              <a:t>3. Smart Sorting: The integration of technology, such as machine learning and computer vision, into the sorting process to improve efficiency and accuracy. Smart sorting systems can automatically identify and separate rotten produce, reducing waste and improving food safety.</a:t>
            </a:r>
            <a:endParaRPr lang="en-IN" sz="2000" dirty="0"/>
          </a:p>
        </p:txBody>
      </p:sp>
    </p:spTree>
    <p:extLst>
      <p:ext uri="{BB962C8B-B14F-4D97-AF65-F5344CB8AC3E}">
        <p14:creationId xmlns:p14="http://schemas.microsoft.com/office/powerpoint/2010/main" val="246214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144A-045E-A346-FB20-98CC0F126135}"/>
              </a:ext>
            </a:extLst>
          </p:cNvPr>
          <p:cNvSpPr>
            <a:spLocks noGrp="1"/>
          </p:cNvSpPr>
          <p:nvPr>
            <p:ph type="title"/>
          </p:nvPr>
        </p:nvSpPr>
        <p:spPr/>
        <p:txBody>
          <a:bodyPr/>
          <a:lstStyle/>
          <a:p>
            <a:r>
              <a:rPr lang="en-US" dirty="0"/>
              <a:t>USES OF SMART SORTING:</a:t>
            </a:r>
            <a:br>
              <a:rPr lang="en-US" dirty="0"/>
            </a:br>
            <a:endParaRPr lang="en-IN" dirty="0"/>
          </a:p>
        </p:txBody>
      </p:sp>
      <p:sp>
        <p:nvSpPr>
          <p:cNvPr id="3" name="Content Placeholder 2">
            <a:extLst>
              <a:ext uri="{FF2B5EF4-FFF2-40B4-BE49-F238E27FC236}">
                <a16:creationId xmlns:a16="http://schemas.microsoft.com/office/drawing/2014/main" id="{CCB3D581-26C7-2C22-E077-8B22DF1CB12A}"/>
              </a:ext>
            </a:extLst>
          </p:cNvPr>
          <p:cNvSpPr>
            <a:spLocks noGrp="1"/>
          </p:cNvSpPr>
          <p:nvPr>
            <p:ph idx="1"/>
          </p:nvPr>
        </p:nvSpPr>
        <p:spPr>
          <a:xfrm>
            <a:off x="383520" y="1409819"/>
            <a:ext cx="9184296" cy="5756495"/>
          </a:xfrm>
        </p:spPr>
        <p:txBody>
          <a:bodyPr>
            <a:noAutofit/>
          </a:bodyPr>
          <a:lstStyle/>
          <a:p>
            <a:r>
              <a:rPr lang="en-US" sz="2400" dirty="0"/>
              <a:t>1. Improved Quality Control: Smart sorting systems can accurately identify and separate rotten fruits and vegetables, ensuring that only fresh and safe produce reaches consumers.</a:t>
            </a:r>
          </a:p>
          <a:p>
            <a:r>
              <a:rPr lang="en-US" sz="2400" dirty="0"/>
              <a:t>2. Reduced Food Waste: By detecting rotten produce early in the supply chain, smart sorting systems can help reduce food waste and minimize economic losses.</a:t>
            </a:r>
          </a:p>
          <a:p>
            <a:r>
              <a:rPr lang="en-US" sz="2400" dirty="0"/>
              <a:t>3. Enhanced Food Safety: Smart sorting systems can help prevent the distribution of spoiled or contaminated food, reducing the risk of foodborne illnesses.</a:t>
            </a:r>
          </a:p>
          <a:p>
            <a:r>
              <a:rPr lang="en-US" sz="2400" dirty="0"/>
              <a:t>4. Increased Efficiency: Automated sorting processes can significantly reduce the time and labor required for manual inspection, improving the efficiency of agricultural and food processing operations.</a:t>
            </a:r>
            <a:endParaRPr lang="en-IN"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54553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70FA-1621-1C44-8884-3191370B3878}"/>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93002D03-1582-921C-7002-2277ED2FEC43}"/>
              </a:ext>
            </a:extLst>
          </p:cNvPr>
          <p:cNvSpPr>
            <a:spLocks noGrp="1"/>
          </p:cNvSpPr>
          <p:nvPr>
            <p:ph idx="1"/>
          </p:nvPr>
        </p:nvSpPr>
        <p:spPr/>
        <p:txBody>
          <a:bodyPr>
            <a:normAutofit/>
          </a:bodyPr>
          <a:lstStyle/>
          <a:p>
            <a:r>
              <a:rPr lang="en-US" sz="2000" dirty="0"/>
              <a:t>1.Improved Accuracy in Detecting Rotten Produce</a:t>
            </a:r>
          </a:p>
          <a:p>
            <a:r>
              <a:rPr lang="en-US" sz="2000" dirty="0"/>
              <a:t>2.Time and Cost Efficiency</a:t>
            </a:r>
          </a:p>
          <a:p>
            <a:r>
              <a:rPr lang="en-US" sz="2000" dirty="0"/>
              <a:t>3.Reduction of  Food Waste</a:t>
            </a:r>
          </a:p>
          <a:p>
            <a:r>
              <a:rPr lang="en-US" sz="2000" dirty="0"/>
              <a:t>4.Transfer Learning Speeds up Development</a:t>
            </a:r>
          </a:p>
          <a:p>
            <a:r>
              <a:rPr lang="en-US" sz="2000" dirty="0"/>
              <a:t>5.Adaptability to Multiple Produce Types</a:t>
            </a:r>
          </a:p>
          <a:p>
            <a:r>
              <a:rPr lang="en-US" sz="2000" dirty="0"/>
              <a:t>6.Consistent and Reliable Results</a:t>
            </a:r>
          </a:p>
          <a:p>
            <a:r>
              <a:rPr lang="en-US" sz="2000" dirty="0"/>
              <a:t>7.Enhanced Supply Chain Quality Control</a:t>
            </a:r>
            <a:endParaRPr lang="en-IN" sz="2000" dirty="0"/>
          </a:p>
        </p:txBody>
      </p:sp>
    </p:spTree>
    <p:extLst>
      <p:ext uri="{BB962C8B-B14F-4D97-AF65-F5344CB8AC3E}">
        <p14:creationId xmlns:p14="http://schemas.microsoft.com/office/powerpoint/2010/main" val="321160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A535-7D71-66DC-CE3C-5349D8E9DF80}"/>
              </a:ext>
            </a:extLst>
          </p:cNvPr>
          <p:cNvSpPr>
            <a:spLocks noGrp="1"/>
          </p:cNvSpPr>
          <p:nvPr>
            <p:ph type="title"/>
          </p:nvPr>
        </p:nvSpPr>
        <p:spPr/>
        <p:txBody>
          <a:bodyPr>
            <a:normAutofit/>
          </a:bodyPr>
          <a:lstStyle/>
          <a:p>
            <a:r>
              <a:rPr lang="en-US" dirty="0"/>
              <a:t>DISADVANTAGES:</a:t>
            </a:r>
            <a:br>
              <a:rPr lang="en-US" dirty="0"/>
            </a:br>
            <a:endParaRPr lang="en-IN" dirty="0"/>
          </a:p>
        </p:txBody>
      </p:sp>
      <p:sp>
        <p:nvSpPr>
          <p:cNvPr id="3" name="Content Placeholder 2">
            <a:extLst>
              <a:ext uri="{FF2B5EF4-FFF2-40B4-BE49-F238E27FC236}">
                <a16:creationId xmlns:a16="http://schemas.microsoft.com/office/drawing/2014/main" id="{B82999C5-3A4B-17AB-C9D9-E9DAA776D3AE}"/>
              </a:ext>
            </a:extLst>
          </p:cNvPr>
          <p:cNvSpPr>
            <a:spLocks noGrp="1"/>
          </p:cNvSpPr>
          <p:nvPr>
            <p:ph idx="1"/>
          </p:nvPr>
        </p:nvSpPr>
        <p:spPr/>
        <p:txBody>
          <a:bodyPr>
            <a:normAutofit/>
          </a:bodyPr>
          <a:lstStyle/>
          <a:p>
            <a:r>
              <a:rPr lang="en-US" sz="2000" dirty="0"/>
              <a:t>High Initial Cost</a:t>
            </a:r>
          </a:p>
          <a:p>
            <a:r>
              <a:rPr lang="en-US" sz="2000" dirty="0"/>
              <a:t>Need for Quality Training Data</a:t>
            </a:r>
          </a:p>
          <a:p>
            <a:r>
              <a:rPr lang="en-US" sz="2000" dirty="0"/>
              <a:t>Limited Accuracy in Complex Cases</a:t>
            </a:r>
          </a:p>
          <a:p>
            <a:r>
              <a:rPr lang="en-US" sz="2000" dirty="0"/>
              <a:t>Transfer Learning May Not Always Generalize Well</a:t>
            </a:r>
          </a:p>
          <a:p>
            <a:r>
              <a:rPr lang="en-US" sz="2000" dirty="0"/>
              <a:t>Dependence on Technology and Maintenance</a:t>
            </a:r>
          </a:p>
          <a:p>
            <a:r>
              <a:rPr lang="en-US" sz="2000" dirty="0"/>
              <a:t>Data Privacy and Connectivity Issues</a:t>
            </a:r>
          </a:p>
          <a:p>
            <a:r>
              <a:rPr lang="en-US" sz="2000" dirty="0"/>
              <a:t>Complexity in Handling Diverse Produce</a:t>
            </a:r>
            <a:endParaRPr lang="en-IN" sz="2000" dirty="0"/>
          </a:p>
        </p:txBody>
      </p:sp>
    </p:spTree>
    <p:extLst>
      <p:ext uri="{BB962C8B-B14F-4D97-AF65-F5344CB8AC3E}">
        <p14:creationId xmlns:p14="http://schemas.microsoft.com/office/powerpoint/2010/main" val="108719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F984-A392-ADC5-8427-53B1D15FF8F0}"/>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01BBE86C-E8BA-E6A4-B763-0D50A0E2AA68}"/>
              </a:ext>
            </a:extLst>
          </p:cNvPr>
          <p:cNvSpPr>
            <a:spLocks noGrp="1"/>
          </p:cNvSpPr>
          <p:nvPr>
            <p:ph idx="1"/>
          </p:nvPr>
        </p:nvSpPr>
        <p:spPr>
          <a:xfrm>
            <a:off x="677334" y="1434164"/>
            <a:ext cx="9097182" cy="4814236"/>
          </a:xfrm>
        </p:spPr>
        <p:txBody>
          <a:bodyPr/>
          <a:lstStyle/>
          <a:p>
            <a:pPr marL="0" indent="0">
              <a:buNone/>
            </a:pPr>
            <a:r>
              <a:rPr lang="en-IN" sz="2000" dirty="0"/>
              <a:t>1.Food Processing</a:t>
            </a:r>
          </a:p>
          <a:p>
            <a:pPr marL="0" indent="0">
              <a:buNone/>
            </a:pPr>
            <a:r>
              <a:rPr lang="en-IN" sz="2000" dirty="0"/>
              <a:t> 2.Agricultural Industry</a:t>
            </a:r>
          </a:p>
          <a:p>
            <a:pPr marL="0" indent="0">
              <a:buNone/>
            </a:pPr>
            <a:r>
              <a:rPr lang="en-US" sz="2000" dirty="0"/>
              <a:t>3.Supermarkets and Retail</a:t>
            </a:r>
          </a:p>
          <a:p>
            <a:pPr marL="0" indent="0">
              <a:buNone/>
            </a:pPr>
            <a:r>
              <a:rPr lang="en-US" sz="2000" dirty="0"/>
              <a:t> 4.Export and Import</a:t>
            </a:r>
            <a:r>
              <a:rPr lang="en-IN" sz="2000" dirty="0"/>
              <a:t> </a:t>
            </a:r>
          </a:p>
          <a:p>
            <a:pPr marL="0" indent="0">
              <a:buNone/>
            </a:pPr>
            <a:r>
              <a:rPr lang="en-IN" sz="2000" dirty="0"/>
              <a:t>5.Waste Management for Multi-Crop Models</a:t>
            </a:r>
          </a:p>
          <a:p>
            <a:pPr marL="0" indent="0">
              <a:buNone/>
            </a:pPr>
            <a:r>
              <a:rPr lang="en-IN" sz="2000" dirty="0"/>
              <a:t>6.Food Safety and </a:t>
            </a:r>
            <a:r>
              <a:rPr lang="en-IN" sz="2000" dirty="0" err="1"/>
              <a:t>Regultory</a:t>
            </a:r>
            <a:r>
              <a:rPr lang="en-IN" sz="2000" dirty="0"/>
              <a:t> Compliance</a:t>
            </a:r>
          </a:p>
          <a:p>
            <a:endParaRPr lang="en-IN" dirty="0"/>
          </a:p>
        </p:txBody>
      </p:sp>
    </p:spTree>
    <p:extLst>
      <p:ext uri="{BB962C8B-B14F-4D97-AF65-F5344CB8AC3E}">
        <p14:creationId xmlns:p14="http://schemas.microsoft.com/office/powerpoint/2010/main" val="279638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3937-670F-EC3C-89D9-5C708C42B133}"/>
              </a:ext>
            </a:extLst>
          </p:cNvPr>
          <p:cNvSpPr>
            <a:spLocks noGrp="1"/>
          </p:cNvSpPr>
          <p:nvPr>
            <p:ph type="title"/>
          </p:nvPr>
        </p:nvSpPr>
        <p:spPr/>
        <p:txBody>
          <a:bodyPr/>
          <a:lstStyle/>
          <a:p>
            <a:r>
              <a:rPr lang="en-US" dirty="0"/>
              <a:t>WORKING</a:t>
            </a:r>
            <a:br>
              <a:rPr lang="en-US" dirty="0"/>
            </a:br>
            <a:endParaRPr lang="en-IN" dirty="0"/>
          </a:p>
        </p:txBody>
      </p:sp>
      <p:sp>
        <p:nvSpPr>
          <p:cNvPr id="3" name="Content Placeholder 2">
            <a:extLst>
              <a:ext uri="{FF2B5EF4-FFF2-40B4-BE49-F238E27FC236}">
                <a16:creationId xmlns:a16="http://schemas.microsoft.com/office/drawing/2014/main" id="{BE8CBE6D-281C-C172-F01C-19F46426101D}"/>
              </a:ext>
            </a:extLst>
          </p:cNvPr>
          <p:cNvSpPr>
            <a:spLocks noGrp="1"/>
          </p:cNvSpPr>
          <p:nvPr>
            <p:ph idx="1"/>
          </p:nvPr>
        </p:nvSpPr>
        <p:spPr>
          <a:xfrm>
            <a:off x="70942" y="2016210"/>
            <a:ext cx="8596668" cy="3880773"/>
          </a:xfrm>
        </p:spPr>
        <p:txBody>
          <a:bodyPr>
            <a:noAutofit/>
          </a:bodyPr>
          <a:lstStyle/>
          <a:p>
            <a:r>
              <a:rPr lang="en-US" sz="2000" dirty="0"/>
              <a:t>1. Data Collection: A dataset of images of fruits and vegetables is collected, including both fresh and rotten samples.</a:t>
            </a:r>
          </a:p>
          <a:p>
            <a:r>
              <a:rPr lang="en-US" sz="2000" dirty="0"/>
              <a:t>2. Model Training: A pre-trained model is fine-tuned on the dataset to learn patterns and features indicative of rot or spoilage.</a:t>
            </a:r>
          </a:p>
          <a:p>
            <a:r>
              <a:rPr lang="en-US" sz="2000" dirty="0"/>
              <a:t>3. Image Acquisition: Cameras or sensors capture images of fruits and vegetables in real-time.</a:t>
            </a:r>
          </a:p>
          <a:p>
            <a:r>
              <a:rPr lang="en-US" sz="2000" dirty="0"/>
              <a:t>4. Image Processing: The system processes the images to enhance quality and remove noise.</a:t>
            </a:r>
          </a:p>
          <a:p>
            <a:r>
              <a:rPr lang="en-US" sz="2000" dirty="0"/>
              <a:t>5. Feature Extraction: The system extracts relevant features from the images.</a:t>
            </a:r>
          </a:p>
          <a:p>
            <a:r>
              <a:rPr lang="en-US" sz="2000" dirty="0"/>
              <a:t>6. Classification: The system classifies the fruits and vegetables as fresh or rotten based on the extracted features and learned patterns.</a:t>
            </a:r>
          </a:p>
          <a:p>
            <a:r>
              <a:rPr lang="en-US" sz="2000" dirty="0"/>
              <a:t>7. Sorting: The system sorts the fruits and vegetables into separate categories based on the classification’</a:t>
            </a:r>
            <a:endParaRPr lang="en-IN" sz="2000" dirty="0"/>
          </a:p>
        </p:txBody>
      </p:sp>
    </p:spTree>
    <p:extLst>
      <p:ext uri="{BB962C8B-B14F-4D97-AF65-F5344CB8AC3E}">
        <p14:creationId xmlns:p14="http://schemas.microsoft.com/office/powerpoint/2010/main" val="298899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6354-A0E4-2063-CD6D-BDBD3DB9B970}"/>
              </a:ext>
            </a:extLst>
          </p:cNvPr>
          <p:cNvSpPr>
            <a:spLocks noGrp="1"/>
          </p:cNvSpPr>
          <p:nvPr>
            <p:ph type="title"/>
          </p:nvPr>
        </p:nvSpPr>
        <p:spPr/>
        <p:txBody>
          <a:bodyPr/>
          <a:lstStyle/>
          <a:p>
            <a:r>
              <a:rPr lang="en-US" dirty="0"/>
              <a:t>ARCHITECTURE:</a:t>
            </a:r>
            <a:br>
              <a:rPr lang="en-US" dirty="0"/>
            </a:br>
            <a:endParaRPr lang="en-IN" dirty="0"/>
          </a:p>
        </p:txBody>
      </p:sp>
      <p:pic>
        <p:nvPicPr>
          <p:cNvPr id="5" name="Content Placeholder 4" descr="Diagram of a smart fruit packaging system&#10;&#10;AI-generated content may be incorrect.">
            <a:extLst>
              <a:ext uri="{FF2B5EF4-FFF2-40B4-BE49-F238E27FC236}">
                <a16:creationId xmlns:a16="http://schemas.microsoft.com/office/drawing/2014/main" id="{986289BB-663B-6ABA-F695-036204CD75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490" y="1573302"/>
            <a:ext cx="8494356" cy="5036312"/>
          </a:xfrm>
        </p:spPr>
      </p:pic>
    </p:spTree>
    <p:extLst>
      <p:ext uri="{BB962C8B-B14F-4D97-AF65-F5344CB8AC3E}">
        <p14:creationId xmlns:p14="http://schemas.microsoft.com/office/powerpoint/2010/main" val="312539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904D-7A15-A91C-1047-19D8DA369661}"/>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D80A2792-65CC-8D3A-4B8E-C546468AF812}"/>
              </a:ext>
            </a:extLst>
          </p:cNvPr>
          <p:cNvSpPr>
            <a:spLocks noGrp="1"/>
          </p:cNvSpPr>
          <p:nvPr>
            <p:ph idx="1"/>
          </p:nvPr>
        </p:nvSpPr>
        <p:spPr/>
        <p:txBody>
          <a:bodyPr>
            <a:noAutofit/>
          </a:bodyPr>
          <a:lstStyle/>
          <a:p>
            <a:r>
              <a:rPr lang="en-US" sz="2000" dirty="0"/>
              <a:t>1. Improved Accuracy: Smart sorting systems can accurately identify rotten fruits and vegetables, reducing errors and improving quality control.</a:t>
            </a:r>
          </a:p>
          <a:p>
            <a:r>
              <a:rPr lang="en-US" sz="2000" dirty="0"/>
              <a:t>2. Increased Efficiency: Automated sorting processes can significantly reduce the time and labor required for manual inspection.</a:t>
            </a:r>
          </a:p>
          <a:p>
            <a:r>
              <a:rPr lang="en-US" sz="2000" dirty="0"/>
              <a:t>3. Enhanced Food Safety: Smart sorting systems can help prevent the distribution of spoiled or contaminated food, reducing the risk of foodborne illnesses.</a:t>
            </a:r>
          </a:p>
          <a:p>
            <a:r>
              <a:rPr lang="en-US" sz="2000" dirty="0"/>
              <a:t>4. Reduced Food Waste: By detecting rotten produce early in the supply chain, smart sorting systems can help reduce food waste and minimize economic losses.</a:t>
            </a:r>
          </a:p>
          <a:p>
            <a:r>
              <a:rPr lang="en-US" sz="2000" dirty="0"/>
              <a:t>5. Cost Savings: Smart sorting systems can help agricultural and food processing businesses save costs by reducing waste, improving efficiency, and minimizing losses.</a:t>
            </a:r>
            <a:endParaRPr lang="en-IN" sz="2000" dirty="0"/>
          </a:p>
        </p:txBody>
      </p:sp>
    </p:spTree>
    <p:extLst>
      <p:ext uri="{BB962C8B-B14F-4D97-AF65-F5344CB8AC3E}">
        <p14:creationId xmlns:p14="http://schemas.microsoft.com/office/powerpoint/2010/main" val="25487308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TotalTime>
  <Words>814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SMART SORTING:              </vt:lpstr>
      <vt:lpstr>INTRODUCTION </vt:lpstr>
      <vt:lpstr>USES OF SMART SORTING: </vt:lpstr>
      <vt:lpstr>ADVANTAGES:</vt:lpstr>
      <vt:lpstr>DISADVANTAGES: </vt:lpstr>
      <vt:lpstr>APPLICATIONS:</vt:lpstr>
      <vt:lpstr>WORKING </vt:lpstr>
      <vt:lpstr>ARCHITECTURE: </vt:lpstr>
      <vt:lpstr>BENEFITS: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leelavathi pattupogula</dc:creator>
  <cp:lastModifiedBy>leelavathi pattupogula</cp:lastModifiedBy>
  <cp:revision>1</cp:revision>
  <dcterms:created xsi:type="dcterms:W3CDTF">2025-06-25T03:00:12Z</dcterms:created>
  <dcterms:modified xsi:type="dcterms:W3CDTF">2025-06-25T05:33:03Z</dcterms:modified>
</cp:coreProperties>
</file>