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4"/>
  </p:sldMasterIdLst>
  <p:sldIdLst>
    <p:sldId id="256" r:id="rId5"/>
    <p:sldId id="257" r:id="rId6"/>
    <p:sldId id="258" r:id="rId7"/>
    <p:sldId id="259" r:id="rId8"/>
    <p:sldId id="262" r:id="rId9"/>
    <p:sldId id="263" r:id="rId10"/>
    <p:sldId id="264" r:id="rId11"/>
    <p:sldId id="260" r:id="rId12"/>
    <p:sldId id="261"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9FD1BA-1432-4781-8A7F-4DC6E425DC8F}" v="7" dt="2023-11-04T01:05:17.8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4D33168-E717-43EF-BB7C-8D9EC924435A}" type="datetimeFigureOut">
              <a:rPr lang="en-IN" smtClean="0"/>
              <a:t>03-11-2023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2F0511-F891-4A78-A902-94C5A09DC308}" type="slidenum">
              <a:rPr lang="en-IN" smtClean="0"/>
              <a:t>‹#›</a:t>
            </a:fld>
            <a:endParaRPr lang="en-IN"/>
          </a:p>
        </p:txBody>
      </p:sp>
    </p:spTree>
    <p:extLst>
      <p:ext uri="{BB962C8B-B14F-4D97-AF65-F5344CB8AC3E}">
        <p14:creationId xmlns:p14="http://schemas.microsoft.com/office/powerpoint/2010/main" val="6111281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D33168-E717-43EF-BB7C-8D9EC924435A}"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2F0511-F891-4A78-A902-94C5A09DC308}" type="slidenum">
              <a:rPr lang="en-IN" smtClean="0"/>
              <a:t>‹#›</a:t>
            </a:fld>
            <a:endParaRPr lang="en-IN"/>
          </a:p>
        </p:txBody>
      </p:sp>
    </p:spTree>
    <p:extLst>
      <p:ext uri="{BB962C8B-B14F-4D97-AF65-F5344CB8AC3E}">
        <p14:creationId xmlns:p14="http://schemas.microsoft.com/office/powerpoint/2010/main" val="2078219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D33168-E717-43EF-BB7C-8D9EC924435A}"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2F0511-F891-4A78-A902-94C5A09DC308}" type="slidenum">
              <a:rPr lang="en-IN" smtClean="0"/>
              <a:t>‹#›</a:t>
            </a:fld>
            <a:endParaRPr lang="en-IN"/>
          </a:p>
        </p:txBody>
      </p:sp>
    </p:spTree>
    <p:extLst>
      <p:ext uri="{BB962C8B-B14F-4D97-AF65-F5344CB8AC3E}">
        <p14:creationId xmlns:p14="http://schemas.microsoft.com/office/powerpoint/2010/main" val="4186555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D33168-E717-43EF-BB7C-8D9EC924435A}" type="datetimeFigureOut">
              <a:rPr lang="en-IN" smtClean="0"/>
              <a:t>03-11-2023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2F0511-F891-4A78-A902-94C5A09DC308}" type="slidenum">
              <a:rPr lang="en-IN" smtClean="0"/>
              <a:t>‹#›</a:t>
            </a:fld>
            <a:endParaRPr lang="en-IN"/>
          </a:p>
        </p:txBody>
      </p:sp>
    </p:spTree>
    <p:extLst>
      <p:ext uri="{BB962C8B-B14F-4D97-AF65-F5344CB8AC3E}">
        <p14:creationId xmlns:p14="http://schemas.microsoft.com/office/powerpoint/2010/main" val="3217786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4D33168-E717-43EF-BB7C-8D9EC924435A}" type="datetimeFigureOut">
              <a:rPr lang="en-IN" smtClean="0"/>
              <a:t>03-11-2023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2F0511-F891-4A78-A902-94C5A09DC308}" type="slidenum">
              <a:rPr lang="en-IN" smtClean="0"/>
              <a:t>‹#›</a:t>
            </a:fld>
            <a:endParaRPr lang="en-IN"/>
          </a:p>
        </p:txBody>
      </p:sp>
    </p:spTree>
    <p:extLst>
      <p:ext uri="{BB962C8B-B14F-4D97-AF65-F5344CB8AC3E}">
        <p14:creationId xmlns:p14="http://schemas.microsoft.com/office/powerpoint/2010/main" val="242267012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4D33168-E717-43EF-BB7C-8D9EC924435A}" type="datetimeFigureOut">
              <a:rPr lang="en-IN" smtClean="0"/>
              <a:t>03-11-2023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822F0511-F891-4A78-A902-94C5A09DC308}" type="slidenum">
              <a:rPr lang="en-IN" smtClean="0"/>
              <a:t>‹#›</a:t>
            </a:fld>
            <a:endParaRPr lang="en-IN"/>
          </a:p>
        </p:txBody>
      </p:sp>
    </p:spTree>
    <p:extLst>
      <p:ext uri="{BB962C8B-B14F-4D97-AF65-F5344CB8AC3E}">
        <p14:creationId xmlns:p14="http://schemas.microsoft.com/office/powerpoint/2010/main" val="3016294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4D33168-E717-43EF-BB7C-8D9EC924435A}" type="datetimeFigureOut">
              <a:rPr lang="en-IN" smtClean="0"/>
              <a:t>03-11-2023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2F0511-F891-4A78-A902-94C5A09DC308}"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29884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D33168-E717-43EF-BB7C-8D9EC924435A}" type="datetimeFigureOut">
              <a:rPr lang="en-IN" smtClean="0"/>
              <a:t>03-11-2023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2F0511-F891-4A78-A902-94C5A09DC308}" type="slidenum">
              <a:rPr lang="en-IN" smtClean="0"/>
              <a:t>‹#›</a:t>
            </a:fld>
            <a:endParaRPr lang="en-IN"/>
          </a:p>
        </p:txBody>
      </p:sp>
    </p:spTree>
    <p:extLst>
      <p:ext uri="{BB962C8B-B14F-4D97-AF65-F5344CB8AC3E}">
        <p14:creationId xmlns:p14="http://schemas.microsoft.com/office/powerpoint/2010/main" val="3719187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D33168-E717-43EF-BB7C-8D9EC924435A}" type="datetimeFigureOut">
              <a:rPr lang="en-IN" smtClean="0"/>
              <a:t>03-11-2023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2F0511-F891-4A78-A902-94C5A09DC308}" type="slidenum">
              <a:rPr lang="en-IN" smtClean="0"/>
              <a:t>‹#›</a:t>
            </a:fld>
            <a:endParaRPr lang="en-IN"/>
          </a:p>
        </p:txBody>
      </p:sp>
    </p:spTree>
    <p:extLst>
      <p:ext uri="{BB962C8B-B14F-4D97-AF65-F5344CB8AC3E}">
        <p14:creationId xmlns:p14="http://schemas.microsoft.com/office/powerpoint/2010/main" val="1646542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94D33168-E717-43EF-BB7C-8D9EC924435A}" type="datetimeFigureOut">
              <a:rPr lang="en-IN" smtClean="0"/>
              <a:t>03-11-2023</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822F0511-F891-4A78-A902-94C5A09DC308}" type="slidenum">
              <a:rPr lang="en-IN" smtClean="0"/>
              <a:t>‹#›</a:t>
            </a:fld>
            <a:endParaRPr lang="en-IN"/>
          </a:p>
        </p:txBody>
      </p:sp>
    </p:spTree>
    <p:extLst>
      <p:ext uri="{BB962C8B-B14F-4D97-AF65-F5344CB8AC3E}">
        <p14:creationId xmlns:p14="http://schemas.microsoft.com/office/powerpoint/2010/main" val="2533789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4D33168-E717-43EF-BB7C-8D9EC924435A}" type="datetimeFigureOut">
              <a:rPr lang="en-IN" smtClean="0"/>
              <a:t>03-11-2023</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822F0511-F891-4A78-A902-94C5A09DC308}" type="slidenum">
              <a:rPr lang="en-IN" smtClean="0"/>
              <a:t>‹#›</a:t>
            </a:fld>
            <a:endParaRPr lang="en-IN"/>
          </a:p>
        </p:txBody>
      </p:sp>
    </p:spTree>
    <p:extLst>
      <p:ext uri="{BB962C8B-B14F-4D97-AF65-F5344CB8AC3E}">
        <p14:creationId xmlns:p14="http://schemas.microsoft.com/office/powerpoint/2010/main" val="1996906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4D33168-E717-43EF-BB7C-8D9EC924435A}" type="datetimeFigureOut">
              <a:rPr lang="en-IN" smtClean="0"/>
              <a:t>03-11-2023</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22F0511-F891-4A78-A902-94C5A09DC308}" type="slidenum">
              <a:rPr lang="en-IN" smtClean="0"/>
              <a:t>‹#›</a:t>
            </a:fld>
            <a:endParaRPr lang="en-IN"/>
          </a:p>
        </p:txBody>
      </p:sp>
    </p:spTree>
    <p:extLst>
      <p:ext uri="{BB962C8B-B14F-4D97-AF65-F5344CB8AC3E}">
        <p14:creationId xmlns:p14="http://schemas.microsoft.com/office/powerpoint/2010/main" val="37829257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7802E-68EE-B8FA-8A3F-E99DE34DD5AF}"/>
              </a:ext>
            </a:extLst>
          </p:cNvPr>
          <p:cNvSpPr>
            <a:spLocks noGrp="1"/>
          </p:cNvSpPr>
          <p:nvPr>
            <p:ph type="ctrTitle"/>
          </p:nvPr>
        </p:nvSpPr>
        <p:spPr>
          <a:xfrm>
            <a:off x="1493807" y="698259"/>
            <a:ext cx="9204385" cy="1655763"/>
          </a:xfrm>
        </p:spPr>
        <p:txBody>
          <a:bodyPr/>
          <a:lstStyle/>
          <a:p>
            <a:r>
              <a:rPr lang="en-US" dirty="0"/>
              <a:t>Cleaning and Analyzing </a:t>
            </a:r>
            <a:br>
              <a:rPr lang="en-US" dirty="0"/>
            </a:br>
            <a:r>
              <a:rPr lang="en-US" dirty="0"/>
              <a:t>Crime Data</a:t>
            </a:r>
            <a:endParaRPr lang="en-IN" dirty="0"/>
          </a:p>
        </p:txBody>
      </p:sp>
      <p:sp>
        <p:nvSpPr>
          <p:cNvPr id="3" name="Subtitle 2">
            <a:extLst>
              <a:ext uri="{FF2B5EF4-FFF2-40B4-BE49-F238E27FC236}">
                <a16:creationId xmlns:a16="http://schemas.microsoft.com/office/drawing/2014/main" id="{1D7C0C1A-131D-09B0-542E-D8CD1DCF0CFF}"/>
              </a:ext>
            </a:extLst>
          </p:cNvPr>
          <p:cNvSpPr>
            <a:spLocks noGrp="1"/>
          </p:cNvSpPr>
          <p:nvPr>
            <p:ph type="subTitle" idx="1"/>
          </p:nvPr>
        </p:nvSpPr>
        <p:spPr>
          <a:xfrm>
            <a:off x="1493807" y="3118958"/>
            <a:ext cx="4695645" cy="1655762"/>
          </a:xfrm>
        </p:spPr>
        <p:txBody>
          <a:bodyPr>
            <a:normAutofit/>
          </a:bodyPr>
          <a:lstStyle/>
          <a:p>
            <a:pPr algn="l"/>
            <a:r>
              <a:rPr lang="en-US" dirty="0"/>
              <a:t>Project 1</a:t>
            </a:r>
          </a:p>
          <a:p>
            <a:pPr algn="l"/>
            <a:r>
              <a:rPr lang="en-US" dirty="0"/>
              <a:t>IE6400 Foundations Data Analytics Engineering</a:t>
            </a:r>
          </a:p>
          <a:p>
            <a:pPr algn="l"/>
            <a:r>
              <a:rPr lang="en-US" dirty="0"/>
              <a:t>Fall 2023 Semester</a:t>
            </a:r>
          </a:p>
          <a:p>
            <a:pPr algn="l"/>
            <a:endParaRPr lang="en-IN" dirty="0"/>
          </a:p>
        </p:txBody>
      </p:sp>
      <p:sp>
        <p:nvSpPr>
          <p:cNvPr id="4" name="Subtitle 2">
            <a:extLst>
              <a:ext uri="{FF2B5EF4-FFF2-40B4-BE49-F238E27FC236}">
                <a16:creationId xmlns:a16="http://schemas.microsoft.com/office/drawing/2014/main" id="{C1713847-51AD-BB54-12EC-6402F412BDBD}"/>
              </a:ext>
            </a:extLst>
          </p:cNvPr>
          <p:cNvSpPr txBox="1">
            <a:spLocks/>
          </p:cNvSpPr>
          <p:nvPr/>
        </p:nvSpPr>
        <p:spPr>
          <a:xfrm>
            <a:off x="6002547" y="3018257"/>
            <a:ext cx="4695645" cy="33480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000" dirty="0"/>
              <a:t>Group 6-</a:t>
            </a:r>
          </a:p>
          <a:p>
            <a:pPr algn="r"/>
            <a:r>
              <a:rPr lang="en-US" sz="2000" dirty="0"/>
              <a:t>Giridhar Babu</a:t>
            </a:r>
          </a:p>
          <a:p>
            <a:pPr algn="r"/>
            <a:r>
              <a:rPr lang="en-US" sz="2000" dirty="0"/>
              <a:t>Hemant Manohar Deshmukh</a:t>
            </a:r>
          </a:p>
          <a:p>
            <a:pPr algn="r"/>
            <a:r>
              <a:rPr lang="en-US" sz="2000" dirty="0"/>
              <a:t>Mallika Gaikwad</a:t>
            </a:r>
          </a:p>
          <a:p>
            <a:pPr algn="r"/>
            <a:r>
              <a:rPr lang="en-US" sz="2000" dirty="0" err="1"/>
              <a:t>Sharvari</a:t>
            </a:r>
            <a:r>
              <a:rPr lang="en-US" sz="2000" dirty="0"/>
              <a:t> Pravin Deshpande</a:t>
            </a:r>
          </a:p>
          <a:p>
            <a:pPr algn="r"/>
            <a:r>
              <a:rPr lang="en-US" sz="2000" dirty="0"/>
              <a:t>Medhavi Uday Pande</a:t>
            </a:r>
          </a:p>
          <a:p>
            <a:pPr algn="r"/>
            <a:endParaRPr lang="en-IN" sz="2000" dirty="0"/>
          </a:p>
        </p:txBody>
      </p:sp>
    </p:spTree>
    <p:extLst>
      <p:ext uri="{BB962C8B-B14F-4D97-AF65-F5344CB8AC3E}">
        <p14:creationId xmlns:p14="http://schemas.microsoft.com/office/powerpoint/2010/main" val="3444848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AE8E7C-055E-D2F9-0E79-3B3548E17D5A}"/>
              </a:ext>
            </a:extLst>
          </p:cNvPr>
          <p:cNvSpPr>
            <a:spLocks noGrp="1"/>
          </p:cNvSpPr>
          <p:nvPr>
            <p:ph type="title"/>
          </p:nvPr>
        </p:nvSpPr>
        <p:spPr>
          <a:xfrm>
            <a:off x="2326027" y="2629591"/>
            <a:ext cx="7729728" cy="1188720"/>
          </a:xfrm>
        </p:spPr>
        <p:txBody>
          <a:bodyPr/>
          <a:lstStyle/>
          <a:p>
            <a:r>
              <a:rPr lang="en-US" dirty="0"/>
              <a:t>Thank you! </a:t>
            </a:r>
            <a:r>
              <a:rPr lang="en-US" dirty="0">
                <a:sym typeface="Wingdings" panose="05000000000000000000" pitchFamily="2" charset="2"/>
              </a:rPr>
              <a:t></a:t>
            </a:r>
            <a:endParaRPr lang="en-IN" dirty="0"/>
          </a:p>
        </p:txBody>
      </p:sp>
    </p:spTree>
    <p:extLst>
      <p:ext uri="{BB962C8B-B14F-4D97-AF65-F5344CB8AC3E}">
        <p14:creationId xmlns:p14="http://schemas.microsoft.com/office/powerpoint/2010/main" val="17918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992F-E6AC-D868-7A9C-F1B32A00E435}"/>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A6016D85-D12D-9BA8-9DB8-5AB1800F9278}"/>
              </a:ext>
            </a:extLst>
          </p:cNvPr>
          <p:cNvSpPr>
            <a:spLocks noGrp="1"/>
          </p:cNvSpPr>
          <p:nvPr>
            <p:ph idx="1"/>
          </p:nvPr>
        </p:nvSpPr>
        <p:spPr/>
        <p:txBody>
          <a:bodyPr>
            <a:normAutofit lnSpcReduction="10000"/>
          </a:bodyPr>
          <a:lstStyle/>
          <a:p>
            <a:pPr marL="0" indent="0" algn="just">
              <a:buNone/>
            </a:pPr>
            <a:r>
              <a:rPr lang="en-US" dirty="0"/>
              <a:t>With the help of this project, we will be able to identify which areas in the United States are safer than others by analyzing various trends related to the crime rates that occur in various regions and creating distinct trends based on the types of crimes that occur in various cities and regions. We forecast and create a time series model forecasting the future crime timeline based on historical data in order to obtain additional insights into local and timely crimes. We discovered the underlying cause of crimes and the economic elements influencing them. To evaluate the correlations between the economic variables and crime rates, we examined correlational events and statistical techniques. Understanding how large incidents like thefts and violence affect specific people reveals insights and useful trends.</a:t>
            </a:r>
            <a:endParaRPr lang="en-IN" dirty="0"/>
          </a:p>
        </p:txBody>
      </p:sp>
    </p:spTree>
    <p:extLst>
      <p:ext uri="{BB962C8B-B14F-4D97-AF65-F5344CB8AC3E}">
        <p14:creationId xmlns:p14="http://schemas.microsoft.com/office/powerpoint/2010/main" val="1333603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350C0-242D-4292-F94A-1DBC80A3B809}"/>
              </a:ext>
            </a:extLst>
          </p:cNvPr>
          <p:cNvSpPr>
            <a:spLocks noGrp="1"/>
          </p:cNvSpPr>
          <p:nvPr>
            <p:ph type="title"/>
          </p:nvPr>
        </p:nvSpPr>
        <p:spPr/>
        <p:txBody>
          <a:bodyPr/>
          <a:lstStyle/>
          <a:p>
            <a:r>
              <a:rPr lang="en-US" dirty="0"/>
              <a:t>Data Sources</a:t>
            </a:r>
            <a:endParaRPr lang="en-IN" dirty="0"/>
          </a:p>
        </p:txBody>
      </p:sp>
      <p:sp>
        <p:nvSpPr>
          <p:cNvPr id="3" name="Content Placeholder 2">
            <a:extLst>
              <a:ext uri="{FF2B5EF4-FFF2-40B4-BE49-F238E27FC236}">
                <a16:creationId xmlns:a16="http://schemas.microsoft.com/office/drawing/2014/main" id="{3F0AA5FF-B882-2E85-9CEF-FFF1F6367827}"/>
              </a:ext>
            </a:extLst>
          </p:cNvPr>
          <p:cNvSpPr>
            <a:spLocks noGrp="1"/>
          </p:cNvSpPr>
          <p:nvPr>
            <p:ph idx="1"/>
          </p:nvPr>
        </p:nvSpPr>
        <p:spPr/>
        <p:txBody>
          <a:bodyPr/>
          <a:lstStyle/>
          <a:p>
            <a:r>
              <a:rPr lang="en-US" dirty="0"/>
              <a:t>Official Government Website</a:t>
            </a:r>
          </a:p>
          <a:p>
            <a:r>
              <a:rPr lang="en-US" dirty="0"/>
              <a:t>Data has been derived from paper format, hence can have inaccuracies.</a:t>
            </a:r>
          </a:p>
          <a:p>
            <a:r>
              <a:rPr lang="en-US" dirty="0"/>
              <a:t>Instances where specific location data was missing are denoted as (0°, 0°). </a:t>
            </a:r>
          </a:p>
          <a:p>
            <a:r>
              <a:rPr lang="en-US" dirty="0"/>
              <a:t>In preparing the crime dataset, crucial steps were taken, encompassing data acquisition, thorough inspection, meticulous cleaning, and exploratory data analysis (EDA).</a:t>
            </a:r>
          </a:p>
          <a:p>
            <a:r>
              <a:rPr lang="en-US" dirty="0"/>
              <a:t>Feature extraction technique was implemented to extract valuable insights from the available data.</a:t>
            </a:r>
          </a:p>
          <a:p>
            <a:endParaRPr lang="en-IN" dirty="0"/>
          </a:p>
        </p:txBody>
      </p:sp>
    </p:spTree>
    <p:extLst>
      <p:ext uri="{BB962C8B-B14F-4D97-AF65-F5344CB8AC3E}">
        <p14:creationId xmlns:p14="http://schemas.microsoft.com/office/powerpoint/2010/main" val="1859263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9BCEA24-5C2E-00B9-F800-0DE428DCA7B5}"/>
              </a:ext>
            </a:extLst>
          </p:cNvPr>
          <p:cNvSpPr>
            <a:spLocks noGrp="1"/>
          </p:cNvSpPr>
          <p:nvPr>
            <p:ph type="body" idx="1"/>
          </p:nvPr>
        </p:nvSpPr>
        <p:spPr/>
        <p:txBody>
          <a:bodyPr/>
          <a:lstStyle/>
          <a:p>
            <a:r>
              <a:rPr lang="en-IN" dirty="0"/>
              <a:t>Overall crime trends</a:t>
            </a:r>
          </a:p>
        </p:txBody>
      </p:sp>
      <p:sp>
        <p:nvSpPr>
          <p:cNvPr id="6" name="Text Placeholder 5">
            <a:extLst>
              <a:ext uri="{FF2B5EF4-FFF2-40B4-BE49-F238E27FC236}">
                <a16:creationId xmlns:a16="http://schemas.microsoft.com/office/drawing/2014/main" id="{E80EEB2A-91AE-2060-0BFE-9C55FC4BA3C8}"/>
              </a:ext>
            </a:extLst>
          </p:cNvPr>
          <p:cNvSpPr>
            <a:spLocks noGrp="1"/>
          </p:cNvSpPr>
          <p:nvPr>
            <p:ph type="body" sz="quarter" idx="13"/>
          </p:nvPr>
        </p:nvSpPr>
        <p:spPr/>
        <p:txBody>
          <a:bodyPr/>
          <a:lstStyle/>
          <a:p>
            <a:r>
              <a:rPr lang="en-IN" dirty="0"/>
              <a:t>Seasonal Patterns </a:t>
            </a:r>
          </a:p>
        </p:txBody>
      </p:sp>
      <p:sp>
        <p:nvSpPr>
          <p:cNvPr id="2" name="Title 1">
            <a:extLst>
              <a:ext uri="{FF2B5EF4-FFF2-40B4-BE49-F238E27FC236}">
                <a16:creationId xmlns:a16="http://schemas.microsoft.com/office/drawing/2014/main" id="{26F4BBF8-E02E-F18D-6CAF-3A5B93FA3EA6}"/>
              </a:ext>
            </a:extLst>
          </p:cNvPr>
          <p:cNvSpPr>
            <a:spLocks noGrp="1"/>
          </p:cNvSpPr>
          <p:nvPr>
            <p:ph type="title"/>
          </p:nvPr>
        </p:nvSpPr>
        <p:spPr/>
        <p:txBody>
          <a:bodyPr/>
          <a:lstStyle/>
          <a:p>
            <a:r>
              <a:rPr lang="en-US" dirty="0"/>
              <a:t>Results and Methods</a:t>
            </a:r>
            <a:endParaRPr lang="en-IN" dirty="0"/>
          </a:p>
        </p:txBody>
      </p:sp>
      <p:pic>
        <p:nvPicPr>
          <p:cNvPr id="7" name="Content Placeholder 6">
            <a:extLst>
              <a:ext uri="{FF2B5EF4-FFF2-40B4-BE49-F238E27FC236}">
                <a16:creationId xmlns:a16="http://schemas.microsoft.com/office/drawing/2014/main" id="{9B9DED99-C393-50C0-3419-D4F0B9BF542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82738" y="3294560"/>
            <a:ext cx="4270375" cy="2294529"/>
          </a:xfrm>
          <a:prstGeom prst="rect">
            <a:avLst/>
          </a:prstGeom>
        </p:spPr>
      </p:pic>
      <p:pic>
        <p:nvPicPr>
          <p:cNvPr id="8" name="Content Placeholder 7">
            <a:extLst>
              <a:ext uri="{FF2B5EF4-FFF2-40B4-BE49-F238E27FC236}">
                <a16:creationId xmlns:a16="http://schemas.microsoft.com/office/drawing/2014/main" id="{58A7C105-A115-3CD8-E36C-47A60C8B15B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38888" y="3297257"/>
            <a:ext cx="4252912" cy="2289135"/>
          </a:xfrm>
          <a:prstGeom prst="rect">
            <a:avLst/>
          </a:prstGeom>
        </p:spPr>
      </p:pic>
    </p:spTree>
    <p:extLst>
      <p:ext uri="{BB962C8B-B14F-4D97-AF65-F5344CB8AC3E}">
        <p14:creationId xmlns:p14="http://schemas.microsoft.com/office/powerpoint/2010/main" val="2108305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58A58D9-72F8-2A24-C8C4-47A933A456C8}"/>
              </a:ext>
            </a:extLst>
          </p:cNvPr>
          <p:cNvSpPr>
            <a:spLocks noGrp="1"/>
          </p:cNvSpPr>
          <p:nvPr>
            <p:ph type="body" idx="1"/>
          </p:nvPr>
        </p:nvSpPr>
        <p:spPr>
          <a:xfrm>
            <a:off x="611033" y="217214"/>
            <a:ext cx="5484967" cy="704087"/>
          </a:xfrm>
        </p:spPr>
        <p:txBody>
          <a:bodyPr>
            <a:normAutofit/>
          </a:bodyPr>
          <a:lstStyle/>
          <a:p>
            <a:r>
              <a:rPr lang="en-US" dirty="0"/>
              <a:t>Analysis and visualization of seasonal patterns in crime data.</a:t>
            </a:r>
            <a:endParaRPr lang="en-IN" dirty="0"/>
          </a:p>
        </p:txBody>
      </p:sp>
      <p:sp>
        <p:nvSpPr>
          <p:cNvPr id="8" name="Text Placeholder 7">
            <a:extLst>
              <a:ext uri="{FF2B5EF4-FFF2-40B4-BE49-F238E27FC236}">
                <a16:creationId xmlns:a16="http://schemas.microsoft.com/office/drawing/2014/main" id="{B59CDC98-ED0E-BB1D-9363-7DC8F15E80E8}"/>
              </a:ext>
            </a:extLst>
          </p:cNvPr>
          <p:cNvSpPr>
            <a:spLocks noGrp="1"/>
          </p:cNvSpPr>
          <p:nvPr>
            <p:ph type="body" sz="quarter" idx="13"/>
          </p:nvPr>
        </p:nvSpPr>
        <p:spPr>
          <a:xfrm>
            <a:off x="5796951" y="217214"/>
            <a:ext cx="6395049" cy="704087"/>
          </a:xfrm>
        </p:spPr>
        <p:txBody>
          <a:bodyPr>
            <a:normAutofit fontScale="85000" lnSpcReduction="10000"/>
          </a:bodyPr>
          <a:lstStyle/>
          <a:p>
            <a:r>
              <a:rPr lang="en-US" dirty="0"/>
              <a:t>Analysis of the relationship between the day of the week and the frequency of certain types of crimes</a:t>
            </a:r>
            <a:endParaRPr lang="en-IN" dirty="0"/>
          </a:p>
        </p:txBody>
      </p:sp>
      <p:pic>
        <p:nvPicPr>
          <p:cNvPr id="9" name="Content Placeholder 8">
            <a:extLst>
              <a:ext uri="{FF2B5EF4-FFF2-40B4-BE49-F238E27FC236}">
                <a16:creationId xmlns:a16="http://schemas.microsoft.com/office/drawing/2014/main" id="{EDBB8363-E707-090E-CDC4-9F8FB4CAD59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76814" y="1268083"/>
            <a:ext cx="5719186" cy="3592423"/>
          </a:xfrm>
          <a:prstGeom prst="rect">
            <a:avLst/>
          </a:prstGeom>
        </p:spPr>
      </p:pic>
      <p:pic>
        <p:nvPicPr>
          <p:cNvPr id="10" name="Content Placeholder 9">
            <a:extLst>
              <a:ext uri="{FF2B5EF4-FFF2-40B4-BE49-F238E27FC236}">
                <a16:creationId xmlns:a16="http://schemas.microsoft.com/office/drawing/2014/main" id="{93BF299B-00A9-960E-F62E-78BC8EA3C0B1}"/>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7134046" y="1009215"/>
            <a:ext cx="3242134" cy="5631571"/>
          </a:xfrm>
          <a:prstGeom prst="rect">
            <a:avLst/>
          </a:prstGeom>
        </p:spPr>
      </p:pic>
    </p:spTree>
    <p:extLst>
      <p:ext uri="{BB962C8B-B14F-4D97-AF65-F5344CB8AC3E}">
        <p14:creationId xmlns:p14="http://schemas.microsoft.com/office/powerpoint/2010/main" val="1337282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7C2B428-A54A-A423-C4BB-E984B4273150}"/>
              </a:ext>
            </a:extLst>
          </p:cNvPr>
          <p:cNvSpPr>
            <a:spLocks noGrp="1"/>
          </p:cNvSpPr>
          <p:nvPr>
            <p:ph type="body" idx="1"/>
          </p:nvPr>
        </p:nvSpPr>
        <p:spPr>
          <a:xfrm>
            <a:off x="1139092" y="639909"/>
            <a:ext cx="4270248" cy="704087"/>
          </a:xfrm>
        </p:spPr>
        <p:txBody>
          <a:bodyPr/>
          <a:lstStyle/>
          <a:p>
            <a:r>
              <a:rPr lang="en-IN" dirty="0"/>
              <a:t>Regional differences </a:t>
            </a:r>
          </a:p>
        </p:txBody>
      </p:sp>
      <p:sp>
        <p:nvSpPr>
          <p:cNvPr id="8" name="Text Placeholder 7">
            <a:extLst>
              <a:ext uri="{FF2B5EF4-FFF2-40B4-BE49-F238E27FC236}">
                <a16:creationId xmlns:a16="http://schemas.microsoft.com/office/drawing/2014/main" id="{4D3140F5-26C3-088E-EEF1-E847FF020FED}"/>
              </a:ext>
            </a:extLst>
          </p:cNvPr>
          <p:cNvSpPr>
            <a:spLocks noGrp="1"/>
          </p:cNvSpPr>
          <p:nvPr>
            <p:ph type="body" sz="quarter" idx="13"/>
          </p:nvPr>
        </p:nvSpPr>
        <p:spPr>
          <a:xfrm>
            <a:off x="6821925" y="501886"/>
            <a:ext cx="4270248" cy="704087"/>
          </a:xfrm>
        </p:spPr>
        <p:txBody>
          <a:bodyPr/>
          <a:lstStyle/>
          <a:p>
            <a:r>
              <a:rPr lang="en-US" dirty="0"/>
              <a:t>Day of the week analysis </a:t>
            </a:r>
            <a:endParaRPr lang="en-IN" dirty="0"/>
          </a:p>
        </p:txBody>
      </p:sp>
      <p:pic>
        <p:nvPicPr>
          <p:cNvPr id="9" name="Content Placeholder 8">
            <a:extLst>
              <a:ext uri="{FF2B5EF4-FFF2-40B4-BE49-F238E27FC236}">
                <a16:creationId xmlns:a16="http://schemas.microsoft.com/office/drawing/2014/main" id="{00078FB9-E082-8361-A3F0-0C83B753268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2432" y="1771395"/>
            <a:ext cx="5643568" cy="3315210"/>
          </a:xfrm>
          <a:prstGeom prst="rect">
            <a:avLst/>
          </a:prstGeom>
        </p:spPr>
      </p:pic>
      <p:pic>
        <p:nvPicPr>
          <p:cNvPr id="10" name="Content Placeholder 9">
            <a:extLst>
              <a:ext uri="{FF2B5EF4-FFF2-40B4-BE49-F238E27FC236}">
                <a16:creationId xmlns:a16="http://schemas.microsoft.com/office/drawing/2014/main" id="{4EA65256-A7BC-5825-525D-5CB3F2588246}"/>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20587" y="1771395"/>
            <a:ext cx="5111454" cy="3413080"/>
          </a:xfrm>
          <a:prstGeom prst="rect">
            <a:avLst/>
          </a:prstGeom>
        </p:spPr>
      </p:pic>
    </p:spTree>
    <p:extLst>
      <p:ext uri="{BB962C8B-B14F-4D97-AF65-F5344CB8AC3E}">
        <p14:creationId xmlns:p14="http://schemas.microsoft.com/office/powerpoint/2010/main" val="862986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D6CF5E4-9DA6-4D30-4924-D48BC99EC533}"/>
              </a:ext>
            </a:extLst>
          </p:cNvPr>
          <p:cNvSpPr>
            <a:spLocks noGrp="1"/>
          </p:cNvSpPr>
          <p:nvPr>
            <p:ph type="body" idx="1"/>
          </p:nvPr>
        </p:nvSpPr>
        <p:spPr>
          <a:xfrm>
            <a:off x="1126236" y="0"/>
            <a:ext cx="4270248" cy="704087"/>
          </a:xfrm>
        </p:spPr>
        <p:txBody>
          <a:bodyPr/>
          <a:lstStyle/>
          <a:p>
            <a:r>
              <a:rPr lang="en-IN" dirty="0"/>
              <a:t>Demographic factors</a:t>
            </a:r>
          </a:p>
        </p:txBody>
      </p:sp>
      <p:sp>
        <p:nvSpPr>
          <p:cNvPr id="12" name="Text Placeholder 11">
            <a:extLst>
              <a:ext uri="{FF2B5EF4-FFF2-40B4-BE49-F238E27FC236}">
                <a16:creationId xmlns:a16="http://schemas.microsoft.com/office/drawing/2014/main" id="{B4314F02-319D-73AC-2201-AA949D44549E}"/>
              </a:ext>
            </a:extLst>
          </p:cNvPr>
          <p:cNvSpPr>
            <a:spLocks noGrp="1"/>
          </p:cNvSpPr>
          <p:nvPr>
            <p:ph type="body" sz="quarter" idx="13"/>
          </p:nvPr>
        </p:nvSpPr>
        <p:spPr>
          <a:xfrm>
            <a:off x="6614362" y="225840"/>
            <a:ext cx="4270248" cy="704087"/>
          </a:xfrm>
        </p:spPr>
        <p:txBody>
          <a:bodyPr/>
          <a:lstStyle/>
          <a:p>
            <a:r>
              <a:rPr lang="en-IN" dirty="0"/>
              <a:t>Outliers and anomalies</a:t>
            </a:r>
          </a:p>
        </p:txBody>
      </p:sp>
      <p:pic>
        <p:nvPicPr>
          <p:cNvPr id="13" name="Content Placeholder 12">
            <a:extLst>
              <a:ext uri="{FF2B5EF4-FFF2-40B4-BE49-F238E27FC236}">
                <a16:creationId xmlns:a16="http://schemas.microsoft.com/office/drawing/2014/main" id="{0A4051DD-C900-8814-3D97-275E0C7AD13D}"/>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523387" y="1343307"/>
            <a:ext cx="4452198" cy="3482692"/>
          </a:xfrm>
          <a:prstGeom prst="rect">
            <a:avLst/>
          </a:prstGeom>
        </p:spPr>
      </p:pic>
      <p:pic>
        <p:nvPicPr>
          <p:cNvPr id="14" name="Content Placeholder 13">
            <a:extLst>
              <a:ext uri="{FF2B5EF4-FFF2-40B4-BE49-F238E27FC236}">
                <a16:creationId xmlns:a16="http://schemas.microsoft.com/office/drawing/2014/main" id="{DCD760AC-36B4-A7C8-843B-E16DDFCD41A3}"/>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1966823" y="782577"/>
            <a:ext cx="2223710" cy="5694307"/>
          </a:xfrm>
          <a:prstGeom prst="rect">
            <a:avLst/>
          </a:prstGeom>
        </p:spPr>
      </p:pic>
    </p:spTree>
    <p:extLst>
      <p:ext uri="{BB962C8B-B14F-4D97-AF65-F5344CB8AC3E}">
        <p14:creationId xmlns:p14="http://schemas.microsoft.com/office/powerpoint/2010/main" val="2545374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280CC-0CC4-DA1F-A951-6D651E3EC128}"/>
              </a:ext>
            </a:extLst>
          </p:cNvPr>
          <p:cNvSpPr>
            <a:spLocks noGrp="1"/>
          </p:cNvSpPr>
          <p:nvPr>
            <p:ph type="title"/>
          </p:nvPr>
        </p:nvSpPr>
        <p:spPr/>
        <p:txBody>
          <a:bodyPr/>
          <a:lstStyle/>
          <a:p>
            <a:r>
              <a:rPr lang="en-US" dirty="0"/>
              <a:t>Limitations</a:t>
            </a:r>
            <a:endParaRPr lang="en-IN" dirty="0"/>
          </a:p>
        </p:txBody>
      </p:sp>
      <p:sp>
        <p:nvSpPr>
          <p:cNvPr id="3" name="Content Placeholder 2">
            <a:extLst>
              <a:ext uri="{FF2B5EF4-FFF2-40B4-BE49-F238E27FC236}">
                <a16:creationId xmlns:a16="http://schemas.microsoft.com/office/drawing/2014/main" id="{83D085A4-0D98-181E-4A99-5AD5682B976C}"/>
              </a:ext>
            </a:extLst>
          </p:cNvPr>
          <p:cNvSpPr>
            <a:spLocks noGrp="1"/>
          </p:cNvSpPr>
          <p:nvPr>
            <p:ph idx="1"/>
          </p:nvPr>
        </p:nvSpPr>
        <p:spPr/>
        <p:txBody>
          <a:bodyPr/>
          <a:lstStyle/>
          <a:p>
            <a:pPr marL="342900" indent="-342900">
              <a:buFont typeface="+mj-lt"/>
              <a:buAutoNum type="arabicPeriod"/>
            </a:pPr>
            <a:r>
              <a:rPr lang="en-US" dirty="0"/>
              <a:t>Possibility of lack of Completeness of Data for 2023.</a:t>
            </a:r>
          </a:p>
          <a:p>
            <a:pPr marL="342900" indent="-342900">
              <a:buFont typeface="+mj-lt"/>
              <a:buAutoNum type="arabicPeriod"/>
            </a:pPr>
            <a:r>
              <a:rPr lang="en-US" dirty="0"/>
              <a:t>Inclusion of contextual information about impact of policy changes on crimes.</a:t>
            </a:r>
          </a:p>
          <a:p>
            <a:pPr marL="342900" indent="-342900">
              <a:buFont typeface="+mj-lt"/>
              <a:buAutoNum type="arabicPeriod"/>
            </a:pPr>
            <a:r>
              <a:rPr lang="en-US" dirty="0"/>
              <a:t>No categorization of identity thefts leading to lack of analysis.</a:t>
            </a:r>
          </a:p>
          <a:p>
            <a:pPr marL="342900" indent="-342900">
              <a:buFont typeface="+mj-lt"/>
              <a:buAutoNum type="arabicPeriod"/>
            </a:pPr>
            <a:r>
              <a:rPr lang="en-US" dirty="0"/>
              <a:t>Subjective judgment leading to biased data.</a:t>
            </a:r>
          </a:p>
          <a:p>
            <a:pPr marL="342900" indent="-342900">
              <a:buFont typeface="+mj-lt"/>
              <a:buAutoNum type="arabicPeriod"/>
            </a:pPr>
            <a:endParaRPr lang="en-IN" dirty="0"/>
          </a:p>
        </p:txBody>
      </p:sp>
    </p:spTree>
    <p:extLst>
      <p:ext uri="{BB962C8B-B14F-4D97-AF65-F5344CB8AC3E}">
        <p14:creationId xmlns:p14="http://schemas.microsoft.com/office/powerpoint/2010/main" val="261749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C3E18-705C-88D9-B15A-DBBD02EB7ACC}"/>
              </a:ext>
            </a:extLst>
          </p:cNvPr>
          <p:cNvSpPr>
            <a:spLocks noGrp="1"/>
          </p:cNvSpPr>
          <p:nvPr>
            <p:ph type="title"/>
          </p:nvPr>
        </p:nvSpPr>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7C56BD26-D5DD-46D4-DCB2-37D97AF11C24}"/>
              </a:ext>
            </a:extLst>
          </p:cNvPr>
          <p:cNvSpPr>
            <a:spLocks noGrp="1"/>
          </p:cNvSpPr>
          <p:nvPr>
            <p:ph idx="1"/>
          </p:nvPr>
        </p:nvSpPr>
        <p:spPr/>
        <p:txBody>
          <a:bodyPr>
            <a:normAutofit fontScale="92500" lnSpcReduction="10000"/>
          </a:bodyPr>
          <a:lstStyle/>
          <a:p>
            <a:pPr marL="342900" indent="-342900">
              <a:buAutoNum type="arabicPeriod"/>
            </a:pPr>
            <a:r>
              <a:rPr lang="en-US" dirty="0"/>
              <a:t>Improve data quality and completeness.</a:t>
            </a:r>
          </a:p>
          <a:p>
            <a:pPr marL="342900" indent="-342900">
              <a:buAutoNum type="arabicPeriod"/>
            </a:pPr>
            <a:r>
              <a:rPr lang="en-US" dirty="0"/>
              <a:t>Study identity thefts, their bifurcations for new law creation.</a:t>
            </a:r>
          </a:p>
          <a:p>
            <a:pPr marL="342900" indent="-342900">
              <a:buAutoNum type="arabicPeriod"/>
            </a:pPr>
            <a:r>
              <a:rPr lang="en-US" dirty="0"/>
              <a:t>Influence of policy changes on the data can be analyzed.</a:t>
            </a:r>
          </a:p>
          <a:p>
            <a:pPr marL="342900" indent="-342900">
              <a:buAutoNum type="arabicPeriod"/>
            </a:pPr>
            <a:r>
              <a:rPr lang="en-US" dirty="0"/>
              <a:t>Include more specifics for geographical analysis to make area specific decisions.</a:t>
            </a:r>
          </a:p>
          <a:p>
            <a:pPr marL="342900" indent="-342900">
              <a:buAutoNum type="arabicPeriod"/>
            </a:pPr>
            <a:r>
              <a:rPr lang="en-US" dirty="0"/>
              <a:t>Predictive modelling and time series forecasting methods can be used for developing law enforcement strategies. </a:t>
            </a:r>
          </a:p>
          <a:p>
            <a:pPr marL="342900" indent="-342900">
              <a:buAutoNum type="arabicPeriod"/>
            </a:pPr>
            <a:r>
              <a:rPr lang="en-US" dirty="0"/>
              <a:t>Include sociological factors since criminal activities can be linked to these. </a:t>
            </a:r>
          </a:p>
          <a:p>
            <a:pPr marL="342900" indent="-342900">
              <a:buAutoNum type="arabicPeriod"/>
            </a:pPr>
            <a:r>
              <a:rPr lang="en-US" dirty="0"/>
              <a:t>Correlation analysis between crime and economic factors like unemployment, low income cab be done to take appropriate measures. </a:t>
            </a:r>
          </a:p>
          <a:p>
            <a:pPr marL="342900" indent="-342900">
              <a:buAutoNum type="arabicPeriod"/>
            </a:pPr>
            <a:endParaRPr lang="en-US" dirty="0"/>
          </a:p>
          <a:p>
            <a:pPr marL="342900" indent="-342900">
              <a:buAutoNum type="arabicPeriod"/>
            </a:pPr>
            <a:endParaRPr lang="en-IN" dirty="0"/>
          </a:p>
        </p:txBody>
      </p:sp>
    </p:spTree>
    <p:extLst>
      <p:ext uri="{BB962C8B-B14F-4D97-AF65-F5344CB8AC3E}">
        <p14:creationId xmlns:p14="http://schemas.microsoft.com/office/powerpoint/2010/main" val="117058430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4B16022EA4359459D027016010DF1A8" ma:contentTypeVersion="11" ma:contentTypeDescription="Create a new document." ma:contentTypeScope="" ma:versionID="10d8be618d2167a165903afcb7ef643f">
  <xsd:schema xmlns:xsd="http://www.w3.org/2001/XMLSchema" xmlns:xs="http://www.w3.org/2001/XMLSchema" xmlns:p="http://schemas.microsoft.com/office/2006/metadata/properties" xmlns:ns3="8efaa4a8-009e-4abc-b785-f436a9f68000" xmlns:ns4="841ee677-60e8-4acc-b6d6-7bd03299cb34" targetNamespace="http://schemas.microsoft.com/office/2006/metadata/properties" ma:root="true" ma:fieldsID="e2bcf387812a476e82406da0a5e34848" ns3:_="" ns4:_="">
    <xsd:import namespace="8efaa4a8-009e-4abc-b785-f436a9f68000"/>
    <xsd:import namespace="841ee677-60e8-4acc-b6d6-7bd03299cb34"/>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faa4a8-009e-4abc-b785-f436a9f68000"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ystemTags" ma:index="15" nillable="true" ma:displayName="MediaServiceSystemTags" ma:hidden="true" ma:internalName="MediaServiceSystemTags" ma:readOnly="true">
      <xsd:simpleType>
        <xsd:restriction base="dms:Note"/>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41ee677-60e8-4acc-b6d6-7bd03299cb34"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8efaa4a8-009e-4abc-b785-f436a9f68000" xsi:nil="true"/>
  </documentManagement>
</p:properties>
</file>

<file path=customXml/itemProps1.xml><?xml version="1.0" encoding="utf-8"?>
<ds:datastoreItem xmlns:ds="http://schemas.openxmlformats.org/officeDocument/2006/customXml" ds:itemID="{A9DE20D2-945C-4153-B91A-D3E56CAC2EDA}">
  <ds:schemaRefs>
    <ds:schemaRef ds:uri="http://schemas.microsoft.com/sharepoint/v3/contenttype/forms"/>
  </ds:schemaRefs>
</ds:datastoreItem>
</file>

<file path=customXml/itemProps2.xml><?xml version="1.0" encoding="utf-8"?>
<ds:datastoreItem xmlns:ds="http://schemas.openxmlformats.org/officeDocument/2006/customXml" ds:itemID="{7557F59C-B11E-4DB6-BBF9-93FD3643FA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faa4a8-009e-4abc-b785-f436a9f68000"/>
    <ds:schemaRef ds:uri="841ee677-60e8-4acc-b6d6-7bd03299cb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26F35D7-B742-41E5-9345-FBCE2A61CD59}">
  <ds:schemaRefs>
    <ds:schemaRef ds:uri="http://purl.org/dc/dcmitype/"/>
    <ds:schemaRef ds:uri="http://schemas.microsoft.com/office/2006/documentManagement/types"/>
    <ds:schemaRef ds:uri="http://www.w3.org/XML/1998/namespace"/>
    <ds:schemaRef ds:uri="http://purl.org/dc/terms/"/>
    <ds:schemaRef ds:uri="http://schemas.openxmlformats.org/package/2006/metadata/core-properties"/>
    <ds:schemaRef ds:uri="http://purl.org/dc/elements/1.1/"/>
    <ds:schemaRef ds:uri="http://schemas.microsoft.com/office/infopath/2007/PartnerControls"/>
    <ds:schemaRef ds:uri="8efaa4a8-009e-4abc-b785-f436a9f68000"/>
    <ds:schemaRef ds:uri="841ee677-60e8-4acc-b6d6-7bd03299cb34"/>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Parcel</Template>
  <TotalTime>956</TotalTime>
  <Words>425</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Parcel</vt:lpstr>
      <vt:lpstr>Cleaning and Analyzing  Crime Data</vt:lpstr>
      <vt:lpstr>Introduction</vt:lpstr>
      <vt:lpstr>Data Sources</vt:lpstr>
      <vt:lpstr>Results and Methods</vt:lpstr>
      <vt:lpstr>PowerPoint Presentation</vt:lpstr>
      <vt:lpstr>PowerPoint Presentation</vt:lpstr>
      <vt:lpstr>PowerPoint Presentation</vt:lpstr>
      <vt:lpstr>Limitations</vt:lpstr>
      <vt:lpstr>Future Scope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Cleaning and Analyzing  Crime Data</dc:title>
  <dc:creator>Medhavi Uday Pande</dc:creator>
  <cp:lastModifiedBy>Medhavi Uday Pande</cp:lastModifiedBy>
  <cp:revision>13</cp:revision>
  <dcterms:created xsi:type="dcterms:W3CDTF">2023-11-03T04:02:46Z</dcterms:created>
  <dcterms:modified xsi:type="dcterms:W3CDTF">2023-11-04T01:15:45Z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0x010100E4B16022EA4359459D027016010DF1A8</vt:lpwstr>
  </property>
</Properties>
</file>