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7" r:id="rId6"/>
    <p:sldId id="258" r:id="rId7"/>
    <p:sldId id="259" r:id="rId8"/>
    <p:sldId id="262" r:id="rId9"/>
    <p:sldId id="263" r:id="rId10"/>
    <p:sldId id="264" r:id="rId11"/>
    <p:sldId id="260" r:id="rId12"/>
    <p:sldId id="26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4" d="100"/>
          <a:sy n="94" d="100"/>
        </p:scale>
        <p:origin x="208"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4D33168-E717-43EF-BB7C-8D9EC924435A}" type="datetimeFigureOut">
              <a:rPr lang="en-IN" smtClean="0"/>
              <a:t>01/12/23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611128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33168-E717-43EF-BB7C-8D9EC924435A}" type="datetimeFigureOut">
              <a:rPr lang="en-IN" smtClean="0"/>
              <a:t>01/12/23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207821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33168-E717-43EF-BB7C-8D9EC924435A}" type="datetimeFigureOut">
              <a:rPr lang="en-IN" smtClean="0"/>
              <a:t>01/12/23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418655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33168-E717-43EF-BB7C-8D9EC924435A}" type="datetimeFigureOut">
              <a:rPr lang="en-IN" smtClean="0"/>
              <a:t>01/12/23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321778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4D33168-E717-43EF-BB7C-8D9EC924435A}" type="datetimeFigureOut">
              <a:rPr lang="en-IN" smtClean="0"/>
              <a:t>01/12/23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24226701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4D33168-E717-43EF-BB7C-8D9EC924435A}" type="datetimeFigureOut">
              <a:rPr lang="en-IN" smtClean="0"/>
              <a:t>01/12/23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30162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4D33168-E717-43EF-BB7C-8D9EC924435A}" type="datetimeFigureOut">
              <a:rPr lang="en-IN" smtClean="0"/>
              <a:t>01/12/23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0511-F891-4A78-A902-94C5A09DC30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988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33168-E717-43EF-BB7C-8D9EC924435A}" type="datetimeFigureOut">
              <a:rPr lang="en-IN" smtClean="0"/>
              <a:t>01/12/23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371918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33168-E717-43EF-BB7C-8D9EC924435A}" type="datetimeFigureOut">
              <a:rPr lang="en-IN" smtClean="0"/>
              <a:t>01/12/23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16465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4D33168-E717-43EF-BB7C-8D9EC924435A}" type="datetimeFigureOut">
              <a:rPr lang="en-IN" smtClean="0"/>
              <a:t>01/12/23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253378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4D33168-E717-43EF-BB7C-8D9EC924435A}" type="datetimeFigureOut">
              <a:rPr lang="en-IN" smtClean="0"/>
              <a:t>01/12/23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22F0511-F891-4A78-A902-94C5A09DC308}" type="slidenum">
              <a:rPr lang="en-IN" smtClean="0"/>
              <a:t>‹#›</a:t>
            </a:fld>
            <a:endParaRPr lang="en-IN"/>
          </a:p>
        </p:txBody>
      </p:sp>
    </p:spTree>
    <p:extLst>
      <p:ext uri="{BB962C8B-B14F-4D97-AF65-F5344CB8AC3E}">
        <p14:creationId xmlns:p14="http://schemas.microsoft.com/office/powerpoint/2010/main" val="199690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4D33168-E717-43EF-BB7C-8D9EC924435A}" type="datetimeFigureOut">
              <a:rPr lang="en-IN" smtClean="0"/>
              <a:t>01/12/23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22F0511-F891-4A78-A902-94C5A09DC308}" type="slidenum">
              <a:rPr lang="en-IN" smtClean="0"/>
              <a:t>‹#›</a:t>
            </a:fld>
            <a:endParaRPr lang="en-IN"/>
          </a:p>
        </p:txBody>
      </p:sp>
    </p:spTree>
    <p:extLst>
      <p:ext uri="{BB962C8B-B14F-4D97-AF65-F5344CB8AC3E}">
        <p14:creationId xmlns:p14="http://schemas.microsoft.com/office/powerpoint/2010/main" val="3782925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802E-68EE-B8FA-8A3F-E99DE34DD5AF}"/>
              </a:ext>
            </a:extLst>
          </p:cNvPr>
          <p:cNvSpPr>
            <a:spLocks noGrp="1"/>
          </p:cNvSpPr>
          <p:nvPr>
            <p:ph type="ctrTitle"/>
          </p:nvPr>
        </p:nvSpPr>
        <p:spPr>
          <a:xfrm>
            <a:off x="1493807" y="698259"/>
            <a:ext cx="9204385" cy="1655763"/>
          </a:xfrm>
        </p:spPr>
        <p:txBody>
          <a:bodyPr>
            <a:normAutofit/>
          </a:bodyPr>
          <a:lstStyle/>
          <a:p>
            <a:r>
              <a:rPr lang="en-IN" dirty="0"/>
              <a:t>Customer segmentation using </a:t>
            </a:r>
            <a:r>
              <a:rPr lang="en-IN" dirty="0" err="1"/>
              <a:t>Rfm</a:t>
            </a:r>
            <a:r>
              <a:rPr lang="en-IN" dirty="0"/>
              <a:t> Analysis</a:t>
            </a:r>
          </a:p>
        </p:txBody>
      </p:sp>
      <p:sp>
        <p:nvSpPr>
          <p:cNvPr id="3" name="Subtitle 2">
            <a:extLst>
              <a:ext uri="{FF2B5EF4-FFF2-40B4-BE49-F238E27FC236}">
                <a16:creationId xmlns:a16="http://schemas.microsoft.com/office/drawing/2014/main" id="{1D7C0C1A-131D-09B0-542E-D8CD1DCF0CFF}"/>
              </a:ext>
            </a:extLst>
          </p:cNvPr>
          <p:cNvSpPr>
            <a:spLocks noGrp="1"/>
          </p:cNvSpPr>
          <p:nvPr>
            <p:ph type="subTitle" idx="1"/>
          </p:nvPr>
        </p:nvSpPr>
        <p:spPr>
          <a:xfrm>
            <a:off x="1493807" y="3118958"/>
            <a:ext cx="4695645" cy="1655762"/>
          </a:xfrm>
        </p:spPr>
        <p:txBody>
          <a:bodyPr>
            <a:normAutofit/>
          </a:bodyPr>
          <a:lstStyle/>
          <a:p>
            <a:pPr algn="l"/>
            <a:r>
              <a:rPr lang="en-US" dirty="0"/>
              <a:t>Project 1</a:t>
            </a:r>
          </a:p>
          <a:p>
            <a:pPr algn="l"/>
            <a:r>
              <a:rPr lang="en-US" dirty="0"/>
              <a:t>IE6400 Foundations Data Analytics Engineering</a:t>
            </a:r>
          </a:p>
          <a:p>
            <a:pPr algn="l"/>
            <a:r>
              <a:rPr lang="en-US" dirty="0"/>
              <a:t>Fall 2023 Semester</a:t>
            </a:r>
          </a:p>
          <a:p>
            <a:pPr algn="l"/>
            <a:endParaRPr lang="en-IN" dirty="0"/>
          </a:p>
        </p:txBody>
      </p:sp>
      <p:sp>
        <p:nvSpPr>
          <p:cNvPr id="4" name="Subtitle 2">
            <a:extLst>
              <a:ext uri="{FF2B5EF4-FFF2-40B4-BE49-F238E27FC236}">
                <a16:creationId xmlns:a16="http://schemas.microsoft.com/office/drawing/2014/main" id="{C1713847-51AD-BB54-12EC-6402F412BDBD}"/>
              </a:ext>
            </a:extLst>
          </p:cNvPr>
          <p:cNvSpPr txBox="1">
            <a:spLocks/>
          </p:cNvSpPr>
          <p:nvPr/>
        </p:nvSpPr>
        <p:spPr>
          <a:xfrm>
            <a:off x="6002547" y="3018257"/>
            <a:ext cx="4695645" cy="33480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Group 6-</a:t>
            </a:r>
          </a:p>
          <a:p>
            <a:pPr algn="r"/>
            <a:r>
              <a:rPr lang="en-US" sz="2000" dirty="0"/>
              <a:t>Giridhar Babu</a:t>
            </a:r>
          </a:p>
          <a:p>
            <a:pPr algn="r"/>
            <a:r>
              <a:rPr lang="en-US" sz="2000" dirty="0"/>
              <a:t>Hemant Manohar Deshmukh</a:t>
            </a:r>
          </a:p>
          <a:p>
            <a:pPr algn="r"/>
            <a:r>
              <a:rPr lang="en-US" sz="2000" dirty="0"/>
              <a:t>Mallika Gaikwad</a:t>
            </a:r>
          </a:p>
          <a:p>
            <a:pPr algn="r"/>
            <a:r>
              <a:rPr lang="en-US" sz="2000" dirty="0" err="1"/>
              <a:t>Sharvari</a:t>
            </a:r>
            <a:r>
              <a:rPr lang="en-US" sz="2000" dirty="0"/>
              <a:t> Pravin Deshpande</a:t>
            </a:r>
          </a:p>
          <a:p>
            <a:pPr algn="r"/>
            <a:r>
              <a:rPr lang="en-US" sz="2000" dirty="0"/>
              <a:t>Medhavi Uday Pande</a:t>
            </a:r>
          </a:p>
          <a:p>
            <a:pPr algn="r"/>
            <a:endParaRPr lang="en-IN" sz="2000" dirty="0"/>
          </a:p>
        </p:txBody>
      </p:sp>
    </p:spTree>
    <p:extLst>
      <p:ext uri="{BB962C8B-B14F-4D97-AF65-F5344CB8AC3E}">
        <p14:creationId xmlns:p14="http://schemas.microsoft.com/office/powerpoint/2010/main" val="344484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E8E7C-055E-D2F9-0E79-3B3548E17D5A}"/>
              </a:ext>
            </a:extLst>
          </p:cNvPr>
          <p:cNvSpPr>
            <a:spLocks noGrp="1"/>
          </p:cNvSpPr>
          <p:nvPr>
            <p:ph type="title"/>
          </p:nvPr>
        </p:nvSpPr>
        <p:spPr>
          <a:xfrm>
            <a:off x="2326027" y="2629591"/>
            <a:ext cx="7729728" cy="1188720"/>
          </a:xfrm>
        </p:spPr>
        <p:txBody>
          <a:bodyPr/>
          <a:lstStyle/>
          <a:p>
            <a:r>
              <a:rPr lang="en-US" dirty="0"/>
              <a:t>Thank you! </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179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92F-E6AC-D868-7A9C-F1B32A00E43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6016D85-D12D-9BA8-9DB8-5AB1800F9278}"/>
              </a:ext>
            </a:extLst>
          </p:cNvPr>
          <p:cNvSpPr>
            <a:spLocks noGrp="1"/>
          </p:cNvSpPr>
          <p:nvPr>
            <p:ph idx="1"/>
          </p:nvPr>
        </p:nvSpPr>
        <p:spPr/>
        <p:txBody>
          <a:bodyPr>
            <a:normAutofit fontScale="92500" lnSpcReduction="10000"/>
          </a:bodyPr>
          <a:lstStyle/>
          <a:p>
            <a:pPr marL="0" marR="0" indent="0">
              <a:lnSpc>
                <a:spcPct val="107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In the rapidly evolving landscape of eCommerce, understanding and responding to customer behavior is paramount for businesses striving to stay ahead in a competitive market. The vast amounts of data generated in this digital realm present an opportunity for businesses to extract meaningful insights that can drive targeted strategies for marketing and customer retention. One such potent methodology is the RFM (Recency, Frequency, Monetary) analysis model. This project embarks on a journey to harness the power of RFM analysis using an expansive eCommerce dataset. Sourced from Kaggle, this dataset encapsulates a treasure trove of transactional data, providing a rich canvas for unraveling the intricacies of customer purchasing behavior. The overarching goal is to construct a robust Customer Segmentation model, leveraging the nuanced dimensions of recency, frequency, and monetary value.</a:t>
            </a:r>
          </a:p>
        </p:txBody>
      </p:sp>
    </p:spTree>
    <p:extLst>
      <p:ext uri="{BB962C8B-B14F-4D97-AF65-F5344CB8AC3E}">
        <p14:creationId xmlns:p14="http://schemas.microsoft.com/office/powerpoint/2010/main" val="1333603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50C0-242D-4292-F94A-1DBC80A3B809}"/>
              </a:ext>
            </a:extLst>
          </p:cNvPr>
          <p:cNvSpPr>
            <a:spLocks noGrp="1"/>
          </p:cNvSpPr>
          <p:nvPr>
            <p:ph type="title"/>
          </p:nvPr>
        </p:nvSpPr>
        <p:spPr/>
        <p:txBody>
          <a:bodyPr/>
          <a:lstStyle/>
          <a:p>
            <a:r>
              <a:rPr lang="en-US" dirty="0"/>
              <a:t>Data Sources</a:t>
            </a:r>
            <a:endParaRPr lang="en-IN" dirty="0"/>
          </a:p>
        </p:txBody>
      </p:sp>
      <p:sp>
        <p:nvSpPr>
          <p:cNvPr id="3" name="Content Placeholder 2">
            <a:extLst>
              <a:ext uri="{FF2B5EF4-FFF2-40B4-BE49-F238E27FC236}">
                <a16:creationId xmlns:a16="http://schemas.microsoft.com/office/drawing/2014/main" id="{3F0AA5FF-B882-2E85-9CEF-FFF1F6367827}"/>
              </a:ext>
            </a:extLst>
          </p:cNvPr>
          <p:cNvSpPr>
            <a:spLocks noGrp="1"/>
          </p:cNvSpPr>
          <p:nvPr>
            <p:ph idx="1"/>
          </p:nvPr>
        </p:nvSpPr>
        <p:spPr/>
        <p:txBody>
          <a:bodyPr>
            <a:normAutofit lnSpcReduction="10000"/>
          </a:bodyPr>
          <a:lstStyle/>
          <a:p>
            <a:r>
              <a:rPr lang="en-US" sz="1800" dirty="0">
                <a:effectLst/>
                <a:ea typeface="Calibri" panose="020F0502020204030204" pitchFamily="34" charset="0"/>
              </a:rPr>
              <a:t>UCI Machine Learning Repository</a:t>
            </a:r>
          </a:p>
          <a:p>
            <a:r>
              <a:rPr lang="en-US" sz="1800" dirty="0">
                <a:effectLst/>
                <a:ea typeface="Calibri" panose="020F0502020204030204" pitchFamily="34" charset="0"/>
              </a:rPr>
              <a:t>In aligning with best practices for data preprocessing and ensuring its reliability for analytical purposes, meticulous steps were undertaken. These encompassed initial data acquisition, thorough examination, and rigorous cleaning procedures. </a:t>
            </a:r>
            <a:endParaRPr lang="en-US" dirty="0">
              <a:ea typeface="Calibri" panose="020F0502020204030204" pitchFamily="34" charset="0"/>
            </a:endParaRPr>
          </a:p>
          <a:p>
            <a:r>
              <a:rPr lang="en-US" sz="1800" dirty="0">
                <a:effectLst/>
                <a:ea typeface="Calibri" panose="020F0502020204030204" pitchFamily="34" charset="0"/>
              </a:rPr>
              <a:t>It is imperative to recognize that while the dataset provides a comprehensive overview of transactions and customer interactions, the accuracy and efficacy of analyses conducted are contingent upon the quality of the original records maintained in the database. </a:t>
            </a:r>
          </a:p>
          <a:p>
            <a:r>
              <a:rPr lang="en-US" sz="1800" dirty="0">
                <a:effectLst/>
                <a:ea typeface="Calibri" panose="020F0502020204030204" pitchFamily="34" charset="0"/>
              </a:rPr>
              <a:t>These encompassed initial data acquisition, thorough examination, and rigorous cleaning procedures</a:t>
            </a:r>
            <a:r>
              <a:rPr lang="en-US" dirty="0">
                <a:effectLst/>
              </a:rPr>
              <a:t> </a:t>
            </a:r>
            <a:endParaRPr lang="en-IN" dirty="0"/>
          </a:p>
        </p:txBody>
      </p:sp>
    </p:spTree>
    <p:extLst>
      <p:ext uri="{BB962C8B-B14F-4D97-AF65-F5344CB8AC3E}">
        <p14:creationId xmlns:p14="http://schemas.microsoft.com/office/powerpoint/2010/main" val="185926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BCEA24-5C2E-00B9-F800-0DE428DCA7B5}"/>
              </a:ext>
            </a:extLst>
          </p:cNvPr>
          <p:cNvSpPr>
            <a:spLocks noGrp="1"/>
          </p:cNvSpPr>
          <p:nvPr>
            <p:ph type="body" idx="1"/>
          </p:nvPr>
        </p:nvSpPr>
        <p:spPr/>
        <p:txBody>
          <a:bodyPr/>
          <a:lstStyle/>
          <a:p>
            <a:r>
              <a:rPr lang="en-IN" dirty="0"/>
              <a:t>Customer Segmentation</a:t>
            </a:r>
          </a:p>
        </p:txBody>
      </p:sp>
      <p:sp>
        <p:nvSpPr>
          <p:cNvPr id="6" name="Text Placeholder 5">
            <a:extLst>
              <a:ext uri="{FF2B5EF4-FFF2-40B4-BE49-F238E27FC236}">
                <a16:creationId xmlns:a16="http://schemas.microsoft.com/office/drawing/2014/main" id="{E80EEB2A-91AE-2060-0BFE-9C55FC4BA3C8}"/>
              </a:ext>
            </a:extLst>
          </p:cNvPr>
          <p:cNvSpPr>
            <a:spLocks noGrp="1"/>
          </p:cNvSpPr>
          <p:nvPr>
            <p:ph type="body" sz="quarter" idx="13"/>
          </p:nvPr>
        </p:nvSpPr>
        <p:spPr/>
        <p:txBody>
          <a:bodyPr/>
          <a:lstStyle/>
          <a:p>
            <a:r>
              <a:rPr lang="en-IN" dirty="0"/>
              <a:t>Segment Profiling</a:t>
            </a:r>
          </a:p>
        </p:txBody>
      </p:sp>
      <p:sp>
        <p:nvSpPr>
          <p:cNvPr id="2" name="Title 1">
            <a:extLst>
              <a:ext uri="{FF2B5EF4-FFF2-40B4-BE49-F238E27FC236}">
                <a16:creationId xmlns:a16="http://schemas.microsoft.com/office/drawing/2014/main" id="{26F4BBF8-E02E-F18D-6CAF-3A5B93FA3EA6}"/>
              </a:ext>
            </a:extLst>
          </p:cNvPr>
          <p:cNvSpPr>
            <a:spLocks noGrp="1"/>
          </p:cNvSpPr>
          <p:nvPr>
            <p:ph type="title"/>
          </p:nvPr>
        </p:nvSpPr>
        <p:spPr/>
        <p:txBody>
          <a:bodyPr/>
          <a:lstStyle/>
          <a:p>
            <a:r>
              <a:rPr lang="en-US" dirty="0"/>
              <a:t>Results and Methods</a:t>
            </a:r>
            <a:endParaRPr lang="en-IN" dirty="0"/>
          </a:p>
        </p:txBody>
      </p:sp>
      <p:pic>
        <p:nvPicPr>
          <p:cNvPr id="7" name="Content Placeholder 6">
            <a:extLst>
              <a:ext uri="{FF2B5EF4-FFF2-40B4-BE49-F238E27FC236}">
                <a16:creationId xmlns:a16="http://schemas.microsoft.com/office/drawing/2014/main" id="{9B9DED99-C393-50C0-3419-D4F0B9BF54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582738" y="3294560"/>
            <a:ext cx="4270375" cy="2294529"/>
          </a:xfrm>
          <a:prstGeom prst="rect">
            <a:avLst/>
          </a:prstGeom>
        </p:spPr>
      </p:pic>
      <p:pic>
        <p:nvPicPr>
          <p:cNvPr id="8" name="Content Placeholder 7">
            <a:extLst>
              <a:ext uri="{FF2B5EF4-FFF2-40B4-BE49-F238E27FC236}">
                <a16:creationId xmlns:a16="http://schemas.microsoft.com/office/drawing/2014/main" id="{58A7C105-A115-3CD8-E36C-47A60C8B15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38888" y="3297257"/>
            <a:ext cx="4252912" cy="2289135"/>
          </a:xfrm>
          <a:prstGeom prst="rect">
            <a:avLst/>
          </a:prstGeom>
        </p:spPr>
      </p:pic>
    </p:spTree>
    <p:extLst>
      <p:ext uri="{BB962C8B-B14F-4D97-AF65-F5344CB8AC3E}">
        <p14:creationId xmlns:p14="http://schemas.microsoft.com/office/powerpoint/2010/main" val="210830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58A58D9-72F8-2A24-C8C4-47A933A456C8}"/>
              </a:ext>
            </a:extLst>
          </p:cNvPr>
          <p:cNvSpPr>
            <a:spLocks noGrp="1"/>
          </p:cNvSpPr>
          <p:nvPr>
            <p:ph type="body" idx="1"/>
          </p:nvPr>
        </p:nvSpPr>
        <p:spPr>
          <a:xfrm>
            <a:off x="611033" y="217214"/>
            <a:ext cx="5484967" cy="704087"/>
          </a:xfrm>
        </p:spPr>
        <p:txBody>
          <a:bodyPr>
            <a:normAutofit/>
          </a:bodyPr>
          <a:lstStyle/>
          <a:p>
            <a:r>
              <a:rPr lang="en-US" dirty="0"/>
              <a:t>RFM DISTRIBUTION VISUALIZATION</a:t>
            </a:r>
            <a:endParaRPr lang="en-IN" dirty="0"/>
          </a:p>
        </p:txBody>
      </p:sp>
      <p:sp>
        <p:nvSpPr>
          <p:cNvPr id="8" name="Text Placeholder 7">
            <a:extLst>
              <a:ext uri="{FF2B5EF4-FFF2-40B4-BE49-F238E27FC236}">
                <a16:creationId xmlns:a16="http://schemas.microsoft.com/office/drawing/2014/main" id="{B59CDC98-ED0E-BB1D-9363-7DC8F15E80E8}"/>
              </a:ext>
            </a:extLst>
          </p:cNvPr>
          <p:cNvSpPr>
            <a:spLocks noGrp="1"/>
          </p:cNvSpPr>
          <p:nvPr>
            <p:ph type="body" sz="quarter" idx="13"/>
          </p:nvPr>
        </p:nvSpPr>
        <p:spPr>
          <a:xfrm>
            <a:off x="5796951" y="217214"/>
            <a:ext cx="6395049" cy="704087"/>
          </a:xfrm>
        </p:spPr>
        <p:txBody>
          <a:bodyPr>
            <a:normAutofit/>
          </a:bodyPr>
          <a:lstStyle/>
          <a:p>
            <a:r>
              <a:rPr lang="en-IN" dirty="0"/>
              <a:t>RFM DISTRIBUTION OF ORDERS</a:t>
            </a:r>
          </a:p>
        </p:txBody>
      </p:sp>
      <p:pic>
        <p:nvPicPr>
          <p:cNvPr id="9" name="Content Placeholder 8">
            <a:extLst>
              <a:ext uri="{FF2B5EF4-FFF2-40B4-BE49-F238E27FC236}">
                <a16:creationId xmlns:a16="http://schemas.microsoft.com/office/drawing/2014/main" id="{EDBB8363-E707-090E-CDC4-9F8FB4CAD5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376814" y="1268083"/>
            <a:ext cx="5719186" cy="3800112"/>
          </a:xfrm>
          <a:prstGeom prst="rect">
            <a:avLst/>
          </a:prstGeom>
        </p:spPr>
      </p:pic>
      <p:pic>
        <p:nvPicPr>
          <p:cNvPr id="10" name="Content Placeholder 9">
            <a:extLst>
              <a:ext uri="{FF2B5EF4-FFF2-40B4-BE49-F238E27FC236}">
                <a16:creationId xmlns:a16="http://schemas.microsoft.com/office/drawing/2014/main" id="{93BF299B-00A9-960E-F62E-78BC8EA3C0B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342435" y="1216904"/>
            <a:ext cx="5472751" cy="3851291"/>
          </a:xfrm>
          <a:prstGeom prst="rect">
            <a:avLst/>
          </a:prstGeom>
        </p:spPr>
      </p:pic>
    </p:spTree>
    <p:extLst>
      <p:ext uri="{BB962C8B-B14F-4D97-AF65-F5344CB8AC3E}">
        <p14:creationId xmlns:p14="http://schemas.microsoft.com/office/powerpoint/2010/main" val="133728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C2B428-A54A-A423-C4BB-E984B4273150}"/>
              </a:ext>
            </a:extLst>
          </p:cNvPr>
          <p:cNvSpPr>
            <a:spLocks noGrp="1"/>
          </p:cNvSpPr>
          <p:nvPr>
            <p:ph type="body" idx="1"/>
          </p:nvPr>
        </p:nvSpPr>
        <p:spPr>
          <a:xfrm>
            <a:off x="1139092" y="639909"/>
            <a:ext cx="4270248" cy="704087"/>
          </a:xfrm>
        </p:spPr>
        <p:txBody>
          <a:bodyPr/>
          <a:lstStyle/>
          <a:p>
            <a:r>
              <a:rPr lang="en-IN" dirty="0"/>
              <a:t>TIME ANALYSIS</a:t>
            </a:r>
          </a:p>
        </p:txBody>
      </p:sp>
      <p:sp>
        <p:nvSpPr>
          <p:cNvPr id="8" name="Text Placeholder 7">
            <a:extLst>
              <a:ext uri="{FF2B5EF4-FFF2-40B4-BE49-F238E27FC236}">
                <a16:creationId xmlns:a16="http://schemas.microsoft.com/office/drawing/2014/main" id="{4D3140F5-26C3-088E-EEF1-E847FF020FED}"/>
              </a:ext>
            </a:extLst>
          </p:cNvPr>
          <p:cNvSpPr>
            <a:spLocks noGrp="1"/>
          </p:cNvSpPr>
          <p:nvPr>
            <p:ph type="body" sz="quarter" idx="13"/>
          </p:nvPr>
        </p:nvSpPr>
        <p:spPr>
          <a:xfrm>
            <a:off x="6821925" y="501886"/>
            <a:ext cx="4270248" cy="704087"/>
          </a:xfrm>
        </p:spPr>
        <p:txBody>
          <a:bodyPr/>
          <a:lstStyle/>
          <a:p>
            <a:r>
              <a:rPr lang="en-IN" dirty="0"/>
              <a:t>SEASONAL PATTERNS</a:t>
            </a:r>
          </a:p>
        </p:txBody>
      </p:sp>
      <p:pic>
        <p:nvPicPr>
          <p:cNvPr id="9" name="Content Placeholder 8">
            <a:extLst>
              <a:ext uri="{FF2B5EF4-FFF2-40B4-BE49-F238E27FC236}">
                <a16:creationId xmlns:a16="http://schemas.microsoft.com/office/drawing/2014/main" id="{00078FB9-E082-8361-A3F0-0C83B75326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452432" y="1771395"/>
            <a:ext cx="5643568" cy="3315210"/>
          </a:xfrm>
          <a:prstGeom prst="rect">
            <a:avLst/>
          </a:prstGeom>
        </p:spPr>
      </p:pic>
      <p:pic>
        <p:nvPicPr>
          <p:cNvPr id="10" name="Content Placeholder 9">
            <a:extLst>
              <a:ext uri="{FF2B5EF4-FFF2-40B4-BE49-F238E27FC236}">
                <a16:creationId xmlns:a16="http://schemas.microsoft.com/office/drawing/2014/main" id="{4EA65256-A7BC-5825-525D-5CB3F25882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520587" y="1771395"/>
            <a:ext cx="5111454" cy="3413080"/>
          </a:xfrm>
          <a:prstGeom prst="rect">
            <a:avLst/>
          </a:prstGeom>
        </p:spPr>
      </p:pic>
    </p:spTree>
    <p:extLst>
      <p:ext uri="{BB962C8B-B14F-4D97-AF65-F5344CB8AC3E}">
        <p14:creationId xmlns:p14="http://schemas.microsoft.com/office/powerpoint/2010/main" val="86298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D6CF5E4-9DA6-4D30-4924-D48BC99EC533}"/>
              </a:ext>
            </a:extLst>
          </p:cNvPr>
          <p:cNvSpPr>
            <a:spLocks noGrp="1"/>
          </p:cNvSpPr>
          <p:nvPr>
            <p:ph type="body" idx="1"/>
          </p:nvPr>
        </p:nvSpPr>
        <p:spPr>
          <a:xfrm>
            <a:off x="1069826" y="212192"/>
            <a:ext cx="4270248" cy="704087"/>
          </a:xfrm>
        </p:spPr>
        <p:txBody>
          <a:bodyPr/>
          <a:lstStyle/>
          <a:p>
            <a:r>
              <a:rPr lang="en-IN" dirty="0"/>
              <a:t>PAYMENT ANALYSIS</a:t>
            </a:r>
          </a:p>
        </p:txBody>
      </p:sp>
      <p:sp>
        <p:nvSpPr>
          <p:cNvPr id="12" name="Text Placeholder 11">
            <a:extLst>
              <a:ext uri="{FF2B5EF4-FFF2-40B4-BE49-F238E27FC236}">
                <a16:creationId xmlns:a16="http://schemas.microsoft.com/office/drawing/2014/main" id="{B4314F02-319D-73AC-2201-AA949D44549E}"/>
              </a:ext>
            </a:extLst>
          </p:cNvPr>
          <p:cNvSpPr>
            <a:spLocks noGrp="1"/>
          </p:cNvSpPr>
          <p:nvPr>
            <p:ph type="body" sz="quarter" idx="13"/>
          </p:nvPr>
        </p:nvSpPr>
        <p:spPr>
          <a:xfrm>
            <a:off x="7097465" y="246963"/>
            <a:ext cx="4270248" cy="704087"/>
          </a:xfrm>
        </p:spPr>
        <p:txBody>
          <a:bodyPr/>
          <a:lstStyle/>
          <a:p>
            <a:r>
              <a:rPr lang="en-IN" dirty="0"/>
              <a:t>CUSTOMER SATISFCATION</a:t>
            </a:r>
          </a:p>
        </p:txBody>
      </p:sp>
      <p:pic>
        <p:nvPicPr>
          <p:cNvPr id="13" name="Content Placeholder 12">
            <a:extLst>
              <a:ext uri="{FF2B5EF4-FFF2-40B4-BE49-F238E27FC236}">
                <a16:creationId xmlns:a16="http://schemas.microsoft.com/office/drawing/2014/main" id="{0A4051DD-C900-8814-3D97-275E0C7AD13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823638" y="1492262"/>
            <a:ext cx="4817903" cy="3482692"/>
          </a:xfrm>
          <a:prstGeom prst="rect">
            <a:avLst/>
          </a:prstGeom>
        </p:spPr>
      </p:pic>
      <p:pic>
        <p:nvPicPr>
          <p:cNvPr id="14" name="Content Placeholder 13">
            <a:extLst>
              <a:ext uri="{FF2B5EF4-FFF2-40B4-BE49-F238E27FC236}">
                <a16:creationId xmlns:a16="http://schemas.microsoft.com/office/drawing/2014/main" id="{DCD760AC-36B4-A7C8-843B-E16DDFCD41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313900" y="1492262"/>
            <a:ext cx="5782100" cy="3482692"/>
          </a:xfrm>
          <a:prstGeom prst="rect">
            <a:avLst/>
          </a:prstGeom>
        </p:spPr>
      </p:pic>
    </p:spTree>
    <p:extLst>
      <p:ext uri="{BB962C8B-B14F-4D97-AF65-F5344CB8AC3E}">
        <p14:creationId xmlns:p14="http://schemas.microsoft.com/office/powerpoint/2010/main" val="254537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80CC-0CC4-DA1F-A951-6D651E3EC128}"/>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83D085A4-0D98-181E-4A99-5AD5682B976C}"/>
              </a:ext>
            </a:extLst>
          </p:cNvPr>
          <p:cNvSpPr>
            <a:spLocks noGrp="1"/>
          </p:cNvSpPr>
          <p:nvPr>
            <p:ph idx="1"/>
          </p:nvPr>
        </p:nvSpPr>
        <p:spPr/>
        <p:txBody>
          <a:bodyPr>
            <a:normAutofit fontScale="92500" lnSpcReduction="10000"/>
          </a:bodyPr>
          <a:lstStyle/>
          <a:p>
            <a:pPr marL="342900" marR="0" indent="-342900">
              <a:lnSpc>
                <a:spcPct val="107000"/>
              </a:lnSpc>
              <a:spcBef>
                <a:spcPts val="0"/>
              </a:spcBef>
              <a:spcAft>
                <a:spcPts val="800"/>
              </a:spcAft>
              <a:buAutoNum type="arabicPeriod"/>
            </a:pPr>
            <a:r>
              <a:rPr lang="en-US" sz="1800" kern="100" dirty="0">
                <a:effectLst/>
                <a:ea typeface="Calibri" panose="020F0502020204030204" pitchFamily="34" charset="0"/>
                <a:cs typeface="Times New Roman" panose="02020603050405020304" pitchFamily="18" charset="0"/>
              </a:rPr>
              <a:t>Missing Data: Incomplete or missing data in the dataset can lead to </a:t>
            </a:r>
            <a:r>
              <a:rPr lang="en-US" sz="1800" kern="100" dirty="0" err="1">
                <a:effectLst/>
                <a:ea typeface="Calibri" panose="020F0502020204030204" pitchFamily="34" charset="0"/>
                <a:cs typeface="Times New Roman" panose="02020603050405020304" pitchFamily="18" charset="0"/>
              </a:rPr>
              <a:t>inaccurateRFM</a:t>
            </a:r>
            <a:r>
              <a:rPr lang="en-US" sz="1800" kern="100" dirty="0">
                <a:effectLst/>
                <a:ea typeface="Calibri" panose="020F0502020204030204" pitchFamily="34" charset="0"/>
                <a:cs typeface="Times New Roman" panose="02020603050405020304" pitchFamily="18" charset="0"/>
              </a:rPr>
              <a:t> scores, affecting the segmentation results.</a:t>
            </a:r>
            <a:endParaRPr lang="en-US" kern="1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AutoNum type="arabicPeriod"/>
            </a:pPr>
            <a:r>
              <a:rPr lang="en-US" sz="1800" kern="100" dirty="0">
                <a:effectLst/>
                <a:ea typeface="Calibri" panose="020F0502020204030204" pitchFamily="34" charset="0"/>
                <a:cs typeface="Times New Roman" panose="02020603050405020304" pitchFamily="18" charset="0"/>
              </a:rPr>
              <a:t>Data Accuracy: Inaccuracies in transaction data or errors in recording customer information may distort the RFM analysis.</a:t>
            </a:r>
          </a:p>
          <a:p>
            <a:pPr marL="342900" indent="-342900">
              <a:buFont typeface="+mj-lt"/>
              <a:buAutoNum type="arabicPeriod"/>
            </a:pPr>
            <a:r>
              <a:rPr lang="en-US" sz="1800" dirty="0">
                <a:effectLst/>
                <a:ea typeface="Calibri" panose="020F0502020204030204" pitchFamily="34" charset="0"/>
              </a:rPr>
              <a:t>Assumption of Stability: RFM analysis assumes that customer behavior remains relatively stable over time. Sudden changes in customer behavior patterns, such as during a promotion or economic event, may not be accurately captured.</a:t>
            </a:r>
            <a:r>
              <a:rPr lang="en-US" dirty="0">
                <a:effectLst/>
              </a:rPr>
              <a:t> </a:t>
            </a:r>
          </a:p>
          <a:p>
            <a:pPr marL="342900" indent="-342900">
              <a:buFont typeface="+mj-lt"/>
              <a:buAutoNum type="arabicPeriod"/>
            </a:pPr>
            <a:r>
              <a:rPr lang="en-US" sz="1800" kern="100" dirty="0">
                <a:effectLst/>
                <a:ea typeface="Calibri" panose="020F0502020204030204" pitchFamily="34" charset="0"/>
                <a:cs typeface="Times New Roman" panose="02020603050405020304" pitchFamily="18" charset="0"/>
              </a:rPr>
              <a:t>Limited Customer Insights: RFM focuses on transactional data and may not capture other important aspects of customer behavior, such as preferences, feedback, or interactions with the brand.</a:t>
            </a:r>
          </a:p>
          <a:p>
            <a:pPr marL="342900" indent="-342900">
              <a:buFont typeface="+mj-lt"/>
              <a:buAutoNum type="arabicPeriod"/>
            </a:pPr>
            <a:endParaRPr lang="en-US" dirty="0">
              <a:effectLst/>
            </a:endParaRPr>
          </a:p>
          <a:p>
            <a:pPr marL="342900" indent="-342900">
              <a:buFont typeface="+mj-lt"/>
              <a:buAutoNum type="arabicPeriod"/>
            </a:pPr>
            <a:endParaRPr lang="en-IN" dirty="0"/>
          </a:p>
        </p:txBody>
      </p:sp>
    </p:spTree>
    <p:extLst>
      <p:ext uri="{BB962C8B-B14F-4D97-AF65-F5344CB8AC3E}">
        <p14:creationId xmlns:p14="http://schemas.microsoft.com/office/powerpoint/2010/main" val="26174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3E18-705C-88D9-B15A-DBBD02EB7ACC}"/>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7C56BD26-D5DD-46D4-DCB2-37D97AF11C24}"/>
              </a:ext>
            </a:extLst>
          </p:cNvPr>
          <p:cNvSpPr>
            <a:spLocks noGrp="1"/>
          </p:cNvSpPr>
          <p:nvPr>
            <p:ph idx="1"/>
          </p:nvPr>
        </p:nvSpPr>
        <p:spPr/>
        <p:txBody>
          <a:bodyPr>
            <a:normAutofit fontScale="85000" lnSpcReduction="20000"/>
          </a:bodyPr>
          <a:lstStyle/>
          <a:p>
            <a:pPr marL="0" marR="0" indent="0" algn="just">
              <a:lnSpc>
                <a:spcPct val="107000"/>
              </a:lnSpc>
              <a:spcBef>
                <a:spcPts val="0"/>
              </a:spcBef>
              <a:spcAft>
                <a:spcPts val="800"/>
              </a:spcAft>
              <a:buNone/>
            </a:pPr>
            <a:r>
              <a:rPr lang="en-US" sz="1800" b="1" kern="100" dirty="0">
                <a:effectLst/>
                <a:ea typeface="Calibri" panose="020F0502020204030204" pitchFamily="34" charset="0"/>
                <a:cs typeface="Times New Roman" panose="02020603050405020304" pitchFamily="18" charset="0"/>
              </a:rPr>
              <a:t>1. Advanced Analytics and Machine Learning:</a:t>
            </a:r>
            <a:r>
              <a:rPr lang="en-US" sz="1800" kern="100" dirty="0">
                <a:effectLst/>
                <a:ea typeface="Calibri" panose="020F0502020204030204" pitchFamily="34" charset="0"/>
                <a:cs typeface="Times New Roman" panose="02020603050405020304" pitchFamily="18" charset="0"/>
              </a:rPr>
              <a:t> Integration of advanced analytics techniques and machine learning algorithms to enhance the accuracy and predictive power of customer segmentation models.</a:t>
            </a:r>
          </a:p>
          <a:p>
            <a:pPr marL="0" marR="0" indent="0" algn="just">
              <a:lnSpc>
                <a:spcPct val="107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2. </a:t>
            </a:r>
            <a:r>
              <a:rPr lang="en-US" sz="1800" b="1" kern="100" dirty="0">
                <a:effectLst/>
                <a:ea typeface="Calibri" panose="020F0502020204030204" pitchFamily="34" charset="0"/>
                <a:cs typeface="Times New Roman" panose="02020603050405020304" pitchFamily="18" charset="0"/>
              </a:rPr>
              <a:t>Real-Time Segmentation:</a:t>
            </a:r>
            <a:r>
              <a:rPr lang="en-US" sz="1800" kern="100" dirty="0">
                <a:effectLst/>
                <a:ea typeface="Calibri" panose="020F0502020204030204" pitchFamily="34" charset="0"/>
                <a:cs typeface="Times New Roman" panose="02020603050405020304" pitchFamily="18" charset="0"/>
              </a:rPr>
              <a:t> Development of real-time customer segmentation models that can adapt to dynamic changes in customer behavior, allowing businesses to respond promptly to emerging trends.</a:t>
            </a:r>
          </a:p>
          <a:p>
            <a:pPr marL="0" marR="0" indent="0" algn="just">
              <a:lnSpc>
                <a:spcPct val="107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3. </a:t>
            </a:r>
            <a:r>
              <a:rPr lang="en-US" sz="1800" b="1" kern="100" dirty="0">
                <a:effectLst/>
                <a:ea typeface="Calibri" panose="020F0502020204030204" pitchFamily="34" charset="0"/>
                <a:cs typeface="Times New Roman" panose="02020603050405020304" pitchFamily="18" charset="0"/>
              </a:rPr>
              <a:t>Multichannel Integration:</a:t>
            </a:r>
            <a:r>
              <a:rPr lang="en-US" sz="1800" kern="100" dirty="0">
                <a:effectLst/>
                <a:ea typeface="Calibri" panose="020F0502020204030204" pitchFamily="34" charset="0"/>
                <a:cs typeface="Times New Roman" panose="02020603050405020304" pitchFamily="18" charset="0"/>
              </a:rPr>
              <a:t> Integration of data from multiple channels (online and offline) to create a holistic view of customer interactions, enabling more comprehensive and accurate segmentation.</a:t>
            </a:r>
          </a:p>
          <a:p>
            <a:pPr marL="0" marR="0" indent="0" algn="just">
              <a:lnSpc>
                <a:spcPct val="107000"/>
              </a:lnSpc>
              <a:spcBef>
                <a:spcPts val="0"/>
              </a:spcBef>
              <a:spcAft>
                <a:spcPts val="800"/>
              </a:spcAft>
              <a:buNone/>
            </a:pPr>
            <a:r>
              <a:rPr lang="en-US" sz="1800" kern="100" dirty="0">
                <a:effectLst/>
                <a:ea typeface="Calibri" panose="020F0502020204030204" pitchFamily="34" charset="0"/>
                <a:cs typeface="Times New Roman" panose="02020603050405020304" pitchFamily="18" charset="0"/>
              </a:rPr>
              <a:t>4. </a:t>
            </a:r>
            <a:r>
              <a:rPr lang="en-US" sz="1800" b="1" kern="100" dirty="0">
                <a:effectLst/>
                <a:ea typeface="Calibri" panose="020F0502020204030204" pitchFamily="34" charset="0"/>
                <a:cs typeface="Times New Roman" panose="02020603050405020304" pitchFamily="18" charset="0"/>
              </a:rPr>
              <a:t>Personalization and Hyper-Personalization:</a:t>
            </a:r>
            <a:r>
              <a:rPr lang="en-US" sz="1800" kern="100" dirty="0">
                <a:effectLst/>
                <a:ea typeface="Calibri" panose="020F0502020204030204" pitchFamily="34" charset="0"/>
                <a:cs typeface="Times New Roman" panose="02020603050405020304" pitchFamily="18" charset="0"/>
              </a:rPr>
              <a:t> Utilization of RFM insights for personalized marketing campaigns and hyper-personalization, tailoring product recommendations, offers, and content based on individual customer preferences.</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11705843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B16022EA4359459D027016010DF1A8" ma:contentTypeVersion="11" ma:contentTypeDescription="Create a new document." ma:contentTypeScope="" ma:versionID="10d8be618d2167a165903afcb7ef643f">
  <xsd:schema xmlns:xsd="http://www.w3.org/2001/XMLSchema" xmlns:xs="http://www.w3.org/2001/XMLSchema" xmlns:p="http://schemas.microsoft.com/office/2006/metadata/properties" xmlns:ns3="8efaa4a8-009e-4abc-b785-f436a9f68000" xmlns:ns4="841ee677-60e8-4acc-b6d6-7bd03299cb34" targetNamespace="http://schemas.microsoft.com/office/2006/metadata/properties" ma:root="true" ma:fieldsID="e2bcf387812a476e82406da0a5e34848" ns3:_="" ns4:_="">
    <xsd:import namespace="8efaa4a8-009e-4abc-b785-f436a9f68000"/>
    <xsd:import namespace="841ee677-60e8-4acc-b6d6-7bd03299cb34"/>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faa4a8-009e-4abc-b785-f436a9f6800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ee677-60e8-4acc-b6d6-7bd03299cb34"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efaa4a8-009e-4abc-b785-f436a9f68000" xsi:nil="true"/>
  </documentManagement>
</p:properties>
</file>

<file path=customXml/itemProps1.xml><?xml version="1.0" encoding="utf-8"?>
<ds:datastoreItem xmlns:ds="http://schemas.openxmlformats.org/officeDocument/2006/customXml" ds:itemID="{7557F59C-B11E-4DB6-BBF9-93FD3643FA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faa4a8-009e-4abc-b785-f436a9f68000"/>
    <ds:schemaRef ds:uri="841ee677-60e8-4acc-b6d6-7bd03299cb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DE20D2-945C-4153-B91A-D3E56CAC2EDA}">
  <ds:schemaRefs>
    <ds:schemaRef ds:uri="http://schemas.microsoft.com/sharepoint/v3/contenttype/forms"/>
  </ds:schemaRefs>
</ds:datastoreItem>
</file>

<file path=customXml/itemProps3.xml><?xml version="1.0" encoding="utf-8"?>
<ds:datastoreItem xmlns:ds="http://schemas.openxmlformats.org/officeDocument/2006/customXml" ds:itemID="{626F35D7-B742-41E5-9345-FBCE2A61CD59}">
  <ds:schemaRefs>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8efaa4a8-009e-4abc-b785-f436a9f68000"/>
    <ds:schemaRef ds:uri="841ee677-60e8-4acc-b6d6-7bd03299cb3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Parcel</Template>
  <TotalTime>972</TotalTime>
  <Words>531</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Customer segmentation using Rfm Analysis</vt:lpstr>
      <vt:lpstr>Introduction</vt:lpstr>
      <vt:lpstr>Data Sources</vt:lpstr>
      <vt:lpstr>Results and Methods</vt:lpstr>
      <vt:lpstr>PowerPoint Presentation</vt:lpstr>
      <vt:lpstr>PowerPoint Presentation</vt:lpstr>
      <vt:lpstr>PowerPoint Presentation</vt:lpstr>
      <vt:lpstr>Limitations</vt:lpstr>
      <vt:lpstr>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and Analyzing  Crime Data</dc:title>
  <dc:creator>Medhavi Uday Pande</dc:creator>
  <cp:lastModifiedBy>Mallika Gaikwad</cp:lastModifiedBy>
  <cp:revision>19</cp:revision>
  <dcterms:created xsi:type="dcterms:W3CDTF">2023-11-03T04:02:46Z</dcterms:created>
  <dcterms:modified xsi:type="dcterms:W3CDTF">2023-12-02T02:15:31Z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0x010100E4B16022EA4359459D027016010DF1A8</vt:lpwstr>
  </property>
</Properties>
</file>