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6" r:id="rId4"/>
    <p:sldId id="260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All Tweets Sentiment</a:t>
            </a:r>
          </a:p>
        </c:rich>
      </c:tx>
      <c:layout>
        <c:manualLayout>
          <c:xMode val="edge"/>
          <c:yMode val="edge"/>
          <c:x val="0.18110391871715581"/>
          <c:y val="2.094090049169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0.33986733986733986</c:v>
                </c:pt>
                <c:pt idx="1">
                  <c:v>0.61736461736461734</c:v>
                </c:pt>
                <c:pt idx="2">
                  <c:v>2.3067023067023067E-2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9-4C9C-A9E5-34C5BA52C1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Other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1DC9-4C9C-A9E5-34C5BA52C1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Other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DC9-4C9C-A9E5-34C5BA52C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26728576"/>
        <c:axId val="426730544"/>
      </c:barChart>
      <c:catAx>
        <c:axId val="42672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730544"/>
        <c:crosses val="autoZero"/>
        <c:auto val="1"/>
        <c:lblAlgn val="ctr"/>
        <c:lblOffset val="100"/>
        <c:noMultiLvlLbl val="0"/>
      </c:catAx>
      <c:valAx>
        <c:axId val="42673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728576"/>
        <c:crosses val="autoZero"/>
        <c:crossBetween val="between"/>
      </c:valAx>
      <c:spPr>
        <a:noFill/>
        <a:ln>
          <a:solidFill>
            <a:schemeClr val="bg2">
              <a:lumMod val="2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Original</a:t>
            </a:r>
            <a:r>
              <a:rPr lang="en-US" baseline="0" dirty="0"/>
              <a:t> Tweet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0.77408993576017127</c:v>
                </c:pt>
                <c:pt idx="1">
                  <c:v>0.1670235546038544</c:v>
                </c:pt>
                <c:pt idx="2">
                  <c:v>5.8886509635974305E-2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B-4261-9B55-A78297D8B4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Other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551B-4261-9B55-A78297D8B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Other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51B-4261-9B55-A78297D8B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554940384"/>
        <c:axId val="554941040"/>
      </c:barChart>
      <c:catAx>
        <c:axId val="55494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941040"/>
        <c:crosses val="autoZero"/>
        <c:auto val="1"/>
        <c:lblAlgn val="ctr"/>
        <c:lblOffset val="100"/>
        <c:noMultiLvlLbl val="0"/>
      </c:catAx>
      <c:valAx>
        <c:axId val="55494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940384"/>
        <c:crosses val="autoZero"/>
        <c:crossBetween val="between"/>
      </c:valAx>
      <c:spPr>
        <a:noFill/>
        <a:ln>
          <a:solidFill>
            <a:schemeClr val="bg2">
              <a:lumMod val="2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Influential User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0.33820981713185755</c:v>
                </c:pt>
                <c:pt idx="1">
                  <c:v>0.5010587102983638</c:v>
                </c:pt>
                <c:pt idx="2">
                  <c:v>0.16092396535129933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1-40D5-9165-6AB4973501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Other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8CB1-40D5-9165-6AB4973501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Other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CB1-40D5-9165-6AB497350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25050832"/>
        <c:axId val="425054440"/>
      </c:barChart>
      <c:catAx>
        <c:axId val="42505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54440"/>
        <c:crosses val="autoZero"/>
        <c:auto val="1"/>
        <c:lblAlgn val="ctr"/>
        <c:lblOffset val="100"/>
        <c:noMultiLvlLbl val="0"/>
      </c:catAx>
      <c:valAx>
        <c:axId val="42505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50832"/>
        <c:crosses val="autoZero"/>
        <c:crossBetween val="between"/>
      </c:valAx>
      <c:spPr>
        <a:noFill/>
        <a:ln>
          <a:solidFill>
            <a:schemeClr val="bg2">
              <a:lumMod val="2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9B3E7-6FFD-405E-A240-E62F6351A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7F33D-CABE-4E07-8F29-09AC199EDBE5}">
      <dgm:prSet phldrT="[Text]"/>
      <dgm:spPr>
        <a:solidFill>
          <a:schemeClr val="bg2">
            <a:lumMod val="50000"/>
          </a:schemeClr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/>
            <a:t>Basic Text Analysis</a:t>
          </a:r>
        </a:p>
      </dgm:t>
    </dgm:pt>
    <dgm:pt modelId="{D9E143EB-62FF-4427-AC72-19E3004CDD5C}" type="parTrans" cxnId="{840595F1-5D44-4811-A2EB-4B523D2906B2}">
      <dgm:prSet/>
      <dgm:spPr/>
      <dgm:t>
        <a:bodyPr/>
        <a:lstStyle/>
        <a:p>
          <a:endParaRPr lang="en-US"/>
        </a:p>
      </dgm:t>
    </dgm:pt>
    <dgm:pt modelId="{AE23B323-6F28-4CC7-8CA2-2FBAAA443231}" type="sibTrans" cxnId="{840595F1-5D44-4811-A2EB-4B523D2906B2}">
      <dgm:prSet/>
      <dgm:spPr/>
      <dgm:t>
        <a:bodyPr/>
        <a:lstStyle/>
        <a:p>
          <a:endParaRPr lang="en-US"/>
        </a:p>
      </dgm:t>
    </dgm:pt>
    <dgm:pt modelId="{727C0932-1DE9-4F75-B5FC-EFA024B8C235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Prevalent concepts: speech, (return to) public life, crime and “sabotaging Trump”</a:t>
          </a:r>
        </a:p>
      </dgm:t>
    </dgm:pt>
    <dgm:pt modelId="{76A8EBE1-79AE-4D4D-AE52-67CB7A11C25F}" type="parTrans" cxnId="{07D94513-F788-469E-8E3C-C5CAC0465134}">
      <dgm:prSet/>
      <dgm:spPr/>
      <dgm:t>
        <a:bodyPr/>
        <a:lstStyle/>
        <a:p>
          <a:endParaRPr lang="en-US"/>
        </a:p>
      </dgm:t>
    </dgm:pt>
    <dgm:pt modelId="{AA907A41-EB15-477A-9C3A-950E15AB3704}" type="sibTrans" cxnId="{07D94513-F788-469E-8E3C-C5CAC0465134}">
      <dgm:prSet/>
      <dgm:spPr/>
      <dgm:t>
        <a:bodyPr/>
        <a:lstStyle/>
        <a:p>
          <a:endParaRPr lang="en-US"/>
        </a:p>
      </dgm:t>
    </dgm:pt>
    <dgm:pt modelId="{466ABE1D-0306-445F-A06A-ECD5DDBA931F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Clusters: failure (crime, black community), leadership (UC, civic duty)</a:t>
          </a:r>
          <a:endParaRPr lang="en-US" sz="2000" b="1" dirty="0"/>
        </a:p>
      </dgm:t>
    </dgm:pt>
    <dgm:pt modelId="{3E1D2728-98B6-44C8-9E72-8DC2A2E132C8}" type="parTrans" cxnId="{B0DA1B92-B1A6-4A90-A89E-1057131B11D1}">
      <dgm:prSet/>
      <dgm:spPr/>
      <dgm:t>
        <a:bodyPr/>
        <a:lstStyle/>
        <a:p>
          <a:endParaRPr lang="en-US"/>
        </a:p>
      </dgm:t>
    </dgm:pt>
    <dgm:pt modelId="{1CAB8AA0-1A3F-41C5-A3DF-2DF586B96D20}" type="sibTrans" cxnId="{B0DA1B92-B1A6-4A90-A89E-1057131B11D1}">
      <dgm:prSet/>
      <dgm:spPr/>
      <dgm:t>
        <a:bodyPr/>
        <a:lstStyle/>
        <a:p>
          <a:endParaRPr lang="en-US"/>
        </a:p>
      </dgm:t>
    </dgm:pt>
    <dgm:pt modelId="{36A7C053-C375-4F73-9546-42395195E1F0}">
      <dgm:prSet phldrT="[Text]"/>
      <dgm:spPr>
        <a:solidFill>
          <a:schemeClr val="bg2">
            <a:lumMod val="50000"/>
          </a:schemeClr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/>
            <a:t>Sentiment Analysis</a:t>
          </a:r>
        </a:p>
      </dgm:t>
    </dgm:pt>
    <dgm:pt modelId="{5EB54154-984F-4217-9681-F818AFACCB25}" type="parTrans" cxnId="{C707B6E9-2DFA-45CD-90A1-FEF612F93CDA}">
      <dgm:prSet/>
      <dgm:spPr/>
      <dgm:t>
        <a:bodyPr/>
        <a:lstStyle/>
        <a:p>
          <a:endParaRPr lang="en-US"/>
        </a:p>
      </dgm:t>
    </dgm:pt>
    <dgm:pt modelId="{CB3311AE-DB32-4154-BC76-0CE4FBF951E5}" type="sibTrans" cxnId="{C707B6E9-2DFA-45CD-90A1-FEF612F93CDA}">
      <dgm:prSet/>
      <dgm:spPr/>
      <dgm:t>
        <a:bodyPr/>
        <a:lstStyle/>
        <a:p>
          <a:endParaRPr lang="en-US"/>
        </a:p>
      </dgm:t>
    </dgm:pt>
    <dgm:pt modelId="{406CB34C-8983-43F7-8BFD-4D902AB47410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10,101 Tweets categorized</a:t>
          </a:r>
        </a:p>
      </dgm:t>
    </dgm:pt>
    <dgm:pt modelId="{62DDEC49-28D3-4F0E-9BA3-8B496C4DEF2A}" type="parTrans" cxnId="{93B98208-B3F7-4C1D-A456-C5DBF5DA8F2E}">
      <dgm:prSet/>
      <dgm:spPr/>
      <dgm:t>
        <a:bodyPr/>
        <a:lstStyle/>
        <a:p>
          <a:endParaRPr lang="en-US"/>
        </a:p>
      </dgm:t>
    </dgm:pt>
    <dgm:pt modelId="{516F23AA-3F7A-4F63-BA51-03DDF64E3B47}" type="sibTrans" cxnId="{93B98208-B3F7-4C1D-A456-C5DBF5DA8F2E}">
      <dgm:prSet/>
      <dgm:spPr/>
      <dgm:t>
        <a:bodyPr/>
        <a:lstStyle/>
        <a:p>
          <a:endParaRPr lang="en-US"/>
        </a:p>
      </dgm:t>
    </dgm:pt>
    <dgm:pt modelId="{57A49B66-688A-4FF8-9337-8C3854FE8519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12,820 Tweets</a:t>
          </a:r>
        </a:p>
      </dgm:t>
    </dgm:pt>
    <dgm:pt modelId="{28872FBA-EEE4-49C7-893D-57DDB2756297}" type="parTrans" cxnId="{CF9C995E-E167-42FC-9386-85A75361E5EF}">
      <dgm:prSet/>
      <dgm:spPr/>
      <dgm:t>
        <a:bodyPr/>
        <a:lstStyle/>
        <a:p>
          <a:endParaRPr lang="en-US"/>
        </a:p>
      </dgm:t>
    </dgm:pt>
    <dgm:pt modelId="{07C92C72-D49C-404E-8345-EF8BE5CCE2BD}" type="sibTrans" cxnId="{CF9C995E-E167-42FC-9386-85A75361E5EF}">
      <dgm:prSet/>
      <dgm:spPr/>
      <dgm:t>
        <a:bodyPr/>
        <a:lstStyle/>
        <a:p>
          <a:endParaRPr lang="en-US"/>
        </a:p>
      </dgm:t>
    </dgm:pt>
    <dgm:pt modelId="{7F238746-D066-4858-950A-8C2D1425CFD7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endParaRPr lang="en-US" sz="2000" dirty="0"/>
        </a:p>
      </dgm:t>
    </dgm:pt>
    <dgm:pt modelId="{89161837-B531-48D8-81C9-7CE4B823BBCD}" type="parTrans" cxnId="{0FA83B84-B576-4DF0-BD1B-DC31529DDD7B}">
      <dgm:prSet/>
      <dgm:spPr/>
      <dgm:t>
        <a:bodyPr/>
        <a:lstStyle/>
        <a:p>
          <a:endParaRPr lang="en-US"/>
        </a:p>
      </dgm:t>
    </dgm:pt>
    <dgm:pt modelId="{C4A409BD-D55D-4A73-A0F7-088D208EF180}" type="sibTrans" cxnId="{0FA83B84-B576-4DF0-BD1B-DC31529DDD7B}">
      <dgm:prSet/>
      <dgm:spPr/>
      <dgm:t>
        <a:bodyPr/>
        <a:lstStyle/>
        <a:p>
          <a:endParaRPr lang="en-US"/>
        </a:p>
      </dgm:t>
    </dgm:pt>
    <dgm:pt modelId="{C80A98A4-F6DC-4649-BBA1-B817E7D66278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Clusters: mum (not working, crime); community (change, sabotaging Trump, UC); Trump (bad, master troll)</a:t>
          </a:r>
        </a:p>
      </dgm:t>
    </dgm:pt>
    <dgm:pt modelId="{C96A9E1B-FFA1-4FCE-9D45-D0868B7161A7}" type="parTrans" cxnId="{E9A7400D-6F40-4C6D-95CC-B5A20512964A}">
      <dgm:prSet/>
      <dgm:spPr/>
      <dgm:t>
        <a:bodyPr/>
        <a:lstStyle/>
        <a:p>
          <a:endParaRPr lang="en-US"/>
        </a:p>
      </dgm:t>
    </dgm:pt>
    <dgm:pt modelId="{A5EE7785-35F0-4CA1-A08F-45BFB1A76D33}" type="sibTrans" cxnId="{E9A7400D-6F40-4C6D-95CC-B5A20512964A}">
      <dgm:prSet/>
      <dgm:spPr/>
      <dgm:t>
        <a:bodyPr/>
        <a:lstStyle/>
        <a:p>
          <a:endParaRPr lang="en-US"/>
        </a:p>
      </dgm:t>
    </dgm:pt>
    <dgm:pt modelId="{92471E47-B26B-4CB3-8399-243C97206A8F}" type="pres">
      <dgm:prSet presAssocID="{A1D9B3E7-6FFD-405E-A240-E62F6351A3BB}" presName="Name0" presStyleCnt="0">
        <dgm:presLayoutVars>
          <dgm:dir/>
          <dgm:animLvl val="lvl"/>
          <dgm:resizeHandles val="exact"/>
        </dgm:presLayoutVars>
      </dgm:prSet>
      <dgm:spPr/>
    </dgm:pt>
    <dgm:pt modelId="{77A63F56-6F6C-4F52-B1E1-1DC75BCF93EC}" type="pres">
      <dgm:prSet presAssocID="{A677F33D-CABE-4E07-8F29-09AC199EDBE5}" presName="composite" presStyleCnt="0"/>
      <dgm:spPr/>
    </dgm:pt>
    <dgm:pt modelId="{5F77BB60-04F8-4962-8AC4-C085C1DB4A29}" type="pres">
      <dgm:prSet presAssocID="{A677F33D-CABE-4E07-8F29-09AC199EDBE5}" presName="parTx" presStyleLbl="alignNode1" presStyleIdx="0" presStyleCnt="2" custScaleY="100636">
        <dgm:presLayoutVars>
          <dgm:chMax val="0"/>
          <dgm:chPref val="0"/>
          <dgm:bulletEnabled val="1"/>
        </dgm:presLayoutVars>
      </dgm:prSet>
      <dgm:spPr/>
    </dgm:pt>
    <dgm:pt modelId="{AC7AC60F-5499-4E5F-8FDB-D8DD5BE170C2}" type="pres">
      <dgm:prSet presAssocID="{A677F33D-CABE-4E07-8F29-09AC199EDBE5}" presName="desTx" presStyleLbl="alignAccFollowNode1" presStyleIdx="0" presStyleCnt="2" custScaleY="100451">
        <dgm:presLayoutVars>
          <dgm:bulletEnabled val="1"/>
        </dgm:presLayoutVars>
      </dgm:prSet>
      <dgm:spPr/>
    </dgm:pt>
    <dgm:pt modelId="{89178E7C-6D7B-48D1-85C8-6E60A9A7B965}" type="pres">
      <dgm:prSet presAssocID="{AE23B323-6F28-4CC7-8CA2-2FBAAA443231}" presName="space" presStyleCnt="0"/>
      <dgm:spPr/>
    </dgm:pt>
    <dgm:pt modelId="{0545E946-A8D1-4A83-A400-14856CABDD6F}" type="pres">
      <dgm:prSet presAssocID="{36A7C053-C375-4F73-9546-42395195E1F0}" presName="composite" presStyleCnt="0"/>
      <dgm:spPr/>
    </dgm:pt>
    <dgm:pt modelId="{AAFD8583-8FEF-47BF-BC14-E9E4E317B615}" type="pres">
      <dgm:prSet presAssocID="{36A7C053-C375-4F73-9546-42395195E1F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CB7939D-2ED8-4F9A-A6E2-A835DDC9B59D}" type="pres">
      <dgm:prSet presAssocID="{36A7C053-C375-4F73-9546-42395195E1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3B98208-B3F7-4C1D-A456-C5DBF5DA8F2E}" srcId="{36A7C053-C375-4F73-9546-42395195E1F0}" destId="{406CB34C-8983-43F7-8BFD-4D902AB47410}" srcOrd="0" destOrd="0" parTransId="{62DDEC49-28D3-4F0E-9BA3-8B496C4DEF2A}" sibTransId="{516F23AA-3F7A-4F63-BA51-03DDF64E3B47}"/>
    <dgm:cxn modelId="{E9A7400D-6F40-4C6D-95CC-B5A20512964A}" srcId="{36A7C053-C375-4F73-9546-42395195E1F0}" destId="{C80A98A4-F6DC-4649-BBA1-B817E7D66278}" srcOrd="1" destOrd="0" parTransId="{C96A9E1B-FFA1-4FCE-9D45-D0868B7161A7}" sibTransId="{A5EE7785-35F0-4CA1-A08F-45BFB1A76D33}"/>
    <dgm:cxn modelId="{07D94513-F788-469E-8E3C-C5CAC0465134}" srcId="{A677F33D-CABE-4E07-8F29-09AC199EDBE5}" destId="{727C0932-1DE9-4F75-B5FC-EFA024B8C235}" srcOrd="1" destOrd="0" parTransId="{76A8EBE1-79AE-4D4D-AE52-67CB7A11C25F}" sibTransId="{AA907A41-EB15-477A-9C3A-950E15AB3704}"/>
    <dgm:cxn modelId="{CF9C995E-E167-42FC-9386-85A75361E5EF}" srcId="{A677F33D-CABE-4E07-8F29-09AC199EDBE5}" destId="{57A49B66-688A-4FF8-9337-8C3854FE8519}" srcOrd="0" destOrd="0" parTransId="{28872FBA-EEE4-49C7-893D-57DDB2756297}" sibTransId="{07C92C72-D49C-404E-8345-EF8BE5CCE2BD}"/>
    <dgm:cxn modelId="{55BA2073-6637-4932-BA5F-C88513013CD0}" type="presOf" srcId="{727C0932-1DE9-4F75-B5FC-EFA024B8C235}" destId="{AC7AC60F-5499-4E5F-8FDB-D8DD5BE170C2}" srcOrd="0" destOrd="1" presId="urn:microsoft.com/office/officeart/2005/8/layout/hList1"/>
    <dgm:cxn modelId="{B871C580-FF36-43C2-95DB-5AC3EDA47AD3}" type="presOf" srcId="{406CB34C-8983-43F7-8BFD-4D902AB47410}" destId="{0CB7939D-2ED8-4F9A-A6E2-A835DDC9B59D}" srcOrd="0" destOrd="0" presId="urn:microsoft.com/office/officeart/2005/8/layout/hList1"/>
    <dgm:cxn modelId="{0FA83B84-B576-4DF0-BD1B-DC31529DDD7B}" srcId="{36A7C053-C375-4F73-9546-42395195E1F0}" destId="{7F238746-D066-4858-950A-8C2D1425CFD7}" srcOrd="2" destOrd="0" parTransId="{89161837-B531-48D8-81C9-7CE4B823BBCD}" sibTransId="{C4A409BD-D55D-4A73-A0F7-088D208EF180}"/>
    <dgm:cxn modelId="{B0DA1B92-B1A6-4A90-A89E-1057131B11D1}" srcId="{A677F33D-CABE-4E07-8F29-09AC199EDBE5}" destId="{466ABE1D-0306-445F-A06A-ECD5DDBA931F}" srcOrd="2" destOrd="0" parTransId="{3E1D2728-98B6-44C8-9E72-8DC2A2E132C8}" sibTransId="{1CAB8AA0-1A3F-41C5-A3DF-2DF586B96D20}"/>
    <dgm:cxn modelId="{FD9B87A9-0106-40A4-AAB2-97020A43FEEC}" type="presOf" srcId="{7F238746-D066-4858-950A-8C2D1425CFD7}" destId="{0CB7939D-2ED8-4F9A-A6E2-A835DDC9B59D}" srcOrd="0" destOrd="2" presId="urn:microsoft.com/office/officeart/2005/8/layout/hList1"/>
    <dgm:cxn modelId="{7D1786BC-8959-4A74-89CD-DCDB44EE46B8}" type="presOf" srcId="{36A7C053-C375-4F73-9546-42395195E1F0}" destId="{AAFD8583-8FEF-47BF-BC14-E9E4E317B615}" srcOrd="0" destOrd="0" presId="urn:microsoft.com/office/officeart/2005/8/layout/hList1"/>
    <dgm:cxn modelId="{E524E5C9-4E1E-4933-AF5A-8D39330A4771}" type="presOf" srcId="{A677F33D-CABE-4E07-8F29-09AC199EDBE5}" destId="{5F77BB60-04F8-4962-8AC4-C085C1DB4A29}" srcOrd="0" destOrd="0" presId="urn:microsoft.com/office/officeart/2005/8/layout/hList1"/>
    <dgm:cxn modelId="{20E6CCCE-B785-438D-AB4F-7E9BF9E836DC}" type="presOf" srcId="{57A49B66-688A-4FF8-9337-8C3854FE8519}" destId="{AC7AC60F-5499-4E5F-8FDB-D8DD5BE170C2}" srcOrd="0" destOrd="0" presId="urn:microsoft.com/office/officeart/2005/8/layout/hList1"/>
    <dgm:cxn modelId="{A105A2D8-60AF-4FC0-8D97-636B0D329F94}" type="presOf" srcId="{C80A98A4-F6DC-4649-BBA1-B817E7D66278}" destId="{0CB7939D-2ED8-4F9A-A6E2-A835DDC9B59D}" srcOrd="0" destOrd="1" presId="urn:microsoft.com/office/officeart/2005/8/layout/hList1"/>
    <dgm:cxn modelId="{083F99E1-6EA6-405D-81D3-0AC69A16FF2C}" type="presOf" srcId="{A1D9B3E7-6FFD-405E-A240-E62F6351A3BB}" destId="{92471E47-B26B-4CB3-8399-243C97206A8F}" srcOrd="0" destOrd="0" presId="urn:microsoft.com/office/officeart/2005/8/layout/hList1"/>
    <dgm:cxn modelId="{15D686E2-5A98-49D6-8381-19FFCA493B20}" type="presOf" srcId="{466ABE1D-0306-445F-A06A-ECD5DDBA931F}" destId="{AC7AC60F-5499-4E5F-8FDB-D8DD5BE170C2}" srcOrd="0" destOrd="2" presId="urn:microsoft.com/office/officeart/2005/8/layout/hList1"/>
    <dgm:cxn modelId="{C707B6E9-2DFA-45CD-90A1-FEF612F93CDA}" srcId="{A1D9B3E7-6FFD-405E-A240-E62F6351A3BB}" destId="{36A7C053-C375-4F73-9546-42395195E1F0}" srcOrd="1" destOrd="0" parTransId="{5EB54154-984F-4217-9681-F818AFACCB25}" sibTransId="{CB3311AE-DB32-4154-BC76-0CE4FBF951E5}"/>
    <dgm:cxn modelId="{840595F1-5D44-4811-A2EB-4B523D2906B2}" srcId="{A1D9B3E7-6FFD-405E-A240-E62F6351A3BB}" destId="{A677F33D-CABE-4E07-8F29-09AC199EDBE5}" srcOrd="0" destOrd="0" parTransId="{D9E143EB-62FF-4427-AC72-19E3004CDD5C}" sibTransId="{AE23B323-6F28-4CC7-8CA2-2FBAAA443231}"/>
    <dgm:cxn modelId="{63C3F432-C7F2-4588-8D9E-B536E0BC72E0}" type="presParOf" srcId="{92471E47-B26B-4CB3-8399-243C97206A8F}" destId="{77A63F56-6F6C-4F52-B1E1-1DC75BCF93EC}" srcOrd="0" destOrd="0" presId="urn:microsoft.com/office/officeart/2005/8/layout/hList1"/>
    <dgm:cxn modelId="{98B941E1-6957-47B2-BE0D-ECB86A2191A3}" type="presParOf" srcId="{77A63F56-6F6C-4F52-B1E1-1DC75BCF93EC}" destId="{5F77BB60-04F8-4962-8AC4-C085C1DB4A29}" srcOrd="0" destOrd="0" presId="urn:microsoft.com/office/officeart/2005/8/layout/hList1"/>
    <dgm:cxn modelId="{4FCB23A8-407A-4DF7-ACE5-995A9C4DA4AF}" type="presParOf" srcId="{77A63F56-6F6C-4F52-B1E1-1DC75BCF93EC}" destId="{AC7AC60F-5499-4E5F-8FDB-D8DD5BE170C2}" srcOrd="1" destOrd="0" presId="urn:microsoft.com/office/officeart/2005/8/layout/hList1"/>
    <dgm:cxn modelId="{26217D64-B33F-48BF-9874-18F06129F687}" type="presParOf" srcId="{92471E47-B26B-4CB3-8399-243C97206A8F}" destId="{89178E7C-6D7B-48D1-85C8-6E60A9A7B965}" srcOrd="1" destOrd="0" presId="urn:microsoft.com/office/officeart/2005/8/layout/hList1"/>
    <dgm:cxn modelId="{56EDF644-4B0E-4C3E-BC5A-4012BAE6B8D9}" type="presParOf" srcId="{92471E47-B26B-4CB3-8399-243C97206A8F}" destId="{0545E946-A8D1-4A83-A400-14856CABDD6F}" srcOrd="2" destOrd="0" presId="urn:microsoft.com/office/officeart/2005/8/layout/hList1"/>
    <dgm:cxn modelId="{38BE3AA4-5F13-4351-AACB-BD97A25B16CD}" type="presParOf" srcId="{0545E946-A8D1-4A83-A400-14856CABDD6F}" destId="{AAFD8583-8FEF-47BF-BC14-E9E4E317B615}" srcOrd="0" destOrd="0" presId="urn:microsoft.com/office/officeart/2005/8/layout/hList1"/>
    <dgm:cxn modelId="{D1A2F5CC-D8E2-4437-95E8-D370A7B79C17}" type="presParOf" srcId="{0545E946-A8D1-4A83-A400-14856CABDD6F}" destId="{0CB7939D-2ED8-4F9A-A6E2-A835DDC9B5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D9B3E7-6FFD-405E-A240-E62F6351A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7F33D-CABE-4E07-8F29-09AC199EDBE5}">
      <dgm:prSet phldrT="[Text]"/>
      <dgm:spPr>
        <a:solidFill>
          <a:schemeClr val="bg2">
            <a:lumMod val="50000"/>
          </a:schemeClr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/>
            <a:t>Basic Text Analysis</a:t>
          </a:r>
        </a:p>
      </dgm:t>
    </dgm:pt>
    <dgm:pt modelId="{D9E143EB-62FF-4427-AC72-19E3004CDD5C}" type="parTrans" cxnId="{840595F1-5D44-4811-A2EB-4B523D2906B2}">
      <dgm:prSet/>
      <dgm:spPr/>
      <dgm:t>
        <a:bodyPr/>
        <a:lstStyle/>
        <a:p>
          <a:endParaRPr lang="en-US"/>
        </a:p>
      </dgm:t>
    </dgm:pt>
    <dgm:pt modelId="{AE23B323-6F28-4CC7-8CA2-2FBAAA443231}" type="sibTrans" cxnId="{840595F1-5D44-4811-A2EB-4B523D2906B2}">
      <dgm:prSet/>
      <dgm:spPr/>
      <dgm:t>
        <a:bodyPr/>
        <a:lstStyle/>
        <a:p>
          <a:endParaRPr lang="en-US"/>
        </a:p>
      </dgm:t>
    </dgm:pt>
    <dgm:pt modelId="{727C0932-1DE9-4F75-B5FC-EFA024B8C235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Prevalent concepts:  real president,  leadership, appearance,  speech</a:t>
          </a:r>
        </a:p>
      </dgm:t>
    </dgm:pt>
    <dgm:pt modelId="{76A8EBE1-79AE-4D4D-AE52-67CB7A11C25F}" type="parTrans" cxnId="{07D94513-F788-469E-8E3C-C5CAC0465134}">
      <dgm:prSet/>
      <dgm:spPr/>
      <dgm:t>
        <a:bodyPr/>
        <a:lstStyle/>
        <a:p>
          <a:endParaRPr lang="en-US"/>
        </a:p>
      </dgm:t>
    </dgm:pt>
    <dgm:pt modelId="{AA907A41-EB15-477A-9C3A-950E15AB3704}" type="sibTrans" cxnId="{07D94513-F788-469E-8E3C-C5CAC0465134}">
      <dgm:prSet/>
      <dgm:spPr/>
      <dgm:t>
        <a:bodyPr/>
        <a:lstStyle/>
        <a:p>
          <a:endParaRPr lang="en-US"/>
        </a:p>
      </dgm:t>
    </dgm:pt>
    <dgm:pt modelId="{466ABE1D-0306-445F-A06A-ECD5DDBA931F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Clusters: community (change, sabotaging trump); </a:t>
          </a:r>
          <a:r>
            <a:rPr lang="en-US" sz="2000" b="0" dirty="0"/>
            <a:t>UChicago (community, city) </a:t>
          </a:r>
        </a:p>
      </dgm:t>
    </dgm:pt>
    <dgm:pt modelId="{3E1D2728-98B6-44C8-9E72-8DC2A2E132C8}" type="parTrans" cxnId="{B0DA1B92-B1A6-4A90-A89E-1057131B11D1}">
      <dgm:prSet/>
      <dgm:spPr/>
      <dgm:t>
        <a:bodyPr/>
        <a:lstStyle/>
        <a:p>
          <a:endParaRPr lang="en-US"/>
        </a:p>
      </dgm:t>
    </dgm:pt>
    <dgm:pt modelId="{1CAB8AA0-1A3F-41C5-A3DF-2DF586B96D20}" type="sibTrans" cxnId="{B0DA1B92-B1A6-4A90-A89E-1057131B11D1}">
      <dgm:prSet/>
      <dgm:spPr/>
      <dgm:t>
        <a:bodyPr/>
        <a:lstStyle/>
        <a:p>
          <a:endParaRPr lang="en-US"/>
        </a:p>
      </dgm:t>
    </dgm:pt>
    <dgm:pt modelId="{36A7C053-C375-4F73-9546-42395195E1F0}">
      <dgm:prSet phldrT="[Text]"/>
      <dgm:spPr>
        <a:solidFill>
          <a:schemeClr val="bg2">
            <a:lumMod val="50000"/>
          </a:schemeClr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/>
            <a:t>Sentiment Analysis</a:t>
          </a:r>
        </a:p>
      </dgm:t>
    </dgm:pt>
    <dgm:pt modelId="{5EB54154-984F-4217-9681-F818AFACCB25}" type="parTrans" cxnId="{C707B6E9-2DFA-45CD-90A1-FEF612F93CDA}">
      <dgm:prSet/>
      <dgm:spPr/>
      <dgm:t>
        <a:bodyPr/>
        <a:lstStyle/>
        <a:p>
          <a:endParaRPr lang="en-US"/>
        </a:p>
      </dgm:t>
    </dgm:pt>
    <dgm:pt modelId="{CB3311AE-DB32-4154-BC76-0CE4FBF951E5}" type="sibTrans" cxnId="{C707B6E9-2DFA-45CD-90A1-FEF612F93CDA}">
      <dgm:prSet/>
      <dgm:spPr/>
      <dgm:t>
        <a:bodyPr/>
        <a:lstStyle/>
        <a:p>
          <a:endParaRPr lang="en-US"/>
        </a:p>
      </dgm:t>
    </dgm:pt>
    <dgm:pt modelId="{406CB34C-8983-43F7-8BFD-4D902AB47410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934 Tweets categorized</a:t>
          </a:r>
        </a:p>
      </dgm:t>
    </dgm:pt>
    <dgm:pt modelId="{62DDEC49-28D3-4F0E-9BA3-8B496C4DEF2A}" type="parTrans" cxnId="{93B98208-B3F7-4C1D-A456-C5DBF5DA8F2E}">
      <dgm:prSet/>
      <dgm:spPr/>
      <dgm:t>
        <a:bodyPr/>
        <a:lstStyle/>
        <a:p>
          <a:endParaRPr lang="en-US"/>
        </a:p>
      </dgm:t>
    </dgm:pt>
    <dgm:pt modelId="{516F23AA-3F7A-4F63-BA51-03DDF64E3B47}" type="sibTrans" cxnId="{93B98208-B3F7-4C1D-A456-C5DBF5DA8F2E}">
      <dgm:prSet/>
      <dgm:spPr/>
      <dgm:t>
        <a:bodyPr/>
        <a:lstStyle/>
        <a:p>
          <a:endParaRPr lang="en-US"/>
        </a:p>
      </dgm:t>
    </dgm:pt>
    <dgm:pt modelId="{17A7F720-42CA-463D-9626-EBBF6FCD8851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endParaRPr lang="en-US" sz="2000" dirty="0"/>
        </a:p>
      </dgm:t>
    </dgm:pt>
    <dgm:pt modelId="{7C4D899B-11C9-44B0-9694-BA744E2929EE}" type="parTrans" cxnId="{2F76104D-5F71-4D27-8F84-06EEB97B3FDF}">
      <dgm:prSet/>
      <dgm:spPr/>
      <dgm:t>
        <a:bodyPr/>
        <a:lstStyle/>
        <a:p>
          <a:endParaRPr lang="en-US"/>
        </a:p>
      </dgm:t>
    </dgm:pt>
    <dgm:pt modelId="{34FDF635-E296-4DAD-84EE-D46389CF8938}" type="sibTrans" cxnId="{2F76104D-5F71-4D27-8F84-06EEB97B3FDF}">
      <dgm:prSet/>
      <dgm:spPr/>
      <dgm:t>
        <a:bodyPr/>
        <a:lstStyle/>
        <a:p>
          <a:endParaRPr lang="en-US"/>
        </a:p>
      </dgm:t>
    </dgm:pt>
    <dgm:pt modelId="{DEB52912-202F-41C6-83D9-62EEBF3D411F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1,970 Tweets</a:t>
          </a:r>
        </a:p>
      </dgm:t>
    </dgm:pt>
    <dgm:pt modelId="{62BF25E5-2D6F-41AA-A4D6-2542CC333B7A}" type="parTrans" cxnId="{BBB3E537-792D-4721-A8BD-9D03B332514E}">
      <dgm:prSet/>
      <dgm:spPr/>
      <dgm:t>
        <a:bodyPr/>
        <a:lstStyle/>
        <a:p>
          <a:endParaRPr lang="en-US"/>
        </a:p>
      </dgm:t>
    </dgm:pt>
    <dgm:pt modelId="{6C233F79-D70A-4D9A-8979-C5D58F23081F}" type="sibTrans" cxnId="{BBB3E537-792D-4721-A8BD-9D03B332514E}">
      <dgm:prSet/>
      <dgm:spPr/>
      <dgm:t>
        <a:bodyPr/>
        <a:lstStyle/>
        <a:p>
          <a:endParaRPr lang="en-US"/>
        </a:p>
      </dgm:t>
    </dgm:pt>
    <dgm:pt modelId="{C99946C0-B0CE-4E5C-B7D4-42A7E1FB0FA6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Pos. and Neg. Tweets both linked to similar categories like academics</a:t>
          </a:r>
        </a:p>
      </dgm:t>
    </dgm:pt>
    <dgm:pt modelId="{E4A62802-51A2-427D-BE6C-3C063C2E8D1A}" type="parTrans" cxnId="{6C4644E0-70EE-4F75-B329-655450F880BD}">
      <dgm:prSet/>
      <dgm:spPr/>
      <dgm:t>
        <a:bodyPr/>
        <a:lstStyle/>
        <a:p>
          <a:endParaRPr lang="en-US"/>
        </a:p>
      </dgm:t>
    </dgm:pt>
    <dgm:pt modelId="{77D7BAE6-285D-4EB3-81A8-C57F9CBA4A55}" type="sibTrans" cxnId="{6C4644E0-70EE-4F75-B329-655450F880BD}">
      <dgm:prSet/>
      <dgm:spPr/>
      <dgm:t>
        <a:bodyPr/>
        <a:lstStyle/>
        <a:p>
          <a:endParaRPr lang="en-US"/>
        </a:p>
      </dgm:t>
    </dgm:pt>
    <dgm:pt modelId="{6A792A3D-36E2-485B-BEEA-F18446EC5DF5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Very little of the sentiment aimed at the university itself</a:t>
          </a:r>
        </a:p>
      </dgm:t>
    </dgm:pt>
    <dgm:pt modelId="{7E3DE9D0-702C-44DA-9286-59A0E8E4FE3D}" type="parTrans" cxnId="{C9A7C41F-3B5E-49D8-9B63-E9C1C6BB6AC2}">
      <dgm:prSet/>
      <dgm:spPr/>
      <dgm:t>
        <a:bodyPr/>
        <a:lstStyle/>
        <a:p>
          <a:endParaRPr lang="en-US"/>
        </a:p>
      </dgm:t>
    </dgm:pt>
    <dgm:pt modelId="{C332892F-C2C3-4DD2-9E45-D544EB4F1B79}" type="sibTrans" cxnId="{C9A7C41F-3B5E-49D8-9B63-E9C1C6BB6AC2}">
      <dgm:prSet/>
      <dgm:spPr/>
      <dgm:t>
        <a:bodyPr/>
        <a:lstStyle/>
        <a:p>
          <a:endParaRPr lang="en-US"/>
        </a:p>
      </dgm:t>
    </dgm:pt>
    <dgm:pt modelId="{92471E47-B26B-4CB3-8399-243C97206A8F}" type="pres">
      <dgm:prSet presAssocID="{A1D9B3E7-6FFD-405E-A240-E62F6351A3BB}" presName="Name0" presStyleCnt="0">
        <dgm:presLayoutVars>
          <dgm:dir/>
          <dgm:animLvl val="lvl"/>
          <dgm:resizeHandles val="exact"/>
        </dgm:presLayoutVars>
      </dgm:prSet>
      <dgm:spPr/>
    </dgm:pt>
    <dgm:pt modelId="{77A63F56-6F6C-4F52-B1E1-1DC75BCF93EC}" type="pres">
      <dgm:prSet presAssocID="{A677F33D-CABE-4E07-8F29-09AC199EDBE5}" presName="composite" presStyleCnt="0"/>
      <dgm:spPr/>
    </dgm:pt>
    <dgm:pt modelId="{5F77BB60-04F8-4962-8AC4-C085C1DB4A29}" type="pres">
      <dgm:prSet presAssocID="{A677F33D-CABE-4E07-8F29-09AC199EDBE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C7AC60F-5499-4E5F-8FDB-D8DD5BE170C2}" type="pres">
      <dgm:prSet presAssocID="{A677F33D-CABE-4E07-8F29-09AC199EDBE5}" presName="desTx" presStyleLbl="alignAccFollowNode1" presStyleIdx="0" presStyleCnt="2">
        <dgm:presLayoutVars>
          <dgm:bulletEnabled val="1"/>
        </dgm:presLayoutVars>
      </dgm:prSet>
      <dgm:spPr/>
    </dgm:pt>
    <dgm:pt modelId="{89178E7C-6D7B-48D1-85C8-6E60A9A7B965}" type="pres">
      <dgm:prSet presAssocID="{AE23B323-6F28-4CC7-8CA2-2FBAAA443231}" presName="space" presStyleCnt="0"/>
      <dgm:spPr/>
    </dgm:pt>
    <dgm:pt modelId="{0545E946-A8D1-4A83-A400-14856CABDD6F}" type="pres">
      <dgm:prSet presAssocID="{36A7C053-C375-4F73-9546-42395195E1F0}" presName="composite" presStyleCnt="0"/>
      <dgm:spPr/>
    </dgm:pt>
    <dgm:pt modelId="{AAFD8583-8FEF-47BF-BC14-E9E4E317B615}" type="pres">
      <dgm:prSet presAssocID="{36A7C053-C375-4F73-9546-42395195E1F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CB7939D-2ED8-4F9A-A6E2-A835DDC9B59D}" type="pres">
      <dgm:prSet presAssocID="{36A7C053-C375-4F73-9546-42395195E1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3B98208-B3F7-4C1D-A456-C5DBF5DA8F2E}" srcId="{36A7C053-C375-4F73-9546-42395195E1F0}" destId="{406CB34C-8983-43F7-8BFD-4D902AB47410}" srcOrd="0" destOrd="0" parTransId="{62DDEC49-28D3-4F0E-9BA3-8B496C4DEF2A}" sibTransId="{516F23AA-3F7A-4F63-BA51-03DDF64E3B47}"/>
    <dgm:cxn modelId="{07D94513-F788-469E-8E3C-C5CAC0465134}" srcId="{A677F33D-CABE-4E07-8F29-09AC199EDBE5}" destId="{727C0932-1DE9-4F75-B5FC-EFA024B8C235}" srcOrd="1" destOrd="0" parTransId="{76A8EBE1-79AE-4D4D-AE52-67CB7A11C25F}" sibTransId="{AA907A41-EB15-477A-9C3A-950E15AB3704}"/>
    <dgm:cxn modelId="{70F49C1A-D08D-4D55-9FAA-210E82CA1753}" type="presOf" srcId="{17A7F720-42CA-463D-9626-EBBF6FCD8851}" destId="{0CB7939D-2ED8-4F9A-A6E2-A835DDC9B59D}" srcOrd="0" destOrd="3" presId="urn:microsoft.com/office/officeart/2005/8/layout/hList1"/>
    <dgm:cxn modelId="{B29B351F-8C1F-4B74-8286-C894A8EF25C9}" type="presOf" srcId="{DEB52912-202F-41C6-83D9-62EEBF3D411F}" destId="{AC7AC60F-5499-4E5F-8FDB-D8DD5BE170C2}" srcOrd="0" destOrd="0" presId="urn:microsoft.com/office/officeart/2005/8/layout/hList1"/>
    <dgm:cxn modelId="{C9A7C41F-3B5E-49D8-9B63-E9C1C6BB6AC2}" srcId="{36A7C053-C375-4F73-9546-42395195E1F0}" destId="{6A792A3D-36E2-485B-BEEA-F18446EC5DF5}" srcOrd="2" destOrd="0" parTransId="{7E3DE9D0-702C-44DA-9286-59A0E8E4FE3D}" sibTransId="{C332892F-C2C3-4DD2-9E45-D544EB4F1B79}"/>
    <dgm:cxn modelId="{BBB3E537-792D-4721-A8BD-9D03B332514E}" srcId="{A677F33D-CABE-4E07-8F29-09AC199EDBE5}" destId="{DEB52912-202F-41C6-83D9-62EEBF3D411F}" srcOrd="0" destOrd="0" parTransId="{62BF25E5-2D6F-41AA-A4D6-2542CC333B7A}" sibTransId="{6C233F79-D70A-4D9A-8979-C5D58F23081F}"/>
    <dgm:cxn modelId="{2F76104D-5F71-4D27-8F84-06EEB97B3FDF}" srcId="{36A7C053-C375-4F73-9546-42395195E1F0}" destId="{17A7F720-42CA-463D-9626-EBBF6FCD8851}" srcOrd="3" destOrd="0" parTransId="{7C4D899B-11C9-44B0-9694-BA744E2929EE}" sibTransId="{34FDF635-E296-4DAD-84EE-D46389CF8938}"/>
    <dgm:cxn modelId="{55BA2073-6637-4932-BA5F-C88513013CD0}" type="presOf" srcId="{727C0932-1DE9-4F75-B5FC-EFA024B8C235}" destId="{AC7AC60F-5499-4E5F-8FDB-D8DD5BE170C2}" srcOrd="0" destOrd="1" presId="urn:microsoft.com/office/officeart/2005/8/layout/hList1"/>
    <dgm:cxn modelId="{84231059-92B1-48DE-B0B7-FB76172AA221}" type="presOf" srcId="{C99946C0-B0CE-4E5C-B7D4-42A7E1FB0FA6}" destId="{0CB7939D-2ED8-4F9A-A6E2-A835DDC9B59D}" srcOrd="0" destOrd="1" presId="urn:microsoft.com/office/officeart/2005/8/layout/hList1"/>
    <dgm:cxn modelId="{B871C580-FF36-43C2-95DB-5AC3EDA47AD3}" type="presOf" srcId="{406CB34C-8983-43F7-8BFD-4D902AB47410}" destId="{0CB7939D-2ED8-4F9A-A6E2-A835DDC9B59D}" srcOrd="0" destOrd="0" presId="urn:microsoft.com/office/officeart/2005/8/layout/hList1"/>
    <dgm:cxn modelId="{B0DA1B92-B1A6-4A90-A89E-1057131B11D1}" srcId="{A677F33D-CABE-4E07-8F29-09AC199EDBE5}" destId="{466ABE1D-0306-445F-A06A-ECD5DDBA931F}" srcOrd="2" destOrd="0" parTransId="{3E1D2728-98B6-44C8-9E72-8DC2A2E132C8}" sibTransId="{1CAB8AA0-1A3F-41C5-A3DF-2DF586B96D20}"/>
    <dgm:cxn modelId="{7D1786BC-8959-4A74-89CD-DCDB44EE46B8}" type="presOf" srcId="{36A7C053-C375-4F73-9546-42395195E1F0}" destId="{AAFD8583-8FEF-47BF-BC14-E9E4E317B615}" srcOrd="0" destOrd="0" presId="urn:microsoft.com/office/officeart/2005/8/layout/hList1"/>
    <dgm:cxn modelId="{E524E5C9-4E1E-4933-AF5A-8D39330A4771}" type="presOf" srcId="{A677F33D-CABE-4E07-8F29-09AC199EDBE5}" destId="{5F77BB60-04F8-4962-8AC4-C085C1DB4A29}" srcOrd="0" destOrd="0" presId="urn:microsoft.com/office/officeart/2005/8/layout/hList1"/>
    <dgm:cxn modelId="{6090D7D4-0590-4A14-B8BF-863D8A0DA4D5}" type="presOf" srcId="{6A792A3D-36E2-485B-BEEA-F18446EC5DF5}" destId="{0CB7939D-2ED8-4F9A-A6E2-A835DDC9B59D}" srcOrd="0" destOrd="2" presId="urn:microsoft.com/office/officeart/2005/8/layout/hList1"/>
    <dgm:cxn modelId="{6C4644E0-70EE-4F75-B329-655450F880BD}" srcId="{36A7C053-C375-4F73-9546-42395195E1F0}" destId="{C99946C0-B0CE-4E5C-B7D4-42A7E1FB0FA6}" srcOrd="1" destOrd="0" parTransId="{E4A62802-51A2-427D-BE6C-3C063C2E8D1A}" sibTransId="{77D7BAE6-285D-4EB3-81A8-C57F9CBA4A55}"/>
    <dgm:cxn modelId="{083F99E1-6EA6-405D-81D3-0AC69A16FF2C}" type="presOf" srcId="{A1D9B3E7-6FFD-405E-A240-E62F6351A3BB}" destId="{92471E47-B26B-4CB3-8399-243C97206A8F}" srcOrd="0" destOrd="0" presId="urn:microsoft.com/office/officeart/2005/8/layout/hList1"/>
    <dgm:cxn modelId="{15D686E2-5A98-49D6-8381-19FFCA493B20}" type="presOf" srcId="{466ABE1D-0306-445F-A06A-ECD5DDBA931F}" destId="{AC7AC60F-5499-4E5F-8FDB-D8DD5BE170C2}" srcOrd="0" destOrd="2" presId="urn:microsoft.com/office/officeart/2005/8/layout/hList1"/>
    <dgm:cxn modelId="{C707B6E9-2DFA-45CD-90A1-FEF612F93CDA}" srcId="{A1D9B3E7-6FFD-405E-A240-E62F6351A3BB}" destId="{36A7C053-C375-4F73-9546-42395195E1F0}" srcOrd="1" destOrd="0" parTransId="{5EB54154-984F-4217-9681-F818AFACCB25}" sibTransId="{CB3311AE-DB32-4154-BC76-0CE4FBF951E5}"/>
    <dgm:cxn modelId="{840595F1-5D44-4811-A2EB-4B523D2906B2}" srcId="{A1D9B3E7-6FFD-405E-A240-E62F6351A3BB}" destId="{A677F33D-CABE-4E07-8F29-09AC199EDBE5}" srcOrd="0" destOrd="0" parTransId="{D9E143EB-62FF-4427-AC72-19E3004CDD5C}" sibTransId="{AE23B323-6F28-4CC7-8CA2-2FBAAA443231}"/>
    <dgm:cxn modelId="{63C3F432-C7F2-4588-8D9E-B536E0BC72E0}" type="presParOf" srcId="{92471E47-B26B-4CB3-8399-243C97206A8F}" destId="{77A63F56-6F6C-4F52-B1E1-1DC75BCF93EC}" srcOrd="0" destOrd="0" presId="urn:microsoft.com/office/officeart/2005/8/layout/hList1"/>
    <dgm:cxn modelId="{98B941E1-6957-47B2-BE0D-ECB86A2191A3}" type="presParOf" srcId="{77A63F56-6F6C-4F52-B1E1-1DC75BCF93EC}" destId="{5F77BB60-04F8-4962-8AC4-C085C1DB4A29}" srcOrd="0" destOrd="0" presId="urn:microsoft.com/office/officeart/2005/8/layout/hList1"/>
    <dgm:cxn modelId="{4FCB23A8-407A-4DF7-ACE5-995A9C4DA4AF}" type="presParOf" srcId="{77A63F56-6F6C-4F52-B1E1-1DC75BCF93EC}" destId="{AC7AC60F-5499-4E5F-8FDB-D8DD5BE170C2}" srcOrd="1" destOrd="0" presId="urn:microsoft.com/office/officeart/2005/8/layout/hList1"/>
    <dgm:cxn modelId="{26217D64-B33F-48BF-9874-18F06129F687}" type="presParOf" srcId="{92471E47-B26B-4CB3-8399-243C97206A8F}" destId="{89178E7C-6D7B-48D1-85C8-6E60A9A7B965}" srcOrd="1" destOrd="0" presId="urn:microsoft.com/office/officeart/2005/8/layout/hList1"/>
    <dgm:cxn modelId="{56EDF644-4B0E-4C3E-BC5A-4012BAE6B8D9}" type="presParOf" srcId="{92471E47-B26B-4CB3-8399-243C97206A8F}" destId="{0545E946-A8D1-4A83-A400-14856CABDD6F}" srcOrd="2" destOrd="0" presId="urn:microsoft.com/office/officeart/2005/8/layout/hList1"/>
    <dgm:cxn modelId="{38BE3AA4-5F13-4351-AACB-BD97A25B16CD}" type="presParOf" srcId="{0545E946-A8D1-4A83-A400-14856CABDD6F}" destId="{AAFD8583-8FEF-47BF-BC14-E9E4E317B615}" srcOrd="0" destOrd="0" presId="urn:microsoft.com/office/officeart/2005/8/layout/hList1"/>
    <dgm:cxn modelId="{D1A2F5CC-D8E2-4437-95E8-D370A7B79C17}" type="presParOf" srcId="{0545E946-A8D1-4A83-A400-14856CABDD6F}" destId="{0CB7939D-2ED8-4F9A-A6E2-A835DDC9B5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D9B3E7-6FFD-405E-A240-E62F6351A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7F33D-CABE-4E07-8F29-09AC199EDBE5}">
      <dgm:prSet phldrT="[Text]"/>
      <dgm:spPr>
        <a:solidFill>
          <a:schemeClr val="bg2">
            <a:lumMod val="50000"/>
          </a:schemeClr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/>
            <a:t>Basic Text Analysis</a:t>
          </a:r>
        </a:p>
      </dgm:t>
    </dgm:pt>
    <dgm:pt modelId="{D9E143EB-62FF-4427-AC72-19E3004CDD5C}" type="parTrans" cxnId="{840595F1-5D44-4811-A2EB-4B523D2906B2}">
      <dgm:prSet/>
      <dgm:spPr/>
      <dgm:t>
        <a:bodyPr/>
        <a:lstStyle/>
        <a:p>
          <a:endParaRPr lang="en-US"/>
        </a:p>
      </dgm:t>
    </dgm:pt>
    <dgm:pt modelId="{AE23B323-6F28-4CC7-8CA2-2FBAAA443231}" type="sibTrans" cxnId="{840595F1-5D44-4811-A2EB-4B523D2906B2}">
      <dgm:prSet/>
      <dgm:spPr/>
      <dgm:t>
        <a:bodyPr/>
        <a:lstStyle/>
        <a:p>
          <a:endParaRPr lang="en-US"/>
        </a:p>
      </dgm:t>
    </dgm:pt>
    <dgm:pt modelId="{727C0932-1DE9-4F75-B5FC-EFA024B8C235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5,255 Tweets</a:t>
          </a:r>
        </a:p>
      </dgm:t>
    </dgm:pt>
    <dgm:pt modelId="{76A8EBE1-79AE-4D4D-AE52-67CB7A11C25F}" type="parTrans" cxnId="{07D94513-F788-469E-8E3C-C5CAC0465134}">
      <dgm:prSet/>
      <dgm:spPr/>
      <dgm:t>
        <a:bodyPr/>
        <a:lstStyle/>
        <a:p>
          <a:endParaRPr lang="en-US"/>
        </a:p>
      </dgm:t>
    </dgm:pt>
    <dgm:pt modelId="{AA907A41-EB15-477A-9C3A-950E15AB3704}" type="sibTrans" cxnId="{07D94513-F788-469E-8E3C-C5CAC0465134}">
      <dgm:prSet/>
      <dgm:spPr/>
      <dgm:t>
        <a:bodyPr/>
        <a:lstStyle/>
        <a:p>
          <a:endParaRPr lang="en-US"/>
        </a:p>
      </dgm:t>
    </dgm:pt>
    <dgm:pt modelId="{36A7C053-C375-4F73-9546-42395195E1F0}">
      <dgm:prSet phldrT="[Text]"/>
      <dgm:spPr>
        <a:solidFill>
          <a:schemeClr val="bg2">
            <a:lumMod val="50000"/>
          </a:schemeClr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en-US" dirty="0"/>
            <a:t>Sentiment Analysis</a:t>
          </a:r>
        </a:p>
      </dgm:t>
    </dgm:pt>
    <dgm:pt modelId="{5EB54154-984F-4217-9681-F818AFACCB25}" type="parTrans" cxnId="{C707B6E9-2DFA-45CD-90A1-FEF612F93CDA}">
      <dgm:prSet/>
      <dgm:spPr/>
      <dgm:t>
        <a:bodyPr/>
        <a:lstStyle/>
        <a:p>
          <a:endParaRPr lang="en-US"/>
        </a:p>
      </dgm:t>
    </dgm:pt>
    <dgm:pt modelId="{CB3311AE-DB32-4154-BC76-0CE4FBF951E5}" type="sibTrans" cxnId="{C707B6E9-2DFA-45CD-90A1-FEF612F93CDA}">
      <dgm:prSet/>
      <dgm:spPr/>
      <dgm:t>
        <a:bodyPr/>
        <a:lstStyle/>
        <a:p>
          <a:endParaRPr lang="en-US"/>
        </a:p>
      </dgm:t>
    </dgm:pt>
    <dgm:pt modelId="{406CB34C-8983-43F7-8BFD-4D902AB47410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5,195 Tweets categorized</a:t>
          </a:r>
        </a:p>
      </dgm:t>
    </dgm:pt>
    <dgm:pt modelId="{62DDEC49-28D3-4F0E-9BA3-8B496C4DEF2A}" type="parTrans" cxnId="{93B98208-B3F7-4C1D-A456-C5DBF5DA8F2E}">
      <dgm:prSet/>
      <dgm:spPr/>
      <dgm:t>
        <a:bodyPr/>
        <a:lstStyle/>
        <a:p>
          <a:endParaRPr lang="en-US"/>
        </a:p>
      </dgm:t>
    </dgm:pt>
    <dgm:pt modelId="{516F23AA-3F7A-4F63-BA51-03DDF64E3B47}" type="sibTrans" cxnId="{93B98208-B3F7-4C1D-A456-C5DBF5DA8F2E}">
      <dgm:prSet/>
      <dgm:spPr/>
      <dgm:t>
        <a:bodyPr/>
        <a:lstStyle/>
        <a:p>
          <a:endParaRPr lang="en-US"/>
        </a:p>
      </dgm:t>
    </dgm:pt>
    <dgm:pt modelId="{17A7F720-42CA-463D-9626-EBBF6FCD8851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Neg. Clusters – boring (event, Trump, bad)</a:t>
          </a:r>
        </a:p>
      </dgm:t>
    </dgm:pt>
    <dgm:pt modelId="{7C4D899B-11C9-44B0-9694-BA744E2929EE}" type="parTrans" cxnId="{2F76104D-5F71-4D27-8F84-06EEB97B3FDF}">
      <dgm:prSet/>
      <dgm:spPr/>
      <dgm:t>
        <a:bodyPr/>
        <a:lstStyle/>
        <a:p>
          <a:endParaRPr lang="en-US"/>
        </a:p>
      </dgm:t>
    </dgm:pt>
    <dgm:pt modelId="{34FDF635-E296-4DAD-84EE-D46389CF8938}" type="sibTrans" cxnId="{2F76104D-5F71-4D27-8F84-06EEB97B3FDF}">
      <dgm:prSet/>
      <dgm:spPr/>
      <dgm:t>
        <a:bodyPr/>
        <a:lstStyle/>
        <a:p>
          <a:endParaRPr lang="en-US"/>
        </a:p>
      </dgm:t>
    </dgm:pt>
    <dgm:pt modelId="{C52F5AA6-9B0C-4D2B-86FE-0986FB13CF22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Large categories: academics, community</a:t>
          </a:r>
        </a:p>
      </dgm:t>
    </dgm:pt>
    <dgm:pt modelId="{9258B8D2-C7EE-49D7-9532-237B6F88B5D1}" type="parTrans" cxnId="{1717533A-33B0-4401-A323-CB45AF71C96A}">
      <dgm:prSet/>
      <dgm:spPr/>
      <dgm:t>
        <a:bodyPr/>
        <a:lstStyle/>
        <a:p>
          <a:endParaRPr lang="en-US"/>
        </a:p>
      </dgm:t>
    </dgm:pt>
    <dgm:pt modelId="{4B6535C2-07A5-4BF6-92B7-7CC94F17176E}" type="sibTrans" cxnId="{1717533A-33B0-4401-A323-CB45AF71C96A}">
      <dgm:prSet/>
      <dgm:spPr/>
      <dgm:t>
        <a:bodyPr/>
        <a:lstStyle/>
        <a:p>
          <a:endParaRPr lang="en-US"/>
        </a:p>
      </dgm:t>
    </dgm:pt>
    <dgm:pt modelId="{D1E9F7B2-4C42-4237-8D9E-1F76FB09FE0A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Prevalent concepts:  real president, leadership, library (Presidential)</a:t>
          </a:r>
        </a:p>
      </dgm:t>
    </dgm:pt>
    <dgm:pt modelId="{5F60AC79-D6CB-4638-94F3-54846DEAD31E}" type="parTrans" cxnId="{F7C9BDA9-C2E9-432E-B63A-C27119E5FCC2}">
      <dgm:prSet/>
      <dgm:spPr/>
      <dgm:t>
        <a:bodyPr/>
        <a:lstStyle/>
        <a:p>
          <a:endParaRPr lang="en-US"/>
        </a:p>
      </dgm:t>
    </dgm:pt>
    <dgm:pt modelId="{DEBB7A11-9939-44E9-98B1-70B24EA4E3CB}" type="sibTrans" cxnId="{F7C9BDA9-C2E9-432E-B63A-C27119E5FCC2}">
      <dgm:prSet/>
      <dgm:spPr/>
      <dgm:t>
        <a:bodyPr/>
        <a:lstStyle/>
        <a:p>
          <a:endParaRPr lang="en-US"/>
        </a:p>
      </dgm:t>
    </dgm:pt>
    <dgm:pt modelId="{D6EB68F8-882D-46D2-9D8A-47EA4D63CC0C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Pos. Clusters – education (civic engagement, community) </a:t>
          </a:r>
        </a:p>
      </dgm:t>
    </dgm:pt>
    <dgm:pt modelId="{2020101E-1EA8-484D-8E39-FDC149CF684B}" type="parTrans" cxnId="{85393116-8331-4759-A7FC-8C8A7381756E}">
      <dgm:prSet/>
      <dgm:spPr/>
      <dgm:t>
        <a:bodyPr/>
        <a:lstStyle/>
        <a:p>
          <a:endParaRPr lang="en-US"/>
        </a:p>
      </dgm:t>
    </dgm:pt>
    <dgm:pt modelId="{03080B84-8876-4B3A-B928-DA456D252C3E}" type="sibTrans" cxnId="{85393116-8331-4759-A7FC-8C8A7381756E}">
      <dgm:prSet/>
      <dgm:spPr/>
      <dgm:t>
        <a:bodyPr/>
        <a:lstStyle/>
        <a:p>
          <a:endParaRPr lang="en-US"/>
        </a:p>
      </dgm:t>
    </dgm:pt>
    <dgm:pt modelId="{2EF112B0-CD6B-4B2A-9429-CA483E90266C}">
      <dgm:prSet phldrT="[Text]" custT="1"/>
      <dgm:spPr>
        <a:solidFill>
          <a:schemeClr val="bg2">
            <a:alpha val="90000"/>
          </a:schemeClr>
        </a:solidFill>
        <a:ln>
          <a:solidFill>
            <a:schemeClr val="bg2">
              <a:lumMod val="25000"/>
              <a:alpha val="90000"/>
            </a:schemeClr>
          </a:solidFill>
        </a:ln>
      </dgm:spPr>
      <dgm:t>
        <a:bodyPr/>
        <a:lstStyle/>
        <a:p>
          <a:r>
            <a:rPr lang="en-US" sz="2000" dirty="0"/>
            <a:t>Many neg. Tweets RTs and/or re: Trump</a:t>
          </a:r>
        </a:p>
      </dgm:t>
    </dgm:pt>
    <dgm:pt modelId="{EBFC015E-C9FD-4728-B263-954D8F5FF491}" type="parTrans" cxnId="{1359BC7A-112A-46AB-82FE-96F0030D4D40}">
      <dgm:prSet/>
      <dgm:spPr/>
      <dgm:t>
        <a:bodyPr/>
        <a:lstStyle/>
        <a:p>
          <a:endParaRPr lang="en-US"/>
        </a:p>
      </dgm:t>
    </dgm:pt>
    <dgm:pt modelId="{870FD72C-054E-4384-841A-914AE2A9A81F}" type="sibTrans" cxnId="{1359BC7A-112A-46AB-82FE-96F0030D4D40}">
      <dgm:prSet/>
      <dgm:spPr/>
      <dgm:t>
        <a:bodyPr/>
        <a:lstStyle/>
        <a:p>
          <a:endParaRPr lang="en-US"/>
        </a:p>
      </dgm:t>
    </dgm:pt>
    <dgm:pt modelId="{92471E47-B26B-4CB3-8399-243C97206A8F}" type="pres">
      <dgm:prSet presAssocID="{A1D9B3E7-6FFD-405E-A240-E62F6351A3BB}" presName="Name0" presStyleCnt="0">
        <dgm:presLayoutVars>
          <dgm:dir/>
          <dgm:animLvl val="lvl"/>
          <dgm:resizeHandles val="exact"/>
        </dgm:presLayoutVars>
      </dgm:prSet>
      <dgm:spPr/>
    </dgm:pt>
    <dgm:pt modelId="{77A63F56-6F6C-4F52-B1E1-1DC75BCF93EC}" type="pres">
      <dgm:prSet presAssocID="{A677F33D-CABE-4E07-8F29-09AC199EDBE5}" presName="composite" presStyleCnt="0"/>
      <dgm:spPr/>
    </dgm:pt>
    <dgm:pt modelId="{5F77BB60-04F8-4962-8AC4-C085C1DB4A29}" type="pres">
      <dgm:prSet presAssocID="{A677F33D-CABE-4E07-8F29-09AC199EDBE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C7AC60F-5499-4E5F-8FDB-D8DD5BE170C2}" type="pres">
      <dgm:prSet presAssocID="{A677F33D-CABE-4E07-8F29-09AC199EDBE5}" presName="desTx" presStyleLbl="alignAccFollowNode1" presStyleIdx="0" presStyleCnt="2">
        <dgm:presLayoutVars>
          <dgm:bulletEnabled val="1"/>
        </dgm:presLayoutVars>
      </dgm:prSet>
      <dgm:spPr/>
    </dgm:pt>
    <dgm:pt modelId="{89178E7C-6D7B-48D1-85C8-6E60A9A7B965}" type="pres">
      <dgm:prSet presAssocID="{AE23B323-6F28-4CC7-8CA2-2FBAAA443231}" presName="space" presStyleCnt="0"/>
      <dgm:spPr/>
    </dgm:pt>
    <dgm:pt modelId="{0545E946-A8D1-4A83-A400-14856CABDD6F}" type="pres">
      <dgm:prSet presAssocID="{36A7C053-C375-4F73-9546-42395195E1F0}" presName="composite" presStyleCnt="0"/>
      <dgm:spPr/>
    </dgm:pt>
    <dgm:pt modelId="{AAFD8583-8FEF-47BF-BC14-E9E4E317B615}" type="pres">
      <dgm:prSet presAssocID="{36A7C053-C375-4F73-9546-42395195E1F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CB7939D-2ED8-4F9A-A6E2-A835DDC9B59D}" type="pres">
      <dgm:prSet presAssocID="{36A7C053-C375-4F73-9546-42395195E1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3B98208-B3F7-4C1D-A456-C5DBF5DA8F2E}" srcId="{36A7C053-C375-4F73-9546-42395195E1F0}" destId="{406CB34C-8983-43F7-8BFD-4D902AB47410}" srcOrd="0" destOrd="0" parTransId="{62DDEC49-28D3-4F0E-9BA3-8B496C4DEF2A}" sibTransId="{516F23AA-3F7A-4F63-BA51-03DDF64E3B47}"/>
    <dgm:cxn modelId="{07D94513-F788-469E-8E3C-C5CAC0465134}" srcId="{A677F33D-CABE-4E07-8F29-09AC199EDBE5}" destId="{727C0932-1DE9-4F75-B5FC-EFA024B8C235}" srcOrd="0" destOrd="0" parTransId="{76A8EBE1-79AE-4D4D-AE52-67CB7A11C25F}" sibTransId="{AA907A41-EB15-477A-9C3A-950E15AB3704}"/>
    <dgm:cxn modelId="{85393116-8331-4759-A7FC-8C8A7381756E}" srcId="{36A7C053-C375-4F73-9546-42395195E1F0}" destId="{D6EB68F8-882D-46D2-9D8A-47EA4D63CC0C}" srcOrd="2" destOrd="0" parTransId="{2020101E-1EA8-484D-8E39-FDC149CF684B}" sibTransId="{03080B84-8876-4B3A-B928-DA456D252C3E}"/>
    <dgm:cxn modelId="{DF3C6B17-B842-4D9A-944D-C899D75A14A4}" type="presOf" srcId="{2EF112B0-CD6B-4B2A-9429-CA483E90266C}" destId="{0CB7939D-2ED8-4F9A-A6E2-A835DDC9B59D}" srcOrd="0" destOrd="3" presId="urn:microsoft.com/office/officeart/2005/8/layout/hList1"/>
    <dgm:cxn modelId="{70F49C1A-D08D-4D55-9FAA-210E82CA1753}" type="presOf" srcId="{17A7F720-42CA-463D-9626-EBBF6FCD8851}" destId="{0CB7939D-2ED8-4F9A-A6E2-A835DDC9B59D}" srcOrd="0" destOrd="1" presId="urn:microsoft.com/office/officeart/2005/8/layout/hList1"/>
    <dgm:cxn modelId="{1717533A-33B0-4401-A323-CB45AF71C96A}" srcId="{A677F33D-CABE-4E07-8F29-09AC199EDBE5}" destId="{C52F5AA6-9B0C-4D2B-86FE-0986FB13CF22}" srcOrd="2" destOrd="0" parTransId="{9258B8D2-C7EE-49D7-9532-237B6F88B5D1}" sibTransId="{4B6535C2-07A5-4BF6-92B7-7CC94F17176E}"/>
    <dgm:cxn modelId="{2F76104D-5F71-4D27-8F84-06EEB97B3FDF}" srcId="{36A7C053-C375-4F73-9546-42395195E1F0}" destId="{17A7F720-42CA-463D-9626-EBBF6FCD8851}" srcOrd="1" destOrd="0" parTransId="{7C4D899B-11C9-44B0-9694-BA744E2929EE}" sibTransId="{34FDF635-E296-4DAD-84EE-D46389CF8938}"/>
    <dgm:cxn modelId="{55BA2073-6637-4932-BA5F-C88513013CD0}" type="presOf" srcId="{727C0932-1DE9-4F75-B5FC-EFA024B8C235}" destId="{AC7AC60F-5499-4E5F-8FDB-D8DD5BE170C2}" srcOrd="0" destOrd="0" presId="urn:microsoft.com/office/officeart/2005/8/layout/hList1"/>
    <dgm:cxn modelId="{53AF0978-8DBA-4968-B972-9AA40A4884CC}" type="presOf" srcId="{D6EB68F8-882D-46D2-9D8A-47EA4D63CC0C}" destId="{0CB7939D-2ED8-4F9A-A6E2-A835DDC9B59D}" srcOrd="0" destOrd="2" presId="urn:microsoft.com/office/officeart/2005/8/layout/hList1"/>
    <dgm:cxn modelId="{1359BC7A-112A-46AB-82FE-96F0030D4D40}" srcId="{36A7C053-C375-4F73-9546-42395195E1F0}" destId="{2EF112B0-CD6B-4B2A-9429-CA483E90266C}" srcOrd="3" destOrd="0" parTransId="{EBFC015E-C9FD-4728-B263-954D8F5FF491}" sibTransId="{870FD72C-054E-4384-841A-914AE2A9A81F}"/>
    <dgm:cxn modelId="{B871C580-FF36-43C2-95DB-5AC3EDA47AD3}" type="presOf" srcId="{406CB34C-8983-43F7-8BFD-4D902AB47410}" destId="{0CB7939D-2ED8-4F9A-A6E2-A835DDC9B59D}" srcOrd="0" destOrd="0" presId="urn:microsoft.com/office/officeart/2005/8/layout/hList1"/>
    <dgm:cxn modelId="{50C58983-ACEC-4525-A409-D0EFECD2B276}" type="presOf" srcId="{D1E9F7B2-4C42-4237-8D9E-1F76FB09FE0A}" destId="{AC7AC60F-5499-4E5F-8FDB-D8DD5BE170C2}" srcOrd="0" destOrd="1" presId="urn:microsoft.com/office/officeart/2005/8/layout/hList1"/>
    <dgm:cxn modelId="{0010A49F-3747-4176-AB5D-A3200BFAD063}" type="presOf" srcId="{C52F5AA6-9B0C-4D2B-86FE-0986FB13CF22}" destId="{AC7AC60F-5499-4E5F-8FDB-D8DD5BE170C2}" srcOrd="0" destOrd="2" presId="urn:microsoft.com/office/officeart/2005/8/layout/hList1"/>
    <dgm:cxn modelId="{F7C9BDA9-C2E9-432E-B63A-C27119E5FCC2}" srcId="{A677F33D-CABE-4E07-8F29-09AC199EDBE5}" destId="{D1E9F7B2-4C42-4237-8D9E-1F76FB09FE0A}" srcOrd="1" destOrd="0" parTransId="{5F60AC79-D6CB-4638-94F3-54846DEAD31E}" sibTransId="{DEBB7A11-9939-44E9-98B1-70B24EA4E3CB}"/>
    <dgm:cxn modelId="{7D1786BC-8959-4A74-89CD-DCDB44EE46B8}" type="presOf" srcId="{36A7C053-C375-4F73-9546-42395195E1F0}" destId="{AAFD8583-8FEF-47BF-BC14-E9E4E317B615}" srcOrd="0" destOrd="0" presId="urn:microsoft.com/office/officeart/2005/8/layout/hList1"/>
    <dgm:cxn modelId="{E524E5C9-4E1E-4933-AF5A-8D39330A4771}" type="presOf" srcId="{A677F33D-CABE-4E07-8F29-09AC199EDBE5}" destId="{5F77BB60-04F8-4962-8AC4-C085C1DB4A29}" srcOrd="0" destOrd="0" presId="urn:microsoft.com/office/officeart/2005/8/layout/hList1"/>
    <dgm:cxn modelId="{083F99E1-6EA6-405D-81D3-0AC69A16FF2C}" type="presOf" srcId="{A1D9B3E7-6FFD-405E-A240-E62F6351A3BB}" destId="{92471E47-B26B-4CB3-8399-243C97206A8F}" srcOrd="0" destOrd="0" presId="urn:microsoft.com/office/officeart/2005/8/layout/hList1"/>
    <dgm:cxn modelId="{C707B6E9-2DFA-45CD-90A1-FEF612F93CDA}" srcId="{A1D9B3E7-6FFD-405E-A240-E62F6351A3BB}" destId="{36A7C053-C375-4F73-9546-42395195E1F0}" srcOrd="1" destOrd="0" parTransId="{5EB54154-984F-4217-9681-F818AFACCB25}" sibTransId="{CB3311AE-DB32-4154-BC76-0CE4FBF951E5}"/>
    <dgm:cxn modelId="{840595F1-5D44-4811-A2EB-4B523D2906B2}" srcId="{A1D9B3E7-6FFD-405E-A240-E62F6351A3BB}" destId="{A677F33D-CABE-4E07-8F29-09AC199EDBE5}" srcOrd="0" destOrd="0" parTransId="{D9E143EB-62FF-4427-AC72-19E3004CDD5C}" sibTransId="{AE23B323-6F28-4CC7-8CA2-2FBAAA443231}"/>
    <dgm:cxn modelId="{63C3F432-C7F2-4588-8D9E-B536E0BC72E0}" type="presParOf" srcId="{92471E47-B26B-4CB3-8399-243C97206A8F}" destId="{77A63F56-6F6C-4F52-B1E1-1DC75BCF93EC}" srcOrd="0" destOrd="0" presId="urn:microsoft.com/office/officeart/2005/8/layout/hList1"/>
    <dgm:cxn modelId="{98B941E1-6957-47B2-BE0D-ECB86A2191A3}" type="presParOf" srcId="{77A63F56-6F6C-4F52-B1E1-1DC75BCF93EC}" destId="{5F77BB60-04F8-4962-8AC4-C085C1DB4A29}" srcOrd="0" destOrd="0" presId="urn:microsoft.com/office/officeart/2005/8/layout/hList1"/>
    <dgm:cxn modelId="{4FCB23A8-407A-4DF7-ACE5-995A9C4DA4AF}" type="presParOf" srcId="{77A63F56-6F6C-4F52-B1E1-1DC75BCF93EC}" destId="{AC7AC60F-5499-4E5F-8FDB-D8DD5BE170C2}" srcOrd="1" destOrd="0" presId="urn:microsoft.com/office/officeart/2005/8/layout/hList1"/>
    <dgm:cxn modelId="{26217D64-B33F-48BF-9874-18F06129F687}" type="presParOf" srcId="{92471E47-B26B-4CB3-8399-243C97206A8F}" destId="{89178E7C-6D7B-48D1-85C8-6E60A9A7B965}" srcOrd="1" destOrd="0" presId="urn:microsoft.com/office/officeart/2005/8/layout/hList1"/>
    <dgm:cxn modelId="{56EDF644-4B0E-4C3E-BC5A-4012BAE6B8D9}" type="presParOf" srcId="{92471E47-B26B-4CB3-8399-243C97206A8F}" destId="{0545E946-A8D1-4A83-A400-14856CABDD6F}" srcOrd="2" destOrd="0" presId="urn:microsoft.com/office/officeart/2005/8/layout/hList1"/>
    <dgm:cxn modelId="{38BE3AA4-5F13-4351-AACB-BD97A25B16CD}" type="presParOf" srcId="{0545E946-A8D1-4A83-A400-14856CABDD6F}" destId="{AAFD8583-8FEF-47BF-BC14-E9E4E317B615}" srcOrd="0" destOrd="0" presId="urn:microsoft.com/office/officeart/2005/8/layout/hList1"/>
    <dgm:cxn modelId="{D1A2F5CC-D8E2-4437-95E8-D370A7B79C17}" type="presParOf" srcId="{0545E946-A8D1-4A83-A400-14856CABDD6F}" destId="{0CB7939D-2ED8-4F9A-A6E2-A835DDC9B5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7BB60-04F8-4962-8AC4-C085C1DB4A29}">
      <dsp:nvSpPr>
        <dsp:cNvPr id="0" name=""/>
        <dsp:cNvSpPr/>
      </dsp:nvSpPr>
      <dsp:spPr>
        <a:xfrm>
          <a:off x="31" y="38507"/>
          <a:ext cx="3005255" cy="1188717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Basic Text Analysis</a:t>
          </a:r>
        </a:p>
      </dsp:txBody>
      <dsp:txXfrm>
        <a:off x="31" y="38507"/>
        <a:ext cx="3005255" cy="1188717"/>
      </dsp:txXfrm>
    </dsp:sp>
    <dsp:sp modelId="{AC7AC60F-5499-4E5F-8FDB-D8DD5BE170C2}">
      <dsp:nvSpPr>
        <dsp:cNvPr id="0" name=""/>
        <dsp:cNvSpPr/>
      </dsp:nvSpPr>
      <dsp:spPr>
        <a:xfrm>
          <a:off x="31" y="1217190"/>
          <a:ext cx="3005255" cy="2796471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bg2">
              <a:lumMod val="2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12,820 Tweets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Prevalent concepts: speech, (return to) public life, crime and “sabotaging Trump”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Clusters: failure (crime, black community), leadership (UC, civic duty)</a:t>
          </a:r>
          <a:endParaRPr lang="en-US" sz="2000" b="1" kern="1200" dirty="0"/>
        </a:p>
      </dsp:txBody>
      <dsp:txXfrm>
        <a:off x="31" y="1217190"/>
        <a:ext cx="3005255" cy="2796471"/>
      </dsp:txXfrm>
    </dsp:sp>
    <dsp:sp modelId="{AAFD8583-8FEF-47BF-BC14-E9E4E317B615}">
      <dsp:nvSpPr>
        <dsp:cNvPr id="0" name=""/>
        <dsp:cNvSpPr/>
      </dsp:nvSpPr>
      <dsp:spPr>
        <a:xfrm>
          <a:off x="3426022" y="43524"/>
          <a:ext cx="3005255" cy="118120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Sentiment Analysis</a:t>
          </a:r>
        </a:p>
      </dsp:txBody>
      <dsp:txXfrm>
        <a:off x="3426022" y="43524"/>
        <a:ext cx="3005255" cy="1181205"/>
      </dsp:txXfrm>
    </dsp:sp>
    <dsp:sp modelId="{0CB7939D-2ED8-4F9A-A6E2-A835DDC9B59D}">
      <dsp:nvSpPr>
        <dsp:cNvPr id="0" name=""/>
        <dsp:cNvSpPr/>
      </dsp:nvSpPr>
      <dsp:spPr>
        <a:xfrm>
          <a:off x="3426022" y="1224729"/>
          <a:ext cx="3005255" cy="2783916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bg2">
              <a:lumMod val="2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10,101 Tweets categorized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Clusters: mum (not working, crime); community (change, sabotaging Trump, UC); Trump (bad, master troll)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3426022" y="1224729"/>
        <a:ext cx="3005255" cy="2783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7BB60-04F8-4962-8AC4-C085C1DB4A29}">
      <dsp:nvSpPr>
        <dsp:cNvPr id="0" name=""/>
        <dsp:cNvSpPr/>
      </dsp:nvSpPr>
      <dsp:spPr>
        <a:xfrm>
          <a:off x="32" y="128826"/>
          <a:ext cx="3081347" cy="121850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Basic Text Analysis</a:t>
          </a:r>
        </a:p>
      </dsp:txBody>
      <dsp:txXfrm>
        <a:off x="32" y="128826"/>
        <a:ext cx="3081347" cy="1218505"/>
      </dsp:txXfrm>
    </dsp:sp>
    <dsp:sp modelId="{AC7AC60F-5499-4E5F-8FDB-D8DD5BE170C2}">
      <dsp:nvSpPr>
        <dsp:cNvPr id="0" name=""/>
        <dsp:cNvSpPr/>
      </dsp:nvSpPr>
      <dsp:spPr>
        <a:xfrm>
          <a:off x="32" y="1347332"/>
          <a:ext cx="3081347" cy="2576010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bg2">
              <a:lumMod val="2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1,970 Tweets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Prevalent concepts:  real president,  leadership, appearance,  speech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Clusters: community (change, sabotaging trump); </a:t>
          </a:r>
          <a:r>
            <a:rPr lang="en-US" sz="2000" b="0" kern="1200" dirty="0"/>
            <a:t>UChicago (community, city) </a:t>
          </a:r>
        </a:p>
      </dsp:txBody>
      <dsp:txXfrm>
        <a:off x="32" y="1347332"/>
        <a:ext cx="3081347" cy="2576010"/>
      </dsp:txXfrm>
    </dsp:sp>
    <dsp:sp modelId="{AAFD8583-8FEF-47BF-BC14-E9E4E317B615}">
      <dsp:nvSpPr>
        <dsp:cNvPr id="0" name=""/>
        <dsp:cNvSpPr/>
      </dsp:nvSpPr>
      <dsp:spPr>
        <a:xfrm>
          <a:off x="3512767" y="128826"/>
          <a:ext cx="3081347" cy="121850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Sentiment Analysis</a:t>
          </a:r>
        </a:p>
      </dsp:txBody>
      <dsp:txXfrm>
        <a:off x="3512767" y="128826"/>
        <a:ext cx="3081347" cy="1218505"/>
      </dsp:txXfrm>
    </dsp:sp>
    <dsp:sp modelId="{0CB7939D-2ED8-4F9A-A6E2-A835DDC9B59D}">
      <dsp:nvSpPr>
        <dsp:cNvPr id="0" name=""/>
        <dsp:cNvSpPr/>
      </dsp:nvSpPr>
      <dsp:spPr>
        <a:xfrm>
          <a:off x="3512767" y="1347332"/>
          <a:ext cx="3081347" cy="2576010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bg2">
              <a:lumMod val="2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934 Tweets categorized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Pos. and Neg. Tweets both linked to similar categories like academics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Very little of the sentiment aimed at the university itself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3512767" y="1347332"/>
        <a:ext cx="3081347" cy="2576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7BB60-04F8-4962-8AC4-C085C1DB4A29}">
      <dsp:nvSpPr>
        <dsp:cNvPr id="0" name=""/>
        <dsp:cNvSpPr/>
      </dsp:nvSpPr>
      <dsp:spPr>
        <a:xfrm>
          <a:off x="31" y="66205"/>
          <a:ext cx="3034521" cy="121380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Basic Text Analysis</a:t>
          </a:r>
        </a:p>
      </dsp:txBody>
      <dsp:txXfrm>
        <a:off x="31" y="66205"/>
        <a:ext cx="3034521" cy="1213808"/>
      </dsp:txXfrm>
    </dsp:sp>
    <dsp:sp modelId="{AC7AC60F-5499-4E5F-8FDB-D8DD5BE170C2}">
      <dsp:nvSpPr>
        <dsp:cNvPr id="0" name=""/>
        <dsp:cNvSpPr/>
      </dsp:nvSpPr>
      <dsp:spPr>
        <a:xfrm>
          <a:off x="31" y="1280014"/>
          <a:ext cx="3034521" cy="2831210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bg2">
              <a:lumMod val="2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5,255 Tweets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Prevalent concepts:  real president, leadership, library (Presidential)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Large categories: academics, community</a:t>
          </a:r>
        </a:p>
      </dsp:txBody>
      <dsp:txXfrm>
        <a:off x="31" y="1280014"/>
        <a:ext cx="3034521" cy="2831210"/>
      </dsp:txXfrm>
    </dsp:sp>
    <dsp:sp modelId="{AAFD8583-8FEF-47BF-BC14-E9E4E317B615}">
      <dsp:nvSpPr>
        <dsp:cNvPr id="0" name=""/>
        <dsp:cNvSpPr/>
      </dsp:nvSpPr>
      <dsp:spPr>
        <a:xfrm>
          <a:off x="3459385" y="66205"/>
          <a:ext cx="3034521" cy="121380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Sentiment Analysis</a:t>
          </a:r>
        </a:p>
      </dsp:txBody>
      <dsp:txXfrm>
        <a:off x="3459385" y="66205"/>
        <a:ext cx="3034521" cy="1213808"/>
      </dsp:txXfrm>
    </dsp:sp>
    <dsp:sp modelId="{0CB7939D-2ED8-4F9A-A6E2-A835DDC9B59D}">
      <dsp:nvSpPr>
        <dsp:cNvPr id="0" name=""/>
        <dsp:cNvSpPr/>
      </dsp:nvSpPr>
      <dsp:spPr>
        <a:xfrm>
          <a:off x="3459385" y="1280014"/>
          <a:ext cx="3034521" cy="2831210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bg2">
              <a:lumMod val="2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5,195 Tweets categorized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Neg. Clusters – boring (event, Trump, bad)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Pos. Clusters – education (civic engagement, community)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Many neg. Tweets RTs and/or re: Trump</a:t>
          </a:r>
        </a:p>
      </dsp:txBody>
      <dsp:txXfrm>
        <a:off x="3459385" y="1280014"/>
        <a:ext cx="3034521" cy="2831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hart" Target="../charts/char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1879-FF02-4A89-B18B-A6FA366F7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106" y="2386744"/>
            <a:ext cx="11224380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Twitter analysis of </a:t>
            </a:r>
            <a:r>
              <a:rPr lang="en-US" dirty="0" err="1"/>
              <a:t>fMr</a:t>
            </a:r>
            <a:r>
              <a:rPr lang="en-US" dirty="0"/>
              <a:t> president Obama’s visit to the uNIversity of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67CE6-B948-41FC-94B1-935B2A75F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Mallika Thanky</a:t>
            </a:r>
          </a:p>
          <a:p>
            <a:r>
              <a:rPr lang="en-US" dirty="0"/>
              <a:t>Big Data &amp; Text Analytics Course Project</a:t>
            </a:r>
          </a:p>
          <a:p>
            <a:r>
              <a:rPr lang="en-US" dirty="0"/>
              <a:t>6/8/17</a:t>
            </a:r>
          </a:p>
        </p:txBody>
      </p:sp>
    </p:spTree>
    <p:extLst>
      <p:ext uri="{BB962C8B-B14F-4D97-AF65-F5344CB8AC3E}">
        <p14:creationId xmlns:p14="http://schemas.microsoft.com/office/powerpoint/2010/main" val="71833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AD2D-904D-4231-A675-1DA6AFBF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0A22-4DD6-42E5-8CB2-9700FA7B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Twitter commentary related to Former President Obama’s recent speech at the University of Chicago reflected on politicians themselves, rather than the university as the host of the speech</a:t>
            </a:r>
          </a:p>
          <a:p>
            <a:r>
              <a:rPr lang="en-US" dirty="0"/>
              <a:t>Negative tweets were retweeted more than the positive ones, by influential users and all users </a:t>
            </a:r>
          </a:p>
          <a:p>
            <a:r>
              <a:rPr lang="en-US" dirty="0"/>
              <a:t>Negative Tweets were about both Obama and Trump (often a comparison of the two) </a:t>
            </a:r>
          </a:p>
          <a:p>
            <a:r>
              <a:rPr lang="en-US" dirty="0"/>
              <a:t>Concepts associated with the University of Chicago tended to be around community, academics and leadership, even if there were no direct, positive statements about the university </a:t>
            </a:r>
          </a:p>
        </p:txBody>
      </p:sp>
    </p:spTree>
    <p:extLst>
      <p:ext uri="{BB962C8B-B14F-4D97-AF65-F5344CB8AC3E}">
        <p14:creationId xmlns:p14="http://schemas.microsoft.com/office/powerpoint/2010/main" val="363834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71A6-4E7B-4F47-AF59-DD710B75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7B28-1F13-4D81-AE6A-3148393A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605" y="2638044"/>
            <a:ext cx="9951929" cy="38754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Objective: Identify how Twitter users felt about Former President Obama’s recent speech on the University of Chicago campus, and how it reflected on the university.</a:t>
            </a:r>
          </a:p>
          <a:p>
            <a:pPr marL="0" indent="0">
              <a:buNone/>
            </a:pPr>
            <a:r>
              <a:rPr lang="en-US" sz="2000" dirty="0"/>
              <a:t>Analyzed two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Themes mentioned in the Tweets about Obama’s UC speech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Sentiment in said Tweets</a:t>
            </a:r>
          </a:p>
          <a:p>
            <a:pPr marL="0" indent="0">
              <a:buNone/>
            </a:pPr>
            <a:r>
              <a:rPr lang="en-US" sz="2000" dirty="0"/>
              <a:t>Performed analysis on three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Tweets that met the filter criteria (University of Chicago-related + “Obama”)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Original Tweets that met the filter criteria (no retweets)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Tweets that met the filter criteria by Influential Users (verified or &gt; 1000 followers)</a:t>
            </a:r>
          </a:p>
        </p:txBody>
      </p:sp>
    </p:spTree>
    <p:extLst>
      <p:ext uri="{BB962C8B-B14F-4D97-AF65-F5344CB8AC3E}">
        <p14:creationId xmlns:p14="http://schemas.microsoft.com/office/powerpoint/2010/main" val="28938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A384-620B-4246-8C0A-2403CD05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56FE-371A-48A2-9489-115970B3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75" y="2638044"/>
            <a:ext cx="9897625" cy="399889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Used Spark to initially filter to 30K Tweets related to the University of Chicago – output to Excel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Imported Excel file into SPSS Modeler and filtered data further and split Twitter data into 3 Select Nodes (All, No Retweet, Influential Users)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Each Select Node, built a separate: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Basic Text Mining Model, using English Basic Resource Template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Opinions-Based Text Mining Model, using English Opinions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each model: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Completed initial extraction of Concepts (skip grams), reviewed and “cleaned-up” (re-assigned types, filtered and deleted irrelevant concepts)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Re-extracted concepts and built Categories (approximately 10, built on linguistic concepts)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Cleaned up categories (re-organized, built new categories and rules [particularly with sentiment analysis nodes])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Changed dictionaries, if needed (sentiment analysis only)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Reviewed Text Link Analysis and Clustering tools</a:t>
            </a:r>
          </a:p>
        </p:txBody>
      </p:sp>
    </p:spTree>
    <p:extLst>
      <p:ext uri="{BB962C8B-B14F-4D97-AF65-F5344CB8AC3E}">
        <p14:creationId xmlns:p14="http://schemas.microsoft.com/office/powerpoint/2010/main" val="146436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6714-7699-4CD9-B037-A6B4F295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all tweets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B083EB-D077-4245-B90B-9C7B0C06C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20147"/>
              </p:ext>
            </p:extLst>
          </p:nvPr>
        </p:nvGraphicFramePr>
        <p:xfrm>
          <a:off x="1121886" y="2386209"/>
          <a:ext cx="6431309" cy="4052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36203A-C764-4208-A277-ECC988508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273991"/>
              </p:ext>
            </p:extLst>
          </p:nvPr>
        </p:nvGraphicFramePr>
        <p:xfrm>
          <a:off x="8107122" y="2542784"/>
          <a:ext cx="3247721" cy="3638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2AD2E8-3E4B-4F2E-9411-38CAD189C8E1}"/>
              </a:ext>
            </a:extLst>
          </p:cNvPr>
          <p:cNvSpPr txBox="1"/>
          <p:nvPr/>
        </p:nvSpPr>
        <p:spPr>
          <a:xfrm>
            <a:off x="8202648" y="6238379"/>
            <a:ext cx="3295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*some texts contained multiple sentiments</a:t>
            </a:r>
          </a:p>
        </p:txBody>
      </p:sp>
    </p:spTree>
    <p:extLst>
      <p:ext uri="{BB962C8B-B14F-4D97-AF65-F5344CB8AC3E}">
        <p14:creationId xmlns:p14="http://schemas.microsoft.com/office/powerpoint/2010/main" val="14009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7233-25E0-4B52-824C-EC537D15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319" y="964692"/>
            <a:ext cx="7966552" cy="1188720"/>
          </a:xfrm>
        </p:spPr>
        <p:txBody>
          <a:bodyPr/>
          <a:lstStyle/>
          <a:p>
            <a:r>
              <a:rPr lang="en-US" dirty="0"/>
              <a:t>Findings – original tweets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86727F5-C270-4638-BC03-6784B33B7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590786"/>
              </p:ext>
            </p:extLst>
          </p:nvPr>
        </p:nvGraphicFramePr>
        <p:xfrm>
          <a:off x="1121886" y="2386209"/>
          <a:ext cx="6594147" cy="4052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059B6B-4FF1-4E01-AE39-B83BE58BD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229564"/>
              </p:ext>
            </p:extLst>
          </p:nvPr>
        </p:nvGraphicFramePr>
        <p:xfrm>
          <a:off x="8016658" y="2555310"/>
          <a:ext cx="3313135" cy="37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8E87C3A-E725-417C-8DCB-C6D90E856D16}"/>
              </a:ext>
            </a:extLst>
          </p:cNvPr>
          <p:cNvSpPr txBox="1"/>
          <p:nvPr/>
        </p:nvSpPr>
        <p:spPr>
          <a:xfrm>
            <a:off x="8202648" y="6238379"/>
            <a:ext cx="3295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*some texts contained multiple sentiments</a:t>
            </a:r>
          </a:p>
        </p:txBody>
      </p:sp>
    </p:spTree>
    <p:extLst>
      <p:ext uri="{BB962C8B-B14F-4D97-AF65-F5344CB8AC3E}">
        <p14:creationId xmlns:p14="http://schemas.microsoft.com/office/powerpoint/2010/main" val="82766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7233-25E0-4B52-824C-EC537D15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influential users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742DA8-FA0C-4FE1-AF13-E78087DEB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5369"/>
              </p:ext>
            </p:extLst>
          </p:nvPr>
        </p:nvGraphicFramePr>
        <p:xfrm>
          <a:off x="1121886" y="2242160"/>
          <a:ext cx="6493939" cy="417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DC98199-6EE1-45A6-BD14-596952836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125746"/>
              </p:ext>
            </p:extLst>
          </p:nvPr>
        </p:nvGraphicFramePr>
        <p:xfrm>
          <a:off x="7960290" y="2561815"/>
          <a:ext cx="3444658" cy="3575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8B1EE1-C06A-465B-99D7-20F707EFCF35}"/>
              </a:ext>
            </a:extLst>
          </p:cNvPr>
          <p:cNvSpPr txBox="1"/>
          <p:nvPr/>
        </p:nvSpPr>
        <p:spPr>
          <a:xfrm>
            <a:off x="8202648" y="6238379"/>
            <a:ext cx="3295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*some texts contained multiple sentiments</a:t>
            </a:r>
          </a:p>
        </p:txBody>
      </p:sp>
    </p:spTree>
    <p:extLst>
      <p:ext uri="{BB962C8B-B14F-4D97-AF65-F5344CB8AC3E}">
        <p14:creationId xmlns:p14="http://schemas.microsoft.com/office/powerpoint/2010/main" val="116233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E331-2B84-4B9F-B6D5-B8A3BA71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4D46-3F77-4BD7-B583-6E745985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University of Chicago should continue to invite high-profile speakers with different backgrounds, because doing so:</a:t>
            </a:r>
          </a:p>
          <a:p>
            <a:r>
              <a:rPr lang="en-US" dirty="0"/>
              <a:t>Generates publicity for the university, particularly, with respect to their academics and community,  and</a:t>
            </a:r>
          </a:p>
          <a:p>
            <a:r>
              <a:rPr lang="en-US" dirty="0"/>
              <a:t>Creates generally civil discourse, as evidenced by the relatively measured positive and negative reactions to Former President Obama’s speech on campus.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86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3196</TotalTime>
  <Words>652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Twitter analysis of fMr president Obama’s visit to the uNIversity of chicago</vt:lpstr>
      <vt:lpstr>Executive summary</vt:lpstr>
      <vt:lpstr>Problem statement</vt:lpstr>
      <vt:lpstr>Source data &amp; methodology</vt:lpstr>
      <vt:lpstr>Findings – all tweets</vt:lpstr>
      <vt:lpstr>Findings – original tweets</vt:lpstr>
      <vt:lpstr>Findings – influential users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 of former president Obama’s visit to u chicago</dc:title>
  <dc:creator>Ms. Mallika Thanky</dc:creator>
  <cp:lastModifiedBy>Ms. Mallika Thanky</cp:lastModifiedBy>
  <cp:revision>80</cp:revision>
  <dcterms:created xsi:type="dcterms:W3CDTF">2017-06-08T19:16:34Z</dcterms:created>
  <dcterms:modified xsi:type="dcterms:W3CDTF">2017-06-11T00:32:37Z</dcterms:modified>
</cp:coreProperties>
</file>