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BCDC9C6-0B83-49AA-B1E0-DD1204DF4A3F}">
  <a:tblStyle styleId="{0BCDC9C6-0B83-49AA-B1E0-DD1204DF4A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7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the one where we added patient ID - discuss each row is one patient </a:t>
            </a: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highlighted sections “go together” ie: add up to 100%</a:t>
            </a:r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(negative) correlation makes sense, since PRE4 and PRE5 are related to forced exhalation testing, and lung capacity diminishes with age.</a:t>
            </a:r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misclass rate explained next slide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 terminal leaves, of which 4 were T</a:t>
            </a:r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only 2 nodes had 75%+ where obs were = 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(2 others had much lower %)</a:t>
            </a:r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Pruning is done to reduce overfitting and remove sections of tree that do little to properly classify data points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However, not pruning may have led to overfitting data -- we see later that this tree didnt do well on validation data </a:t>
            </a: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Used binary logistic model as our target variable is binary</a:t>
            </a: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diabetes = F (-1.04)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labored breath = F (-1.47)DGN6 is only 4 observations - all F - so high coefficient is likely due to small group and it doesn’t appear to affect model fit (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only 4 obs)</a:t>
            </a:r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tree model was good for training data but not well for validation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be overfitting problem because of not pruning</a:t>
            </a:r>
            <a:endParaRPr/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can talk about findings from an analytics standpoint (first bullets) and from the business problem standpoint (last bullet)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dataset had 470 obs, none of which had missing values.  If we did a decision tree, we could probably use the larger dataset since decision trees handle missing values, although that’s a big consideration for other model types.</a:t>
            </a:r>
            <a:endParaRPr/>
          </a:p>
        </p:txBody>
      </p:sp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leading cancer killer (27% of all cancer deaths)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year survival rate is 17.7%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 50% die within a year of DX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major surgery; significant risk involved</a:t>
            </a: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problem: lung cancer has high mortality rate; lots of people die within a year of surgery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Dying within a year of surgery means the surgery did not “work” - not saying surgery kills patient </a:t>
            </a: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status goes to 5, which is dead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hape 2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" name="Shape 3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Shape 3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hape 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Shape 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Shape 17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Shape 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Predicting </a:t>
            </a:r>
            <a:r>
              <a:rPr lang="en-US"/>
              <a:t>Mortality</a:t>
            </a:r>
            <a:r>
              <a:rPr lang="en-U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Rate of Lung Cancer Patients Within One Year of Surgery </a:t>
            </a: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Mallika Thanky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Snigdha </a:t>
            </a:r>
            <a:r>
              <a:rPr lang="en-US"/>
              <a:t>Prabhu</a:t>
            </a:r>
            <a:endParaRPr sz="1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Cagatay Dursun</a:t>
            </a:r>
            <a:endParaRPr sz="1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Overview</a:t>
            </a:r>
            <a:endParaRPr/>
          </a:p>
        </p:txBody>
      </p:sp>
      <p:pic>
        <p:nvPicPr>
          <p:cNvPr id="210" name="Shape 2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18325" y="1496726"/>
            <a:ext cx="8596200" cy="23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1113275" y="3982200"/>
            <a:ext cx="72999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Each row contains characteristics of one patient who had a major lung resection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includes 16 independent variables: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10 binary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 interval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 ordinal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 nominal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Trebuchet MS"/>
              <a:buChar char="●"/>
            </a:pPr>
            <a:r>
              <a:rPr lang="en-US" sz="16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Binary target variable (Risk1Y, where T=died) </a:t>
            </a:r>
            <a:endParaRPr sz="1600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470 total observations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70/30 partition - 329 obs in Training Set and 141 in Validation Set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710000" y="609600"/>
            <a:ext cx="8564100" cy="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Frequency of Input Variables</a:t>
            </a:r>
            <a:endParaRPr/>
          </a:p>
        </p:txBody>
      </p:sp>
      <p:graphicFrame>
        <p:nvGraphicFramePr>
          <p:cNvPr id="218" name="Shape 218"/>
          <p:cNvGraphicFramePr/>
          <p:nvPr/>
        </p:nvGraphicFramePr>
        <p:xfrm>
          <a:off x="1260950" y="173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{0BCDC9C6-0B83-49AA-B1E0-DD1204DF4A3F}</a:tableStyleId>
              </a:tblPr>
              <a:tblGrid>
                <a:gridCol w="11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9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471">
                        <a:alpha val="6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>
                          <a:solidFill>
                            <a:srgbClr val="112277"/>
                          </a:solidFill>
                        </a:rPr>
                        <a:t>Frequency</a:t>
                      </a:r>
                      <a:endParaRPr b="1">
                        <a:solidFill>
                          <a:srgbClr val="112277"/>
                        </a:solidFill>
                      </a:endParaRPr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471">
                        <a:alpha val="6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>
                          <a:solidFill>
                            <a:srgbClr val="112277"/>
                          </a:solidFill>
                        </a:rPr>
                        <a:t>Percent</a:t>
                      </a:r>
                      <a:endParaRPr b="1">
                        <a:solidFill>
                          <a:srgbClr val="112277"/>
                        </a:solidFill>
                      </a:endParaRPr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471">
                        <a:alpha val="6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9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>
                          <a:solidFill>
                            <a:srgbClr val="112277"/>
                          </a:solidFill>
                        </a:rPr>
                        <a:t>Risk1Y- F</a:t>
                      </a:r>
                      <a:endParaRPr b="1">
                        <a:solidFill>
                          <a:srgbClr val="112277"/>
                        </a:solidFill>
                      </a:endParaRPr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400</a:t>
                      </a:r>
                      <a:endParaRPr/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85.11</a:t>
                      </a:r>
                      <a:endParaRPr/>
                    </a:p>
                  </a:txBody>
                  <a:tcPr marL="57150" marR="57150" marT="28575" marB="28575">
                    <a:lnL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9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>
                          <a:solidFill>
                            <a:srgbClr val="112277"/>
                          </a:solidFill>
                        </a:rPr>
                        <a:t>Risk1Y- T</a:t>
                      </a:r>
                      <a:endParaRPr b="1">
                        <a:solidFill>
                          <a:srgbClr val="112277"/>
                        </a:solidFill>
                      </a:endParaRPr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70</a:t>
                      </a:r>
                      <a:endParaRPr/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14.89</a:t>
                      </a:r>
                      <a:endParaRPr/>
                    </a:p>
                  </a:txBody>
                  <a:tcPr marL="57150" marR="57150" marT="28575" marB="28575">
                    <a:lnL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9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>
                          <a:solidFill>
                            <a:srgbClr val="112277"/>
                          </a:solidFill>
                        </a:rPr>
                        <a:t>PRE30- F</a:t>
                      </a:r>
                      <a:endParaRPr b="1">
                        <a:solidFill>
                          <a:srgbClr val="112277"/>
                        </a:solidFill>
                      </a:endParaRPr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471">
                        <a:alpha val="6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84</a:t>
                      </a:r>
                      <a:endParaRPr/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471">
                        <a:alpha val="6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17.87</a:t>
                      </a:r>
                      <a:endParaRPr/>
                    </a:p>
                  </a:txBody>
                  <a:tcPr marL="57150" marR="57150" marT="28575" marB="28575">
                    <a:lnL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471">
                        <a:alpha val="6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9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>
                          <a:solidFill>
                            <a:srgbClr val="112277"/>
                          </a:solidFill>
                        </a:rPr>
                        <a:t>PRE30 - T</a:t>
                      </a:r>
                      <a:endParaRPr b="1">
                        <a:solidFill>
                          <a:srgbClr val="112277"/>
                        </a:solidFill>
                      </a:endParaRPr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471">
                        <a:alpha val="6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386</a:t>
                      </a:r>
                      <a:endParaRPr/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471">
                        <a:alpha val="6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82.13</a:t>
                      </a:r>
                      <a:endParaRPr/>
                    </a:p>
                  </a:txBody>
                  <a:tcPr marL="57150" marR="57150" marT="28575" marB="28575">
                    <a:lnL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471">
                        <a:alpha val="6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9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>
                          <a:solidFill>
                            <a:srgbClr val="112277"/>
                          </a:solidFill>
                        </a:rPr>
                        <a:t>PRE17 - F</a:t>
                      </a:r>
                      <a:endParaRPr b="1">
                        <a:solidFill>
                          <a:srgbClr val="112277"/>
                        </a:solidFill>
                      </a:endParaRPr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435</a:t>
                      </a:r>
                      <a:endParaRPr/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92.55</a:t>
                      </a:r>
                      <a:endParaRPr/>
                    </a:p>
                  </a:txBody>
                  <a:tcPr marL="57150" marR="57150" marT="28575" marB="28575">
                    <a:lnL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9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>
                          <a:solidFill>
                            <a:srgbClr val="112277"/>
                          </a:solidFill>
                        </a:rPr>
                        <a:t>PRE17 - T</a:t>
                      </a:r>
                      <a:endParaRPr b="1">
                        <a:solidFill>
                          <a:srgbClr val="112277"/>
                        </a:solidFill>
                      </a:endParaRPr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35</a:t>
                      </a:r>
                      <a:endParaRPr/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7.45</a:t>
                      </a:r>
                      <a:endParaRPr/>
                    </a:p>
                  </a:txBody>
                  <a:tcPr marL="57150" marR="57150" marT="28575" marB="28575">
                    <a:lnL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9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>
                          <a:solidFill>
                            <a:srgbClr val="112277"/>
                          </a:solidFill>
                        </a:rPr>
                        <a:t>PRE9 - F</a:t>
                      </a:r>
                      <a:endParaRPr b="1">
                        <a:solidFill>
                          <a:srgbClr val="112277"/>
                        </a:solidFill>
                      </a:endParaRPr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471">
                        <a:alpha val="6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439</a:t>
                      </a:r>
                      <a:endParaRPr/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471">
                        <a:alpha val="6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93.40</a:t>
                      </a:r>
                      <a:endParaRPr/>
                    </a:p>
                  </a:txBody>
                  <a:tcPr marL="57150" marR="57150" marT="28575" marB="28575">
                    <a:lnL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471">
                        <a:alpha val="6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9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>
                          <a:solidFill>
                            <a:srgbClr val="112277"/>
                          </a:solidFill>
                        </a:rPr>
                        <a:t>PRE9 - T</a:t>
                      </a:r>
                      <a:endParaRPr b="1">
                        <a:solidFill>
                          <a:srgbClr val="112277"/>
                        </a:solidFill>
                      </a:endParaRPr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471">
                        <a:alpha val="6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31</a:t>
                      </a:r>
                      <a:endParaRPr/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471">
                        <a:alpha val="6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6.60</a:t>
                      </a:r>
                      <a:endParaRPr/>
                    </a:p>
                  </a:txBody>
                  <a:tcPr marL="57150" marR="57150" marT="28575" marB="28575">
                    <a:lnL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471">
                        <a:alpha val="6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9" name="Shape 219"/>
          <p:cNvGraphicFramePr/>
          <p:nvPr/>
        </p:nvGraphicFramePr>
        <p:xfrm>
          <a:off x="5257575" y="173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{0BCDC9C6-0B83-49AA-B1E0-DD1204DF4A3F}</a:tableStyleId>
              </a:tblPr>
              <a:tblGrid>
                <a:gridCol w="11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27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>
                        <a:solidFill>
                          <a:srgbClr val="112277"/>
                        </a:solidFill>
                      </a:endParaRPr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471">
                        <a:alpha val="6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>
                          <a:solidFill>
                            <a:srgbClr val="112277"/>
                          </a:solidFill>
                        </a:rPr>
                        <a:t>Frequency</a:t>
                      </a:r>
                      <a:endParaRPr b="1">
                        <a:solidFill>
                          <a:srgbClr val="112277"/>
                        </a:solidFill>
                      </a:endParaRPr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471">
                        <a:alpha val="6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>
                          <a:solidFill>
                            <a:srgbClr val="112277"/>
                          </a:solidFill>
                        </a:rPr>
                        <a:t>Percent</a:t>
                      </a:r>
                      <a:endParaRPr b="1">
                        <a:solidFill>
                          <a:srgbClr val="112277"/>
                        </a:solidFill>
                      </a:endParaRPr>
                    </a:p>
                  </a:txBody>
                  <a:tcPr marL="57150" marR="57150" marT="28575" marB="28575">
                    <a:lnL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471">
                        <a:alpha val="6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7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>
                          <a:solidFill>
                            <a:srgbClr val="112277"/>
                          </a:solidFill>
                        </a:rPr>
                        <a:t>DGN1</a:t>
                      </a:r>
                      <a:endParaRPr b="1">
                        <a:solidFill>
                          <a:srgbClr val="112277"/>
                        </a:solidFill>
                      </a:endParaRPr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0.21</a:t>
                      </a:r>
                      <a:endParaRPr/>
                    </a:p>
                  </a:txBody>
                  <a:tcPr marL="57150" marR="57150" marT="28575" marB="28575">
                    <a:lnL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4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>
                          <a:solidFill>
                            <a:srgbClr val="112277"/>
                          </a:solidFill>
                        </a:rPr>
                        <a:t>DGN2</a:t>
                      </a:r>
                      <a:endParaRPr b="1">
                        <a:solidFill>
                          <a:srgbClr val="112277"/>
                        </a:solidFill>
                      </a:endParaRPr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52</a:t>
                      </a:r>
                      <a:endParaRPr/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11.06</a:t>
                      </a:r>
                      <a:endParaRPr/>
                    </a:p>
                  </a:txBody>
                  <a:tcPr marL="57150" marR="57150" marT="28575" marB="28575">
                    <a:lnL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4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>
                          <a:solidFill>
                            <a:srgbClr val="112277"/>
                          </a:solidFill>
                        </a:rPr>
                        <a:t>DGN3</a:t>
                      </a:r>
                      <a:endParaRPr b="1">
                        <a:solidFill>
                          <a:srgbClr val="112277"/>
                        </a:solidFill>
                      </a:endParaRPr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349</a:t>
                      </a:r>
                      <a:endParaRPr/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74.26</a:t>
                      </a:r>
                      <a:endParaRPr/>
                    </a:p>
                  </a:txBody>
                  <a:tcPr marL="57150" marR="57150" marT="28575" marB="28575">
                    <a:lnL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4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>
                          <a:solidFill>
                            <a:srgbClr val="112277"/>
                          </a:solidFill>
                        </a:rPr>
                        <a:t>DGN4</a:t>
                      </a:r>
                      <a:endParaRPr b="1">
                        <a:solidFill>
                          <a:srgbClr val="112277"/>
                        </a:solidFill>
                      </a:endParaRPr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47</a:t>
                      </a:r>
                      <a:endParaRPr/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10.00</a:t>
                      </a:r>
                      <a:endParaRPr/>
                    </a:p>
                  </a:txBody>
                  <a:tcPr marL="57150" marR="57150" marT="28575" marB="28575">
                    <a:lnL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4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>
                          <a:solidFill>
                            <a:srgbClr val="112277"/>
                          </a:solidFill>
                        </a:rPr>
                        <a:t>DGN5</a:t>
                      </a:r>
                      <a:endParaRPr b="1">
                        <a:solidFill>
                          <a:srgbClr val="112277"/>
                        </a:solidFill>
                      </a:endParaRPr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15</a:t>
                      </a:r>
                      <a:endParaRPr/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3.19</a:t>
                      </a:r>
                      <a:endParaRPr/>
                    </a:p>
                  </a:txBody>
                  <a:tcPr marL="57150" marR="57150" marT="28575" marB="28575">
                    <a:lnL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4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>
                          <a:solidFill>
                            <a:srgbClr val="112277"/>
                          </a:solidFill>
                        </a:rPr>
                        <a:t>DGN6</a:t>
                      </a:r>
                      <a:endParaRPr b="1">
                        <a:solidFill>
                          <a:srgbClr val="112277"/>
                        </a:solidFill>
                      </a:endParaRPr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0.85</a:t>
                      </a:r>
                      <a:endParaRPr/>
                    </a:p>
                  </a:txBody>
                  <a:tcPr marL="57150" marR="57150" marT="28575" marB="28575">
                    <a:lnL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4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>
                          <a:solidFill>
                            <a:srgbClr val="112277"/>
                          </a:solidFill>
                        </a:rPr>
                        <a:t>DGN8</a:t>
                      </a:r>
                      <a:endParaRPr b="1">
                        <a:solidFill>
                          <a:srgbClr val="112277"/>
                        </a:solidFill>
                      </a:endParaRPr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57150" marR="57150" marT="28575" marB="28575">
                    <a:lnL w="12700" cap="flat" cmpd="sng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0.43</a:t>
                      </a:r>
                      <a:endParaRPr/>
                    </a:p>
                  </a:txBody>
                  <a:tcPr marL="57150" marR="57150" marT="28575" marB="28575">
                    <a:lnL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710000" y="557000"/>
            <a:ext cx="8564100" cy="7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of Interval Variables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Shape 226" descr="Screen Shot 2016-11-27 at 11.33.58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75" y="1947150"/>
            <a:ext cx="4934075" cy="29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487375" y="5474875"/>
            <a:ext cx="80067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Slight negative correlation between age and PRE4/PRE5 (forced exhalation test-related)</a:t>
            </a:r>
            <a:endParaRPr/>
          </a:p>
        </p:txBody>
      </p:sp>
      <p:pic>
        <p:nvPicPr>
          <p:cNvPr id="228" name="Shape 228" descr="Screen Shot 2016-11-27 at 11.39.58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4650" y="1947150"/>
            <a:ext cx="4615225" cy="29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of Categorical Variables </a:t>
            </a: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196581" y="2160600"/>
            <a:ext cx="30774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cough (PRE10) and weakness (PRE11) before surgery both highly correlated with  seriousness of condition (PRE6)</a:t>
            </a:r>
            <a:endParaRPr/>
          </a:p>
          <a:p>
            <a:pPr marL="457200" lvl="0" indent="-32004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coughing blood (PRE8) and pain (PRE7) before surgery highly correlated </a:t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680701"/>
            <a:ext cx="5275550" cy="455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/>
              <a:t>wo</a:t>
            </a:r>
            <a:r>
              <a:rPr lang="en-US"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Approaches to Prediction</a:t>
            </a:r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0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n-US"/>
              <a:t>First </a:t>
            </a: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Approach: Decision Trees</a:t>
            </a: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77325" y="1573123"/>
            <a:ext cx="8596800" cy="4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Looked at different combinations of tree depth, min leaf size, and independent variables </a:t>
            </a:r>
            <a:endParaRPr/>
          </a:p>
          <a:p>
            <a:pPr marL="457200" marR="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Checked AUC, Misclassification Rate and RASE for each</a:t>
            </a:r>
            <a:endParaRPr/>
          </a:p>
          <a:p>
            <a:pPr marL="457200" marR="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The best diagnostics we found for tree that used 14/16 variables, had six levels and min leaf size of 4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50" y="3280100"/>
            <a:ext cx="9350074" cy="21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Selected Decision Tree Model</a:t>
            </a:r>
            <a:endParaRPr/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00" y="1531725"/>
            <a:ext cx="9097001" cy="28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9275" y="4614550"/>
            <a:ext cx="5746876" cy="10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Splitting Criteria</a:t>
            </a:r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77325" y="1462100"/>
            <a:ext cx="3326100" cy="45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▶"/>
            </a:pPr>
            <a:r>
              <a:rPr lang="en-US" sz="2000"/>
              <a:t>Splitting criteria which led to the 4 nodes with majority RISK1Y=T outcomes 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▶"/>
            </a:pPr>
            <a:r>
              <a:rPr lang="en-US" sz="2000"/>
              <a:t>impt criteria include: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▶"/>
            </a:pPr>
            <a:r>
              <a:rPr lang="en-US" sz="2000"/>
              <a:t>Age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▶"/>
            </a:pPr>
            <a:r>
              <a:rPr lang="en-US" sz="2000"/>
              <a:t>DGN - diagnosis codes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▶"/>
            </a:pPr>
            <a:r>
              <a:rPr lang="en-US" sz="2000"/>
              <a:t>PRE8 - coughing blood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▶"/>
            </a:pPr>
            <a:r>
              <a:rPr lang="en-US" sz="2000"/>
              <a:t>PRE17 - diabetes</a:t>
            </a:r>
            <a:endParaRPr sz="2000"/>
          </a:p>
          <a:p>
            <a:pPr marL="45720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000" y="1462100"/>
            <a:ext cx="4131749" cy="503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Decision Tree – Insights</a:t>
            </a:r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77325" y="1670975"/>
            <a:ext cx="4266000" cy="49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n-US" sz="2200"/>
              <a:t>some of the variables are more important, such as AGE, which was split on 4x for some nodes</a:t>
            </a:r>
            <a:endParaRPr sz="2200"/>
          </a:p>
          <a:p>
            <a:pPr marL="457200" marR="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n-US" sz="2200"/>
              <a:t>certain important variables were more obvious (age, coughing blood); others were not (diabetes)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n-US" sz="2200"/>
              <a:t>false neg led to higher misclassification rate (false pos rate good)</a:t>
            </a:r>
            <a:endParaRPr sz="22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lang="en-US" sz="2200"/>
              <a:t>Not pruning was necessary to produce any results</a:t>
            </a:r>
            <a:r>
              <a:rPr lang="en-US" sz="2400"/>
              <a:t> </a:t>
            </a:r>
            <a:endParaRPr sz="2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300" y="1775425"/>
            <a:ext cx="4613299" cy="17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0638" y="3707750"/>
            <a:ext cx="288607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59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n-US"/>
              <a:t>Second </a:t>
            </a: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Approach: Logistic Regression</a:t>
            </a:r>
            <a:endParaRPr/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441" y="4403253"/>
            <a:ext cx="8496074" cy="19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/>
        </p:nvSpPr>
        <p:spPr>
          <a:xfrm>
            <a:off x="661425" y="1668424"/>
            <a:ext cx="89118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Char char="●"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First ran regression on all variables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Char char="●"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Then ran regression using variables that were significant in first model or “made sense” in context of problem 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○"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DGN - diagnosis code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○"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AGE 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○"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PRE9 - coughing blood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○"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PRE14 - tumor size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○"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PRE17 - diabetes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○"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PRE30 - smoking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77325" y="1636173"/>
            <a:ext cx="8596800" cy="44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n-U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 and Problem Statement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n-U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n-U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3200"/>
              <a:t>wo</a:t>
            </a:r>
            <a:r>
              <a:rPr lang="en-U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Modeling Approaches and Insights From Each Method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n-U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Model Comparisons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n-U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Overall Findings and Recommendations 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433650" y="1601350"/>
            <a:ext cx="4915800" cy="49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/>
          </a:p>
          <a:p>
            <a:pPr marL="457200" lvl="0" indent="-32004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Significant (at .05 level) parameters include:</a:t>
            </a:r>
            <a:endParaRPr/>
          </a:p>
          <a:p>
            <a:pPr marL="914400" lvl="1" indent="-309880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DGN2, DGN3, DGN4</a:t>
            </a:r>
            <a:endParaRPr/>
          </a:p>
          <a:p>
            <a:pPr marL="914400" lvl="1" indent="-309880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PRE9 (labored breath)</a:t>
            </a:r>
            <a:endParaRPr/>
          </a:p>
          <a:p>
            <a:pPr marL="914400" lvl="1" indent="-309880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PRE17 (diabetes)</a:t>
            </a:r>
            <a:endParaRPr/>
          </a:p>
          <a:p>
            <a:pPr marL="914400" lvl="1" indent="-309880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PRE30 (smoking)</a:t>
            </a:r>
            <a:endParaRPr/>
          </a:p>
          <a:p>
            <a:pPr marL="457200" lvl="0" indent="-32004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PRE30=F (-1.3541) one unit change means log odds decrease by 1.3541 (odds of dying decrease if you don’t smoke)</a:t>
            </a:r>
            <a:endParaRPr/>
          </a:p>
          <a:p>
            <a:pPr marL="914400" lvl="1" indent="-309880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while keeping all other predictors the same, the odds of dying versus not dying will  shrink by a factor of 0.2616 if you don’t smoke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▶"/>
            </a:pPr>
            <a:r>
              <a:rPr lang="en-US">
                <a:solidFill>
                  <a:srgbClr val="434343"/>
                </a:solidFill>
              </a:rPr>
              <a:t>DGN6 has only 4 observations - all F - so high coefficient is likely due to small group and it doesn’t appear to affect model fit (only 4 obs)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348125" y="557000"/>
            <a:ext cx="10026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Parameter Estimates</a:t>
            </a:r>
            <a:endParaRPr/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575" y="1601350"/>
            <a:ext cx="419100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 Regression – Insights </a:t>
            </a:r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816600" y="1473700"/>
            <a:ext cx="8835900" cy="49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SzPts val="1800"/>
              <a:buFont typeface="Trebuchet MS"/>
              <a:buChar char="▶"/>
            </a:pPr>
            <a:r>
              <a:rPr lang="en-US">
                <a:solidFill>
                  <a:schemeClr val="dk1"/>
                </a:solidFill>
              </a:rPr>
              <a:t>The second model was better than the first in all our measurements: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SzPts val="1800"/>
              <a:buFont typeface="Trebuchet MS"/>
              <a:buChar char="▶"/>
            </a:pPr>
            <a:r>
              <a:rPr lang="en-US">
                <a:solidFill>
                  <a:schemeClr val="dk1"/>
                </a:solidFill>
              </a:rPr>
              <a:t>Our second model is significantly different (p-value &lt; 0.01) from  the null hypothesis.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42900" rtl="0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SzPts val="1800"/>
              <a:buFont typeface="Trebuchet MS"/>
              <a:buChar char="▶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Smoking, shortness of breath before surgery, diabetes and certain diagnoses significantly impact the odds of dying one year post surgery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rtl="0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50000"/>
              </a:lnSpc>
              <a:spcBef>
                <a:spcPts val="2200"/>
              </a:spcBef>
              <a:spcAft>
                <a:spcPts val="220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250" y="4319700"/>
            <a:ext cx="3016625" cy="11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 descr="Screen Shot 2016-11-27 at 10.10.59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5550" y="2138625"/>
            <a:ext cx="6139950" cy="6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5550" y="2890700"/>
            <a:ext cx="6139949" cy="4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Model Comparison </a:t>
            </a:r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0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596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Which Approach Predicted Best?</a:t>
            </a: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77325" y="1360675"/>
            <a:ext cx="9070200" cy="4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5145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/>
              <a:t>AUC, misclassification rate and RASE values were compared for decision tree and logistic regression.</a:t>
            </a:r>
            <a:endParaRPr/>
          </a:p>
          <a:p>
            <a:pPr marL="342900" marR="0" lvl="0" indent="-25145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/>
          </a:p>
          <a:p>
            <a:pPr marL="342900" marR="0" lvl="0" indent="-25145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/>
              <a:t>Decision Tree: </a:t>
            </a:r>
            <a:endParaRPr/>
          </a:p>
          <a:p>
            <a:pPr marL="342900" marR="0" lvl="0" indent="-25145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/>
          </a:p>
          <a:p>
            <a:pPr marL="342900" marR="0" lvl="0" indent="-25145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/>
          </a:p>
          <a:p>
            <a:pPr marL="342900" marR="0" lvl="0" indent="-25145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/>
          </a:p>
          <a:p>
            <a:pPr marL="342900" marR="0" lvl="0" indent="-25145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/>
          </a:p>
          <a:p>
            <a:pPr marL="342900" marR="0" lvl="0" indent="-25145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/>
              <a:t>Logistic Regression: </a:t>
            </a:r>
            <a:endParaRPr/>
          </a:p>
          <a:p>
            <a:pPr marL="342900" marR="0" lvl="0" indent="-25145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/>
          </a:p>
        </p:txBody>
      </p:sp>
      <p:pic>
        <p:nvPicPr>
          <p:cNvPr id="310" name="Shape 310" descr="Screen Shot 2016-11-27 at 10.07.5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775" y="2715063"/>
            <a:ext cx="6139950" cy="6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775" y="4298025"/>
            <a:ext cx="6139949" cy="4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596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n-US"/>
              <a:t>ROC Curves</a:t>
            </a:r>
            <a:endParaRPr/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50" y="1496100"/>
            <a:ext cx="4376050" cy="3282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150" y="1496100"/>
            <a:ext cx="4376050" cy="3282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Findings and Recommendations</a:t>
            </a:r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0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Key Findings </a:t>
            </a:r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77325" y="1427301"/>
            <a:ext cx="8596800" cy="42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Logistic regression performed better than the decision tree as it had higher AUC and lower RASE value.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Decision tree may have been overfit. 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two model types produced different “important” variables (risk factors), but certain predictors were common to both models, such as: diabetes and diagnosis codes</a:t>
            </a: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Char char="●"/>
            </a:pP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</a:rPr>
              <a:t>S</a:t>
            </a:r>
            <a:r>
              <a:rPr lang="en-US" sz="2400">
                <a:solidFill>
                  <a:srgbClr val="434343"/>
                </a:solidFill>
                <a:highlight>
                  <a:schemeClr val="lt1"/>
                </a:highlight>
              </a:rPr>
              <a:t>moking, shortness of breath before surgery, diabetes and certain diagnoses significantly impact the odds of dying one year post surgery</a:t>
            </a:r>
            <a:endParaRPr sz="24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Recommendations </a:t>
            </a:r>
            <a:endParaRPr/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lang="en-US" sz="2400"/>
              <a:t>Try to obtain a larger dataset for better predictions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lang="en-US" sz="2400"/>
              <a:t>Try hybrid mode</a:t>
            </a:r>
            <a:r>
              <a:rPr lang="en-US" sz="2400">
                <a:solidFill>
                  <a:srgbClr val="000000"/>
                </a:solidFill>
              </a:rPr>
              <a:t>l </a:t>
            </a:r>
            <a:r>
              <a:rPr lang="en-US" sz="2400">
                <a:solidFill>
                  <a:srgbClr val="434343"/>
                </a:solidFill>
              </a:rPr>
              <a:t>with larger dataset (can contain missing values) - first use decision tree one level deep and then logistics regression to try and alleviate separation issues</a:t>
            </a:r>
            <a:endParaRPr sz="2400">
              <a:solidFill>
                <a:srgbClr val="434343"/>
              </a:solidFill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lang="en-US" sz="2400">
                <a:solidFill>
                  <a:srgbClr val="434343"/>
                </a:solidFill>
              </a:rPr>
              <a:t>Providers should consider all of the risk factors with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/>
              <a:t>particular attention to those shared between both model types (diabetes and diagnosis code)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lang="en-US" sz="2400"/>
              <a:t>Providers caring for patients should carefully evaluate their patients’ fitness for surgery and prognosis, given these risk factors, before undertaking surgical procedures</a:t>
            </a:r>
            <a:endParaRPr sz="2400"/>
          </a:p>
          <a:p>
            <a:pPr marL="342900" marR="0" lvl="0" indent="-25145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 and Problem Statement</a:t>
            </a: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0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Lung Cancer and Mortality Statistics</a:t>
            </a: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77325" y="1577225"/>
            <a:ext cx="8596800" cy="46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594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▶"/>
            </a:pPr>
            <a:r>
              <a:rPr lang="en-US" sz="1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Lung cancer is the leading cancer killer in both men and women in the U.S., and it’s the most common cancer worldwide.</a:t>
            </a:r>
            <a:endParaRPr sz="1700"/>
          </a:p>
          <a:p>
            <a:pPr marL="342900" marR="0" lvl="0" indent="-3594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▶"/>
            </a:pPr>
            <a:r>
              <a:rPr lang="en-US" sz="1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An estimated 158,080 Americans are expected to die from lung cancer in 2016, accounting for approximately 27% of all cancer deaths.</a:t>
            </a:r>
            <a:endParaRPr sz="1700"/>
          </a:p>
          <a:p>
            <a:pPr marL="342900" marR="0" lvl="0" indent="-3594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▶"/>
            </a:pPr>
            <a:r>
              <a:rPr lang="en-US" sz="1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During 2016, an estimated 224,390 new cases of lung cancer were expected to be diagnosed, representing about 13 percent of all cancer diagnoses.</a:t>
            </a:r>
            <a:endParaRPr sz="1700"/>
          </a:p>
          <a:p>
            <a:pPr marL="342900" marR="0" lvl="0" indent="-3594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▶"/>
            </a:pPr>
            <a:r>
              <a:rPr lang="en-US" sz="1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majority of living lung cancer patients have been diagnosed within the last five years. </a:t>
            </a:r>
            <a:endParaRPr sz="1700"/>
          </a:p>
          <a:p>
            <a:pPr marL="342900" marR="0" lvl="0" indent="-3594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▶"/>
            </a:pPr>
            <a:r>
              <a:rPr lang="en-US" sz="1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Lung cancer is mostly a disease of the elderly. In 2013, 83 percent of those living with lung cancer were 60 years of age or older.</a:t>
            </a:r>
            <a:endParaRPr sz="1700"/>
          </a:p>
          <a:p>
            <a:pPr marL="342900" marR="0" lvl="0" indent="-3594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▶"/>
            </a:pPr>
            <a:r>
              <a:rPr lang="en-US" sz="1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lung cancer five-year survival rate is 17.7 percent, which is lower than many other cancers.</a:t>
            </a:r>
            <a:endParaRPr sz="1700"/>
          </a:p>
          <a:p>
            <a:pPr marL="342900" marR="0" lvl="0" indent="-3594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▶"/>
            </a:pPr>
            <a:r>
              <a:rPr lang="en-US" sz="1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More than half of people with lung cancer die within one year of being diagnosed.</a:t>
            </a:r>
            <a:endParaRPr sz="1700"/>
          </a:p>
        </p:txBody>
      </p:sp>
      <p:sp>
        <p:nvSpPr>
          <p:cNvPr id="167" name="Shape 16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http://www.lung.org/lung-health-and-diseases/lung-disease-lookup/lung-cancer/learn-about-lung-cancer/lung-cancer-fact-sheet.html?referrer=https://www.google.com/</a:t>
            </a:r>
            <a:endParaRPr sz="900" b="0" i="0" u="none" strike="noStrike" cap="non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Surgical Intervention for Lung Cancer</a:t>
            </a:r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557000" y="1772925"/>
            <a:ext cx="8717100" cy="42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784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lang="en-US" sz="2000"/>
              <a:t>One course of treatment is su</a:t>
            </a: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rgical intervention</a:t>
            </a:r>
            <a:r>
              <a:rPr lang="en-US" sz="2000"/>
              <a:t>,</a:t>
            </a: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but major considerations include immediate </a:t>
            </a:r>
            <a:r>
              <a:rPr lang="en-US" sz="2000"/>
              <a:t>postoperative</a:t>
            </a: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mortality (through 30 days post-op) and long-term mortality rates (1 year and on).</a:t>
            </a:r>
            <a:endParaRPr sz="2000"/>
          </a:p>
          <a:p>
            <a:pPr marL="342900" marR="0" lvl="0" indent="-3784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lang="en-US" sz="2000"/>
              <a:t>there are many types of surgical intervention</a:t>
            </a:r>
            <a:endParaRPr sz="2000"/>
          </a:p>
          <a:p>
            <a:pPr marL="342900" marR="0" lvl="0" indent="-3784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lang="en-US"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Major</a:t>
            </a: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lung resections for primary lung cancer include:</a:t>
            </a:r>
            <a:endParaRPr sz="2000"/>
          </a:p>
          <a:p>
            <a:pPr marL="742950" marR="0" lvl="1" indent="-3187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Pneumonectomy: removal of entire lung; open chest technique  </a:t>
            </a:r>
            <a:endParaRPr sz="1800"/>
          </a:p>
          <a:p>
            <a:pPr marL="742950" marR="0" lvl="1" indent="-3187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Lobectomy: removal of a lobe </a:t>
            </a:r>
            <a:endParaRPr sz="1800"/>
          </a:p>
          <a:p>
            <a: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7714" y="4574476"/>
            <a:ext cx="1379700" cy="17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9259" y="4574477"/>
            <a:ext cx="1459312" cy="1737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677334" y="57089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77334" y="1539241"/>
            <a:ext cx="8596668" cy="466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Identify characteristics of lung cancer patients who are more likely to </a:t>
            </a:r>
            <a:r>
              <a:rPr lang="en-US" sz="2300"/>
              <a:t>die</a:t>
            </a:r>
            <a:r>
              <a:rPr lang="en-US" sz="23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300"/>
              <a:t>within the y</a:t>
            </a:r>
            <a:r>
              <a:rPr lang="en-US" sz="23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ear after a major lung resection, to help clinicians decide who </a:t>
            </a:r>
            <a:r>
              <a:rPr lang="en-US" sz="2300"/>
              <a:t>are </a:t>
            </a:r>
            <a:r>
              <a:rPr lang="en-US" sz="23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good/</a:t>
            </a:r>
            <a:r>
              <a:rPr lang="en-US" sz="2300"/>
              <a:t>bad</a:t>
            </a:r>
            <a:r>
              <a:rPr lang="en-US" sz="23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candidates for surgery:</a:t>
            </a:r>
            <a:endParaRPr sz="2400"/>
          </a:p>
          <a:p>
            <a:pPr marL="800100" lvl="1" indent="-37846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AutoNum type="arabicPeriod"/>
            </a:pPr>
            <a:r>
              <a:rPr lang="en-US" sz="2000"/>
              <a:t>Dying within a year means surgery did not help the patient, or may have even contributed to death (stress on body)</a:t>
            </a:r>
            <a:endParaRPr sz="2000"/>
          </a:p>
          <a:p>
            <a:pPr marL="800100" lvl="1" indent="-37846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AutoNum type="arabicPeriod"/>
            </a:pPr>
            <a:r>
              <a:rPr lang="en-US" sz="2000"/>
              <a:t>Given a new patient’s information, get a better idea whether they are a good or bad candidate for surgery (given absence or presence of risky characteristics)</a:t>
            </a:r>
            <a:endParaRPr sz="2000"/>
          </a:p>
          <a:p>
            <a:pPr marL="1200150" lvl="2" indent="-40513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AutoNum type="arabicPeriod"/>
            </a:pPr>
            <a:r>
              <a:rPr lang="en-US" sz="2000"/>
              <a:t>Obtain the probability of surviving past a year - is it worth the stress on the body and other considerations?  </a:t>
            </a:r>
            <a:endParaRPr sz="2000"/>
          </a:p>
          <a:p>
            <a:pPr marL="1200150" lvl="2" indent="-40513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AutoNum type="arabicPeriod"/>
            </a:pPr>
            <a:r>
              <a:rPr lang="en-US" sz="2000"/>
              <a:t>If probability is low, explore other treatment options or palliative care?</a:t>
            </a:r>
            <a:endParaRPr sz="200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</a:t>
            </a:r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0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Source </a:t>
            </a: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77334" y="1415627"/>
            <a:ext cx="8596668" cy="417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From Wroclaw Thoracic Surgery Center (Poland) and includes 16 variables related to pre-operative features</a:t>
            </a:r>
            <a:endParaRPr sz="2000" b="0" i="0" u="none" strike="noStrike" cap="none" baseline="300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American Lung Association</a:t>
            </a:r>
            <a:r>
              <a:rPr lang="en-US" sz="1800"/>
              <a:t>: </a:t>
            </a: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racial and gender factors are heavily correlated to survival rates of lung cancer</a:t>
            </a:r>
            <a:r>
              <a:rPr lang="en-US" sz="1800"/>
              <a:t>, but </a:t>
            </a: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our data does not include those variables</a:t>
            </a:r>
            <a:r>
              <a:rPr lang="en-US" sz="1800" b="0" i="0" u="none" strike="noStrike" cap="none" baseline="30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123 other variables for pre, intra- and post-operative features recorded at the surgery center, but were not included in th</a:t>
            </a:r>
            <a:r>
              <a:rPr lang="en-US" sz="1800"/>
              <a:t>is</a:t>
            </a: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dataset</a:t>
            </a:r>
            <a:r>
              <a:rPr lang="en-US" sz="1800" b="0" i="0" u="none" strike="noStrike" cap="none" baseline="30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Data was collected for 1200 patients who underwent major lung resections between 2007 and 2011; 470 patients’ records had </a:t>
            </a:r>
            <a:r>
              <a:rPr lang="en-US" sz="2000" b="0" i="1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no missing data</a:t>
            </a: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and are included in our dataset</a:t>
            </a:r>
            <a:r>
              <a:rPr lang="en-US" sz="2000" b="0" i="0" u="none" strike="noStrike" cap="none" baseline="30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70 patients (15%) died within one year of surgery, 400 (85%) remained alive </a:t>
            </a:r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AutoNum type="arabicPeriod"/>
            </a:pPr>
            <a:r>
              <a:rPr lang="en-US"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Zieba, Tomczak, Lubicz, and Swiatek: Boosted SVM for extracting rules from imbalanced data in application to prediction of the post-operative life expectancy in the lung cancer patients </a:t>
            </a:r>
            <a:endParaRPr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AutoNum type="arabicPeriod"/>
            </a:pPr>
            <a:r>
              <a:rPr lang="en-US"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http://www.lung.org/lung-health-and-diseases/lung-disease-lookup/lung-cancer/learn-about-lung-cancer/lung-cancer-fact-sheet.html?referrer=https://www.google.com/</a:t>
            </a: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525300" y="139425"/>
            <a:ext cx="85968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n-US"/>
              <a:t>Data Overview - </a:t>
            </a: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Variables</a:t>
            </a: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598450" y="764325"/>
            <a:ext cx="9553500" cy="6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599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1600"/>
              <a:t>AGE: Age at Surgery</a:t>
            </a:r>
            <a:endParaRPr sz="1600"/>
          </a:p>
          <a:p>
            <a:pPr marL="342900" marR="0" lvl="0" indent="-3599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1600"/>
              <a:t>DGN: Diagnosis Code Group </a:t>
            </a:r>
            <a:endParaRPr sz="1600"/>
          </a:p>
          <a:p>
            <a:pPr marL="342900" marR="0" lvl="0" indent="-3599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1600"/>
              <a:t>PRE4: Forced Vital Capacity – total amount of air exhaled during test  </a:t>
            </a:r>
            <a:endParaRPr sz="1600"/>
          </a:p>
          <a:p>
            <a:pPr marL="342900" marR="0" lvl="0" indent="-3599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1600"/>
              <a:t>PRE5: FEV1 – the amount of air expelled in first second of forced expiration </a:t>
            </a:r>
            <a:endParaRPr sz="1600"/>
          </a:p>
          <a:p>
            <a:pPr marL="342900" marR="0" lvl="0" indent="-3599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1600"/>
              <a:t>PRE6: Perf. Status – 0=asymptomatic, 2=symptomatic with &lt;50% day in bed, 5=death</a:t>
            </a:r>
            <a:endParaRPr sz="1600"/>
          </a:p>
          <a:p>
            <a:pPr marL="342900" marR="0" lvl="0" indent="-3599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1600"/>
              <a:t>PRE7: Pain before surgery</a:t>
            </a:r>
            <a:endParaRPr sz="1600"/>
          </a:p>
          <a:p>
            <a:pPr marL="342900" marR="0" lvl="0" indent="-3599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1600"/>
              <a:t>PRE8: Coughing blood before surgery</a:t>
            </a:r>
            <a:endParaRPr sz="1600"/>
          </a:p>
          <a:p>
            <a:pPr marL="342900" marR="0" lvl="0" indent="-3599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1600"/>
              <a:t>PRE9: Shortness of breath before surgery</a:t>
            </a:r>
            <a:endParaRPr sz="1600"/>
          </a:p>
          <a:p>
            <a:pPr marL="342900" marR="0" lvl="0" indent="-3599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1600"/>
              <a:t>PRE10: Cough before surgery</a:t>
            </a:r>
            <a:endParaRPr sz="1600"/>
          </a:p>
          <a:p>
            <a:pPr marL="342900" marR="0" lvl="0" indent="-3599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1600"/>
              <a:t>PRE11: Weakness before surgery</a:t>
            </a:r>
            <a:endParaRPr sz="1600"/>
          </a:p>
          <a:p>
            <a:pPr marL="342900" marR="0" lvl="0" indent="-3599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1600"/>
              <a:t>PRE14: Tumor Size – 1 through 4 (largest)</a:t>
            </a:r>
            <a:endParaRPr sz="1600"/>
          </a:p>
          <a:p>
            <a:pPr marL="342900" marR="0" lvl="0" indent="-3599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1600"/>
              <a:t>PRE17: Type II diabetes </a:t>
            </a:r>
            <a:endParaRPr sz="1600"/>
          </a:p>
          <a:p>
            <a:pPr marL="342900" marR="0" lvl="0" indent="-3599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1600"/>
              <a:t>PRE19: Heart attack within 6 months prior to surgery </a:t>
            </a:r>
            <a:endParaRPr sz="1600"/>
          </a:p>
          <a:p>
            <a:pPr marL="342900" marR="0" lvl="0" indent="-3599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1600"/>
              <a:t>PRE25: Peripheral Arterial Disease</a:t>
            </a:r>
            <a:endParaRPr sz="1600"/>
          </a:p>
          <a:p>
            <a:pPr marL="342900" marR="0" lvl="0" indent="-3599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1600"/>
              <a:t>PRE30: Smoking</a:t>
            </a:r>
            <a:endParaRPr sz="1600"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Char char="▶"/>
            </a:pPr>
            <a:r>
              <a:rPr lang="en-US" sz="1600"/>
              <a:t>PRE32: Asthma</a:t>
            </a:r>
            <a:br>
              <a:rPr lang="en-US" sz="1665"/>
            </a:br>
            <a:endParaRPr/>
          </a:p>
          <a:p>
            <a:pPr marL="342900" marR="0" lvl="0" indent="-2583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endParaRPr sz="1665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583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endParaRPr sz="1665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1848</Words>
  <Application>Microsoft Office PowerPoint</Application>
  <PresentationFormat>Widescreen</PresentationFormat>
  <Paragraphs>228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Noto Sans Symbols</vt:lpstr>
      <vt:lpstr>Trebuchet MS</vt:lpstr>
      <vt:lpstr>Facet</vt:lpstr>
      <vt:lpstr>Predicting Mortality Rate of Lung Cancer Patients Within One Year of Surgery </vt:lpstr>
      <vt:lpstr>AGENDA</vt:lpstr>
      <vt:lpstr>Background and Problem Statement</vt:lpstr>
      <vt:lpstr>Lung Cancer and Mortality Statistics</vt:lpstr>
      <vt:lpstr>Surgical Intervention for Lung Cancer</vt:lpstr>
      <vt:lpstr>Problem Statement</vt:lpstr>
      <vt:lpstr>Data </vt:lpstr>
      <vt:lpstr>Data Source </vt:lpstr>
      <vt:lpstr>Data Overview - Variables</vt:lpstr>
      <vt:lpstr>Data Overview</vt:lpstr>
      <vt:lpstr>Frequency of Input Variables</vt:lpstr>
      <vt:lpstr>Correlation of Interval Variables  </vt:lpstr>
      <vt:lpstr>Correlation of Categorical Variables </vt:lpstr>
      <vt:lpstr>Two Approaches to Prediction</vt:lpstr>
      <vt:lpstr>First Approach: Decision Trees</vt:lpstr>
      <vt:lpstr>Selected Decision Tree Model</vt:lpstr>
      <vt:lpstr>Splitting Criteria</vt:lpstr>
      <vt:lpstr>Decision Tree – Insights</vt:lpstr>
      <vt:lpstr>Second Approach: Logistic Regression</vt:lpstr>
      <vt:lpstr>PowerPoint Presentation</vt:lpstr>
      <vt:lpstr>Logistic Regression – Insights </vt:lpstr>
      <vt:lpstr>Model Comparison </vt:lpstr>
      <vt:lpstr>Which Approach Predicted Best?</vt:lpstr>
      <vt:lpstr>ROC Curves</vt:lpstr>
      <vt:lpstr>Findings and Recommendations</vt:lpstr>
      <vt:lpstr>Key Findings </vt:lpstr>
      <vt:lpstr>Recommendations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Mortality Rate of Lung Cancer Patients Within One Year of Surgery </dc:title>
  <dc:creator>Ms. Mallika Thanky</dc:creator>
  <cp:lastModifiedBy>Ms. Mallika Thanky</cp:lastModifiedBy>
  <cp:revision>1</cp:revision>
  <dcterms:modified xsi:type="dcterms:W3CDTF">2018-01-31T04:06:08Z</dcterms:modified>
</cp:coreProperties>
</file>