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4" r:id="rId4"/>
    <p:sldId id="263" r:id="rId5"/>
    <p:sldId id="259" r:id="rId6"/>
    <p:sldId id="260" r:id="rId7"/>
    <p:sldId id="264" r:id="rId8"/>
    <p:sldId id="262" r:id="rId9"/>
    <p:sldId id="265" r:id="rId10"/>
    <p:sldId id="283" r:id="rId11"/>
    <p:sldId id="258" r:id="rId12"/>
    <p:sldId id="268" r:id="rId13"/>
    <p:sldId id="266" r:id="rId14"/>
    <p:sldId id="282" r:id="rId15"/>
    <p:sldId id="269" r:id="rId16"/>
    <p:sldId id="267" r:id="rId17"/>
    <p:sldId id="270" r:id="rId18"/>
    <p:sldId id="281" r:id="rId19"/>
    <p:sldId id="271" r:id="rId20"/>
    <p:sldId id="272" r:id="rId21"/>
    <p:sldId id="279" r:id="rId22"/>
    <p:sldId id="273" r:id="rId23"/>
    <p:sldId id="274" r:id="rId24"/>
    <p:sldId id="275" r:id="rId25"/>
    <p:sldId id="280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4A4E9-5B08-4D06-8D50-D4FAB723C3C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C18F3-4967-4DDC-8A6B-D2CC0868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C18F3-4967-4DDC-8A6B-D2CC0868EC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1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Thyroid earlier; Melanoma and Thyroid large range; Maybe 2 separate distributions in Thyroid Cancer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C18F3-4967-4DDC-8A6B-D2CC0868EC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Larger proportional of males with colorectal and pancreatic cancer; much larger proportion of females with thyroid cancer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C18F3-4967-4DDC-8A6B-D2CC0868EC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chart shows mean HR for both 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C18F3-4967-4DDC-8A6B-D2CC0868EC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8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Rank looks at expected versus actual proportions of events. </a:t>
            </a:r>
          </a:p>
          <a:p>
            <a:r>
              <a:rPr lang="en-US" dirty="0"/>
              <a:t>KM is univariate analysis of survival time (categorical only).</a:t>
            </a:r>
          </a:p>
          <a:p>
            <a:r>
              <a:rPr lang="en-US" dirty="0"/>
              <a:t>Cox PH is multivariate analysis of survival time (cat + continuous).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C18F3-4967-4DDC-8A6B-D2CC0868EC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B/W curves look proportional – did Cox 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C18F3-4967-4DDC-8A6B-D2CC0868EC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5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C18F3-4967-4DDC-8A6B-D2CC0868EC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6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Older people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C18F3-4967-4DDC-8A6B-D2CC0868EC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4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Tried Cox PH with race + gender + race*gender and AA, Males were not significant (no interactions were) – Pacific Islander and AA were significant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C18F3-4967-4DDC-8A6B-D2CC0868EC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30AF-C816-46D4-AF76-33569269B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Survival analysis for 5 cancer diagnoses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04411-A14B-4432-BE93-861058AD5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Healthcare analytics – Mallika </a:t>
            </a:r>
            <a:r>
              <a:rPr lang="en-US" dirty="0" err="1"/>
              <a:t>thanky</a:t>
            </a:r>
            <a:r>
              <a:rPr lang="en-US" dirty="0"/>
              <a:t> – 3/6/18</a:t>
            </a:r>
          </a:p>
        </p:txBody>
      </p:sp>
    </p:spTree>
    <p:extLst>
      <p:ext uri="{BB962C8B-B14F-4D97-AF65-F5344CB8AC3E}">
        <p14:creationId xmlns:p14="http://schemas.microsoft.com/office/powerpoint/2010/main" val="32984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7649-16F1-4E87-92C2-33A69B8C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Thyroid cancer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7CA2E-1FC4-4389-9C63-A903735E5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6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A878A-04BB-47E1-AAF9-D83C8738A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99" y="702156"/>
            <a:ext cx="5985305" cy="57309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FD2E-E8F0-4028-AA60-CE33B72B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 Rank test shows gender not significant (p-value = 0.141)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F90F6E-229E-4173-ADE0-85B89199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91534" cy="2024216"/>
          </a:xfrm>
        </p:spPr>
        <p:txBody>
          <a:bodyPr>
            <a:normAutofit/>
          </a:bodyPr>
          <a:lstStyle/>
          <a:p>
            <a:r>
              <a:rPr lang="en-US" dirty="0"/>
              <a:t>Gender did not significantly affect thyroid cancer survival</a:t>
            </a:r>
          </a:p>
        </p:txBody>
      </p:sp>
    </p:spTree>
    <p:extLst>
      <p:ext uri="{BB962C8B-B14F-4D97-AF65-F5344CB8AC3E}">
        <p14:creationId xmlns:p14="http://schemas.microsoft.com/office/powerpoint/2010/main" val="384227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36EF-783D-4CA0-86AB-1EB0D71A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males have higher hazard rate, but still insignificant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84BE8-475B-4EFD-91D5-B6B4FDA1B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794" y="2203665"/>
            <a:ext cx="5006395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92FCC-7CBF-4251-AA89-4F86B8381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173" y="2700730"/>
            <a:ext cx="6017741" cy="289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1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2212-311E-427B-97E3-A9F47A03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was significant for survival of thyroid cancer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7F71D-EF6E-495C-8894-FEF519A58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1927912"/>
            <a:ext cx="4633336" cy="3392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5652F0-392E-40A4-80E9-DA5E7E22B1B1}"/>
              </a:ext>
            </a:extLst>
          </p:cNvPr>
          <p:cNvSpPr txBox="1"/>
          <p:nvPr/>
        </p:nvSpPr>
        <p:spPr>
          <a:xfrm>
            <a:off x="581192" y="5430794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Rank IS significant with p-value &lt; 0.01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13524-7C14-41B1-8F10-EB1DB27B7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631" y="1977339"/>
            <a:ext cx="4577459" cy="3342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592B2F-363C-4406-BDAE-990DA7422591}"/>
              </a:ext>
            </a:extLst>
          </p:cNvPr>
          <p:cNvSpPr txBox="1"/>
          <p:nvPr/>
        </p:nvSpPr>
        <p:spPr>
          <a:xfrm>
            <a:off x="6225631" y="5430794"/>
            <a:ext cx="5570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Rank not significant with p-value = 0.516</a:t>
            </a:r>
          </a:p>
          <a:p>
            <a:r>
              <a:rPr lang="en-US" dirty="0"/>
              <a:t>70-80 year old patients’ rate declines fast but stabilizes</a:t>
            </a:r>
          </a:p>
          <a:p>
            <a:r>
              <a:rPr lang="en-US" dirty="0"/>
              <a:t>60-70 year old patients’ rate declines quickly at 1500 days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2836-9930-425B-8A9A-C3D2BB694AC7}"/>
              </a:ext>
            </a:extLst>
          </p:cNvPr>
          <p:cNvSpPr txBox="1"/>
          <p:nvPr/>
        </p:nvSpPr>
        <p:spPr>
          <a:xfrm>
            <a:off x="581192" y="6380237"/>
            <a:ext cx="102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Cox PH main assumption violated (survival curves cross); only performed Kaplan-Meier analysis for race/age.</a:t>
            </a:r>
          </a:p>
        </p:txBody>
      </p:sp>
    </p:spTree>
    <p:extLst>
      <p:ext uri="{BB962C8B-B14F-4D97-AF65-F5344CB8AC3E}">
        <p14:creationId xmlns:p14="http://schemas.microsoft.com/office/powerpoint/2010/main" val="411121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8DFF-C8AB-4134-9E8D-CE46F13A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Lung cancer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EB7E-73F2-4BA2-9C0F-D5DDFA6CB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7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306C00-E0A9-4E79-AF25-3D295CA909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1E7CD-0F2A-4726-A77D-838C6890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36375"/>
            <a:ext cx="4962525" cy="349858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CD4AAF0-D193-4B9D-916C-304499A3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Gender does not significantly affect lung cancer survival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C3F39-3BBB-487E-BB24-992C959B5EA6}"/>
              </a:ext>
            </a:extLst>
          </p:cNvPr>
          <p:cNvSpPr txBox="1"/>
          <p:nvPr/>
        </p:nvSpPr>
        <p:spPr>
          <a:xfrm>
            <a:off x="6352459" y="3642984"/>
            <a:ext cx="518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Insignificant Log Rank for Gender</a:t>
            </a:r>
          </a:p>
          <a:p>
            <a:r>
              <a:rPr lang="en-US" dirty="0"/>
              <a:t>Males have lower survival rate until around 1500 days</a:t>
            </a:r>
          </a:p>
        </p:txBody>
      </p:sp>
    </p:spTree>
    <p:extLst>
      <p:ext uri="{BB962C8B-B14F-4D97-AF65-F5344CB8AC3E}">
        <p14:creationId xmlns:p14="http://schemas.microsoft.com/office/powerpoint/2010/main" val="292627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AD4D-0FEC-4AD7-A202-0D0DFAC9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Race was significant for lung cancer, and white patients’ survival rate declined about half as fast as that of black patients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49E249-03DD-47C7-A3B1-B8941A649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996" y="2103178"/>
            <a:ext cx="5136514" cy="3595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0AFAB-AF40-49B8-95D6-B2776877C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962" y="2249188"/>
            <a:ext cx="5136514" cy="3598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DEABD-77D8-4DAC-ABAC-7E6A9B9E6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619" y="6085960"/>
            <a:ext cx="4541495" cy="475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FB86F4-AFFD-416F-AB41-6761353024A7}"/>
              </a:ext>
            </a:extLst>
          </p:cNvPr>
          <p:cNvSpPr txBox="1"/>
          <p:nvPr/>
        </p:nvSpPr>
        <p:spPr>
          <a:xfrm>
            <a:off x="772722" y="6085960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Rank is significant with p-value &lt; 0.01</a:t>
            </a:r>
          </a:p>
        </p:txBody>
      </p:sp>
    </p:spTree>
    <p:extLst>
      <p:ext uri="{BB962C8B-B14F-4D97-AF65-F5344CB8AC3E}">
        <p14:creationId xmlns:p14="http://schemas.microsoft.com/office/powerpoint/2010/main" val="266052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2B75-6C39-4CE2-82A9-1945942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was significant in survival of lung cancer by age category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1CAE0-E325-498B-9CE6-5A3C82ED3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66" y="2212117"/>
            <a:ext cx="5264299" cy="3678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E8D0C7-9F88-498D-992B-F864F297B321}"/>
              </a:ext>
            </a:extLst>
          </p:cNvPr>
          <p:cNvSpPr txBox="1"/>
          <p:nvPr/>
        </p:nvSpPr>
        <p:spPr>
          <a:xfrm>
            <a:off x="6762561" y="2020329"/>
            <a:ext cx="484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Rank is significant with p-value = 0.01</a:t>
            </a:r>
          </a:p>
          <a:p>
            <a:r>
              <a:rPr lang="en-US" dirty="0"/>
              <a:t>30-40 year old patients had surprising drop at 1000 days but could be due to small sample size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8233C-642E-4D7F-AC15-7B3C15D7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993" y="3029852"/>
            <a:ext cx="1666789" cy="33603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22ECFA-DF4F-4625-84A0-036532736A6E}"/>
              </a:ext>
            </a:extLst>
          </p:cNvPr>
          <p:cNvSpPr/>
          <p:nvPr/>
        </p:nvSpPr>
        <p:spPr>
          <a:xfrm>
            <a:off x="8282763" y="3029851"/>
            <a:ext cx="1571751" cy="32965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65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146F-9BA3-462F-8F0E-8574A62C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F9A2E-2A45-4A81-A9DA-A6257ECE6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1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89BF-2037-4F6C-99DB-562A21A0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Neither gender nor race significantly impacted melanoma survival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9F2AF9-A566-4314-8F3D-C9B0C41DB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398" y="2162689"/>
            <a:ext cx="5236752" cy="3678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609857-6AD0-4E36-AC1C-193EA09D0192}"/>
              </a:ext>
            </a:extLst>
          </p:cNvPr>
          <p:cNvSpPr txBox="1"/>
          <p:nvPr/>
        </p:nvSpPr>
        <p:spPr>
          <a:xfrm>
            <a:off x="797435" y="5971178"/>
            <a:ext cx="4267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Rank not significant with p-value = 0.93</a:t>
            </a:r>
          </a:p>
          <a:p>
            <a:r>
              <a:rPr lang="en-US" dirty="0"/>
              <a:t>Genders briefly cross at 900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7CFC0-7FA2-479E-9B5B-93E81C15F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632" y="2067178"/>
            <a:ext cx="5416576" cy="3785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276639-D670-4C30-AB00-D0CAF32FAA2E}"/>
              </a:ext>
            </a:extLst>
          </p:cNvPr>
          <p:cNvSpPr txBox="1"/>
          <p:nvPr/>
        </p:nvSpPr>
        <p:spPr>
          <a:xfrm>
            <a:off x="6312667" y="5971178"/>
            <a:ext cx="4267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Rank not significant with p-value = 0.55</a:t>
            </a:r>
          </a:p>
          <a:p>
            <a:r>
              <a:rPr lang="en-US" dirty="0"/>
              <a:t>91% of people with melanoma were white</a:t>
            </a:r>
          </a:p>
        </p:txBody>
      </p:sp>
    </p:spTree>
    <p:extLst>
      <p:ext uri="{BB962C8B-B14F-4D97-AF65-F5344CB8AC3E}">
        <p14:creationId xmlns:p14="http://schemas.microsoft.com/office/powerpoint/2010/main" val="412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4247-3580-493C-B79B-D017CCE2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49D7-3896-4655-BA47-A3362898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  <a:p>
            <a:r>
              <a:rPr lang="en-US" dirty="0"/>
              <a:t>Survival Analysis</a:t>
            </a:r>
          </a:p>
          <a:p>
            <a:pPr lvl="1"/>
            <a:r>
              <a:rPr lang="en-US" dirty="0"/>
              <a:t>Thyroid Cancer</a:t>
            </a:r>
          </a:p>
          <a:p>
            <a:pPr lvl="1"/>
            <a:r>
              <a:rPr lang="en-US" dirty="0"/>
              <a:t>Lung Cancer</a:t>
            </a:r>
          </a:p>
          <a:p>
            <a:pPr lvl="1"/>
            <a:r>
              <a:rPr lang="en-US" dirty="0"/>
              <a:t>Melanoma</a:t>
            </a:r>
          </a:p>
          <a:p>
            <a:pPr lvl="1"/>
            <a:r>
              <a:rPr lang="en-US" dirty="0"/>
              <a:t>Colorectal Cancer</a:t>
            </a:r>
          </a:p>
          <a:p>
            <a:pPr lvl="1"/>
            <a:r>
              <a:rPr lang="en-US" dirty="0"/>
              <a:t>Pancreatic Cancer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32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FFD9-422A-4B6F-989D-6684643B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age had a significant impact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798E51-B189-445D-B491-7E2929581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2372755"/>
            <a:ext cx="5235786" cy="3678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4270E2-8AE2-44C0-9B91-C54EE2C5AE63}"/>
              </a:ext>
            </a:extLst>
          </p:cNvPr>
          <p:cNvSpPr txBox="1"/>
          <p:nvPr/>
        </p:nvSpPr>
        <p:spPr>
          <a:xfrm>
            <a:off x="6528911" y="3842542"/>
            <a:ext cx="4388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Rank is significant with p-value = 0.005</a:t>
            </a:r>
          </a:p>
          <a:p>
            <a:r>
              <a:rPr lang="en-US" dirty="0"/>
              <a:t>Survival curves cross </a:t>
            </a:r>
          </a:p>
          <a:p>
            <a:r>
              <a:rPr lang="en-US" dirty="0"/>
              <a:t>Older people have much lower survival rates</a:t>
            </a:r>
          </a:p>
        </p:txBody>
      </p:sp>
    </p:spTree>
    <p:extLst>
      <p:ext uri="{BB962C8B-B14F-4D97-AF65-F5344CB8AC3E}">
        <p14:creationId xmlns:p14="http://schemas.microsoft.com/office/powerpoint/2010/main" val="167171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F465-6D97-495A-99A6-D527FB2D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Colorectal cancer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19FB-5AEC-44D7-A34B-B20FC1112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04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225C9B-755F-4F91-9681-5E07AFAA71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CD2CD-6CF3-4EE9-A24A-A41D45DCF9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4CA99-9763-4E8B-8A4E-C24760688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454" y="1131123"/>
            <a:ext cx="6518800" cy="45957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7F2D4-784B-4C1F-AA23-B96CBF95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Gender is significant for colorectal cancer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C1944-610D-4DB5-B4E1-8C1190E5971F}"/>
              </a:ext>
            </a:extLst>
          </p:cNvPr>
          <p:cNvSpPr txBox="1"/>
          <p:nvPr/>
        </p:nvSpPr>
        <p:spPr>
          <a:xfrm>
            <a:off x="1218385" y="5812854"/>
            <a:ext cx="5246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Rank is significant with p-value &lt; 0.01</a:t>
            </a:r>
          </a:p>
          <a:p>
            <a:r>
              <a:rPr lang="en-US" dirty="0"/>
              <a:t>Males have lower survival rate until around 1000 days </a:t>
            </a:r>
          </a:p>
        </p:txBody>
      </p:sp>
    </p:spTree>
    <p:extLst>
      <p:ext uri="{BB962C8B-B14F-4D97-AF65-F5344CB8AC3E}">
        <p14:creationId xmlns:p14="http://schemas.microsoft.com/office/powerpoint/2010/main" val="330366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8610-C760-4FD0-9C16-A944AFA1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patients’ survival of colorectal cancer declines at almost 5x the rate of that of white patients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CA58DD-BA47-41AC-AADF-49C7D1AF0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171" y="2035369"/>
            <a:ext cx="5262764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13F88B-72BF-4C00-937E-F74803656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35369"/>
            <a:ext cx="5322793" cy="3731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C198A5-9E33-4A84-83C7-7A4D27AEF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876" y="5875607"/>
            <a:ext cx="4480959" cy="421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93CB52-A29B-4D34-A485-FAD1D4FFAC6C}"/>
              </a:ext>
            </a:extLst>
          </p:cNvPr>
          <p:cNvSpPr txBox="1"/>
          <p:nvPr/>
        </p:nvSpPr>
        <p:spPr>
          <a:xfrm>
            <a:off x="917724" y="5944928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Rank is significant with p-value &lt; 0.01</a:t>
            </a:r>
          </a:p>
        </p:txBody>
      </p:sp>
    </p:spTree>
    <p:extLst>
      <p:ext uri="{BB962C8B-B14F-4D97-AF65-F5344CB8AC3E}">
        <p14:creationId xmlns:p14="http://schemas.microsoft.com/office/powerpoint/2010/main" val="1408474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2D99-76B1-4016-823C-BE0F6750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was not significant in survival of colorectal cancer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7F836D-E1BA-4AEE-9FEE-4456A842E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52" y="2181225"/>
            <a:ext cx="4931695" cy="3678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1A77DE-6E59-46FA-B6C2-101DA515315E}"/>
              </a:ext>
            </a:extLst>
          </p:cNvPr>
          <p:cNvSpPr txBox="1"/>
          <p:nvPr/>
        </p:nvSpPr>
        <p:spPr>
          <a:xfrm>
            <a:off x="4351358" y="6155844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Rank not significant with p-value = 0.69</a:t>
            </a:r>
          </a:p>
        </p:txBody>
      </p:sp>
    </p:spTree>
    <p:extLst>
      <p:ext uri="{BB962C8B-B14F-4D97-AF65-F5344CB8AC3E}">
        <p14:creationId xmlns:p14="http://schemas.microsoft.com/office/powerpoint/2010/main" val="148858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DEB3-61DC-413A-831C-D37A7466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Pancreatic cancer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34B6D-0046-4715-8AB1-2D948E474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1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2B52-0021-49F5-90E0-845A2BE7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Neither age nor Gender significantly affected survival of pancreatic cancer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BB010-4341-4219-901B-17E27F62F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82" y="2002051"/>
            <a:ext cx="5181638" cy="3847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160B4-1B20-47DD-BB47-6902F98D5B41}"/>
              </a:ext>
            </a:extLst>
          </p:cNvPr>
          <p:cNvSpPr txBox="1"/>
          <p:nvPr/>
        </p:nvSpPr>
        <p:spPr>
          <a:xfrm>
            <a:off x="708332" y="5841715"/>
            <a:ext cx="5103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Difference between males and females not significant at p-value = 0.209</a:t>
            </a:r>
          </a:p>
          <a:p>
            <a:r>
              <a:rPr lang="en-US" sz="1400" dirty="0"/>
              <a:t>Performed Cox PH since the curves barely cross – no significant difference noted in Hazard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FA8BA-D6E9-4C01-BB6A-32FB2BB3F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69" y="1954548"/>
            <a:ext cx="5181639" cy="38871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C32F4-9327-445D-ABA2-A6BCCFA74179}"/>
              </a:ext>
            </a:extLst>
          </p:cNvPr>
          <p:cNvSpPr/>
          <p:nvPr/>
        </p:nvSpPr>
        <p:spPr>
          <a:xfrm>
            <a:off x="6248400" y="584171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Difference between races not significant at p-value = 0.7</a:t>
            </a:r>
          </a:p>
        </p:txBody>
      </p:sp>
    </p:spTree>
    <p:extLst>
      <p:ext uri="{BB962C8B-B14F-4D97-AF65-F5344CB8AC3E}">
        <p14:creationId xmlns:p14="http://schemas.microsoft.com/office/powerpoint/2010/main" val="1192436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BDC4-7AEB-459D-8A19-2CBA7160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was a significant factor in pancreatic cancer survival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2C4C9-A018-40D2-83DF-D0E413AE3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815" y="2391291"/>
            <a:ext cx="4906684" cy="3678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E07292-3245-470A-AC88-F5001FF82358}"/>
              </a:ext>
            </a:extLst>
          </p:cNvPr>
          <p:cNvSpPr txBox="1"/>
          <p:nvPr/>
        </p:nvSpPr>
        <p:spPr>
          <a:xfrm>
            <a:off x="7611762" y="2576384"/>
            <a:ext cx="3855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rank significant at p-value &lt; 0.01</a:t>
            </a:r>
          </a:p>
          <a:p>
            <a:r>
              <a:rPr lang="en-US" dirty="0"/>
              <a:t>Hazards are not proportional, so can’t do Cox PH analysis on Black/White patients</a:t>
            </a:r>
          </a:p>
        </p:txBody>
      </p:sp>
    </p:spTree>
    <p:extLst>
      <p:ext uri="{BB962C8B-B14F-4D97-AF65-F5344CB8AC3E}">
        <p14:creationId xmlns:p14="http://schemas.microsoft.com/office/powerpoint/2010/main" val="1747363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0168-28F7-45A3-8A53-0D29C71D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9EDD-8A91-4D9D-960A-57AEF0495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 is significant for every cancer type except melanoma</a:t>
            </a:r>
          </a:p>
          <a:p>
            <a:pPr lvl="1"/>
            <a:r>
              <a:rPr lang="en-US" dirty="0"/>
              <a:t>In cases where survival curves by race don’t cross, white and black patients’ hazards are often proportional</a:t>
            </a:r>
          </a:p>
          <a:p>
            <a:pPr lvl="2"/>
            <a:r>
              <a:rPr lang="en-US" dirty="0"/>
              <a:t>In 2/5 cancers where this is the case, black patients’ survival declines quicker than that of white patients</a:t>
            </a:r>
          </a:p>
          <a:p>
            <a:r>
              <a:rPr lang="en-US" dirty="0"/>
              <a:t>Gender is only significant for colorectal cancer, though males’ survival curves were frequently observed to be lower than that of females, and often crossed briefly around 1500 days</a:t>
            </a:r>
          </a:p>
          <a:p>
            <a:r>
              <a:rPr lang="en-US" dirty="0"/>
              <a:t>Age is significant for melanoma and lung cancer</a:t>
            </a:r>
          </a:p>
          <a:p>
            <a:pPr lvl="1"/>
            <a:r>
              <a:rPr lang="en-US" dirty="0"/>
              <a:t>Observed unexpected survival rates for some groups of lung cancer patients – may be due to sample size  </a:t>
            </a:r>
          </a:p>
          <a:p>
            <a:r>
              <a:rPr lang="en-US" dirty="0"/>
              <a:t>Multivariate analysis and interactions were hard to study due to frequent violation of Cox PH assumption of proportional hazards </a:t>
            </a:r>
          </a:p>
        </p:txBody>
      </p:sp>
    </p:spTree>
    <p:extLst>
      <p:ext uri="{BB962C8B-B14F-4D97-AF65-F5344CB8AC3E}">
        <p14:creationId xmlns:p14="http://schemas.microsoft.com/office/powerpoint/2010/main" val="98762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AFF1-71A1-49F5-BE45-CBD721EC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F656-C981-4D53-82E6-3FA697107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A35E-779F-4000-A7A1-52FC083D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A6C4-9884-405C-8B45-17D5D03D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763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Removed from the analysis: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4315 patients with no cancer diagnosis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5 patients with diagnosis after 8/25/2016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29 patients with multiple cancer diagnoses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 patients with Null race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1 patient with a diagnosis date after death date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25 patients with a diagnosis date before 1/1/2000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One as early as 1960 – skewed results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Created:</a:t>
            </a:r>
          </a:p>
          <a:p>
            <a:pPr lvl="1"/>
            <a:r>
              <a:rPr lang="en-US" dirty="0"/>
              <a:t>death flag where 1 = patients who died before 8/25/16 [Event flag in the functions]</a:t>
            </a:r>
          </a:p>
          <a:p>
            <a:pPr lvl="1"/>
            <a:r>
              <a:rPr lang="en-US" dirty="0"/>
              <a:t> “Time to Event” variable (in days) [Time vector in the functions]</a:t>
            </a:r>
          </a:p>
          <a:p>
            <a:pPr lvl="2"/>
            <a:r>
              <a:rPr lang="en-US" dirty="0"/>
              <a:t>For patients who died before 8/26/16, death date minus diagnosis date</a:t>
            </a:r>
          </a:p>
          <a:p>
            <a:pPr lvl="2"/>
            <a:r>
              <a:rPr lang="en-US" dirty="0"/>
              <a:t>For patients who survived beyond 8/25/16, 8/25/16 minus diagnosis date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Age Category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8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C0CB-5428-4C0F-91AB-885A64C4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comparisons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B88D9-268A-442A-BC39-51183D13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9" y="2111813"/>
            <a:ext cx="10707681" cy="4139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D0CD0A-F45F-4998-B16D-C788717EB3CC}"/>
              </a:ext>
            </a:extLst>
          </p:cNvPr>
          <p:cNvSpPr/>
          <p:nvPr/>
        </p:nvSpPr>
        <p:spPr>
          <a:xfrm>
            <a:off x="742158" y="2111812"/>
            <a:ext cx="10707681" cy="41394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5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00BB-F81F-43DF-A415-040D77CD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 who died did so exponentially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AA9C3-B2A4-4FE2-AC1D-D7E7815C3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1026" y="2109005"/>
            <a:ext cx="5828174" cy="421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6A225C9B-755F-4F91-9681-5E07AFAA71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932CD2CD-6CF3-4EE9-A24A-A41D45DCF9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8EB761-8736-48D0-8F7F-961D39A1E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6223" y="1208531"/>
            <a:ext cx="6508685" cy="47350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682415-8D75-4D12-AA86-86267929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age at diagnosis looked different across the cancer types</a:t>
            </a:r>
          </a:p>
        </p:txBody>
      </p:sp>
    </p:spTree>
    <p:extLst>
      <p:ext uri="{BB962C8B-B14F-4D97-AF65-F5344CB8AC3E}">
        <p14:creationId xmlns:p14="http://schemas.microsoft.com/office/powerpoint/2010/main" val="2149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01AA-DA49-4CDF-98EC-22F106FD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appeared to impact mean age of diagnosis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62D0D-9EB8-4AC0-8DB5-57C028E79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404015"/>
            <a:ext cx="11029950" cy="32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2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99F183-99EE-4B1F-BA64-21A07922AE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3A767-5AFC-40D0-A72C-09036EA172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262CAC-6BC8-43F9-9113-770A2772F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2CCB6-DFD2-41CD-96FE-0140B7935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A225C9B-755F-4F91-9681-5E07AFAA71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2CD2CD-6CF3-4EE9-A24A-A41D45DCF9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1C395D-1828-424D-B19F-B3335DF7E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437" y="1208531"/>
            <a:ext cx="6464257" cy="47350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FADE50-9027-4D3A-8D0B-EE81D60F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F"/>
                </a:solidFill>
              </a:rPr>
              <a:t>Gender appeared to impact cancer type </a:t>
            </a:r>
          </a:p>
        </p:txBody>
      </p:sp>
    </p:spTree>
    <p:extLst>
      <p:ext uri="{BB962C8B-B14F-4D97-AF65-F5344CB8AC3E}">
        <p14:creationId xmlns:p14="http://schemas.microsoft.com/office/powerpoint/2010/main" val="10309765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2864</TotalTime>
  <Words>831</Words>
  <Application>Microsoft Office PowerPoint</Application>
  <PresentationFormat>Widescreen</PresentationFormat>
  <Paragraphs>104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Gill Sans MT</vt:lpstr>
      <vt:lpstr>Wingdings 2</vt:lpstr>
      <vt:lpstr>Dividend</vt:lpstr>
      <vt:lpstr>Survival analysis for 5 cancer diagnoses</vt:lpstr>
      <vt:lpstr>agenda</vt:lpstr>
      <vt:lpstr>Data overview</vt:lpstr>
      <vt:lpstr>Data preparation</vt:lpstr>
      <vt:lpstr>Overall comparisons </vt:lpstr>
      <vt:lpstr>Patients who died did so exponentially</vt:lpstr>
      <vt:lpstr>age at diagnosis looked different across the cancer types</vt:lpstr>
      <vt:lpstr>Race appeared to impact mean age of diagnosis</vt:lpstr>
      <vt:lpstr>Gender appeared to impact cancer type </vt:lpstr>
      <vt:lpstr>Thyroid cancer</vt:lpstr>
      <vt:lpstr>Gender did not significantly affect thyroid cancer survival</vt:lpstr>
      <vt:lpstr>males have higher hazard rate, but still insignificant</vt:lpstr>
      <vt:lpstr>Race was significant for survival of thyroid cancer</vt:lpstr>
      <vt:lpstr>Lung cancer</vt:lpstr>
      <vt:lpstr>Gender does not significantly affect lung cancer survival</vt:lpstr>
      <vt:lpstr>Race was significant for lung cancer, and white patients’ survival rate declined about half as fast as that of black patients</vt:lpstr>
      <vt:lpstr>Age was significant in survival of lung cancer by age category</vt:lpstr>
      <vt:lpstr>melanoma</vt:lpstr>
      <vt:lpstr>Neither gender nor race significantly impacted melanoma survival</vt:lpstr>
      <vt:lpstr>However, age had a significant impact </vt:lpstr>
      <vt:lpstr>Colorectal cancer</vt:lpstr>
      <vt:lpstr>Gender is significant for colorectal cancer</vt:lpstr>
      <vt:lpstr>Black patients’ survival of colorectal cancer declines at almost 5x the rate of that of white patients</vt:lpstr>
      <vt:lpstr>Age was not significant in survival of colorectal cancer</vt:lpstr>
      <vt:lpstr>Pancreatic cancer</vt:lpstr>
      <vt:lpstr>Neither age nor Gender significantly affected survival of pancreatic cancer</vt:lpstr>
      <vt:lpstr>Race was a significant factor in pancreatic cancer survival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 for 5 cancer diagnoses</dc:title>
  <dc:creator>Ms. Mallika Thanky</dc:creator>
  <cp:lastModifiedBy>Ms. Mallika Thanky</cp:lastModifiedBy>
  <cp:revision>91</cp:revision>
  <dcterms:created xsi:type="dcterms:W3CDTF">2018-03-07T03:48:01Z</dcterms:created>
  <dcterms:modified xsi:type="dcterms:W3CDTF">2018-03-09T18:30:12Z</dcterms:modified>
</cp:coreProperties>
</file>