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colorstyle+xml" PartName="/ppt/charts/colors1.xml"/>
  <Override ContentType="application/vnd.openxmlformats-officedocument.presentationml.presProps+xml" PartName="/ppt/presProps6.xml"/>
  <Override ContentType="application/vnd.openxmlformats-officedocument.drawingml.chart+xml" PartName="/ppt/charts/chart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6.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6.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6.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6.xml"/><Relationship Id="rId3" Type="http://schemas.openxmlformats.org/officeDocument/2006/relationships/presProps" Target="presProps6.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inesh%20Sudha\AppData\Local\Temp\Temp1_archive.zip\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7"/>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Employee Performance analysis</a:t>
            </a:r>
          </a:p>
        </c:rich>
      </c:tx>
      <c:layout>
        <c:manualLayout>
          <c:xMode val="edge"/>
          <c:yMode val="edge"/>
          <c:x val="0.1041583843115501"/>
          <c:y val="2.7777777777777776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3">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4">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Sheet1!$B$3:$B$4</c:f>
              <c:strCache>
                <c:ptCount val="1"/>
                <c:pt idx="0">
                  <c:v>HIGH</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c:v>
                </c:pt>
                <c:pt idx="1">
                  <c:v>3</c:v>
                </c:pt>
                <c:pt idx="2">
                  <c:v>4</c:v>
                </c:pt>
                <c:pt idx="3">
                  <c:v>4</c:v>
                </c:pt>
                <c:pt idx="4">
                  <c:v>2</c:v>
                </c:pt>
                <c:pt idx="5">
                  <c:v>4</c:v>
                </c:pt>
                <c:pt idx="6">
                  <c:v>3</c:v>
                </c:pt>
                <c:pt idx="7">
                  <c:v>1</c:v>
                </c:pt>
                <c:pt idx="8">
                  <c:v>4</c:v>
                </c:pt>
                <c:pt idx="9">
                  <c:v>5</c:v>
                </c:pt>
              </c:numCache>
            </c:numRef>
          </c:val>
          <c:extLst>
            <c:ext xmlns:c16="http://schemas.microsoft.com/office/drawing/2014/chart" uri="{C3380CC4-5D6E-409C-BE32-E72D297353CC}">
              <c16:uniqueId val="{00000000-47CB-4FF6-965B-23D824F0B731}"/>
            </c:ext>
          </c:extLst>
        </c:ser>
        <c:ser>
          <c:idx val="1"/>
          <c:order val="1"/>
          <c:tx>
            <c:strRef>
              <c:f>Sheet1!$C$3:$C$4</c:f>
              <c:strCache>
                <c:ptCount val="1"/>
                <c:pt idx="0">
                  <c:v>LOW</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c:v>
                </c:pt>
                <c:pt idx="1">
                  <c:v>12</c:v>
                </c:pt>
                <c:pt idx="2">
                  <c:v>6</c:v>
                </c:pt>
                <c:pt idx="3">
                  <c:v>7</c:v>
                </c:pt>
                <c:pt idx="4">
                  <c:v>8</c:v>
                </c:pt>
                <c:pt idx="5">
                  <c:v>5</c:v>
                </c:pt>
                <c:pt idx="6">
                  <c:v>7</c:v>
                </c:pt>
                <c:pt idx="7">
                  <c:v>10</c:v>
                </c:pt>
                <c:pt idx="8">
                  <c:v>9</c:v>
                </c:pt>
                <c:pt idx="9">
                  <c:v>4</c:v>
                </c:pt>
              </c:numCache>
            </c:numRef>
          </c:val>
          <c:extLst>
            <c:ext xmlns:c16="http://schemas.microsoft.com/office/drawing/2014/chart" uri="{C3380CC4-5D6E-409C-BE32-E72D297353CC}">
              <c16:uniqueId val="{00000001-47CB-4FF6-965B-23D824F0B731}"/>
            </c:ext>
          </c:extLst>
        </c:ser>
        <c:ser>
          <c:idx val="2"/>
          <c:order val="2"/>
          <c:tx>
            <c:strRef>
              <c:f>Sheet1!$D$3:$D$4</c:f>
              <c:strCache>
                <c:ptCount val="1"/>
                <c:pt idx="0">
                  <c:v>MED</c:v>
                </c:pt>
              </c:strCache>
            </c:strRef>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26</c:v>
                </c:pt>
                <c:pt idx="1">
                  <c:v>17</c:v>
                </c:pt>
                <c:pt idx="2">
                  <c:v>21</c:v>
                </c:pt>
                <c:pt idx="3">
                  <c:v>21</c:v>
                </c:pt>
                <c:pt idx="4">
                  <c:v>23</c:v>
                </c:pt>
                <c:pt idx="5">
                  <c:v>22</c:v>
                </c:pt>
                <c:pt idx="6">
                  <c:v>22</c:v>
                </c:pt>
                <c:pt idx="7">
                  <c:v>21</c:v>
                </c:pt>
                <c:pt idx="8">
                  <c:v>17</c:v>
                </c:pt>
                <c:pt idx="9">
                  <c:v>24</c:v>
                </c:pt>
              </c:numCache>
            </c:numRef>
          </c:val>
          <c:extLst>
            <c:ext xmlns:c16="http://schemas.microsoft.com/office/drawing/2014/chart" uri="{C3380CC4-5D6E-409C-BE32-E72D297353CC}">
              <c16:uniqueId val="{00000002-47CB-4FF6-965B-23D824F0B731}"/>
            </c:ext>
          </c:extLst>
        </c:ser>
        <c:ser>
          <c:idx val="3"/>
          <c:order val="3"/>
          <c:tx>
            <c:strRef>
              <c:f>Sheet1!$E$3:$E$4</c:f>
              <c:strCache>
                <c:ptCount val="1"/>
                <c:pt idx="0">
                  <c:v>VERY HIGH</c:v>
                </c:pt>
              </c:strCache>
            </c:strRef>
          </c:tx>
          <c:spPr>
            <a:solidFill>
              <a:schemeClr val="accent4">
                <a:alpha val="85000"/>
              </a:schemeClr>
            </a:solidFill>
            <a:ln w="9525" cap="flat" cmpd="sng" algn="ctr">
              <a:solidFill>
                <a:schemeClr val="accent4">
                  <a:lumMod val="75000"/>
                </a:schemeClr>
              </a:solidFill>
              <a:round/>
            </a:ln>
            <a:effectLst/>
            <a:sp3d contourW="9525">
              <a:contourClr>
                <a:schemeClr val="accent4">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c:v>
                </c:pt>
                <c:pt idx="1">
                  <c:v>2</c:v>
                </c:pt>
                <c:pt idx="2">
                  <c:v>2</c:v>
                </c:pt>
                <c:pt idx="3">
                  <c:v>2</c:v>
                </c:pt>
                <c:pt idx="4">
                  <c:v>1</c:v>
                </c:pt>
                <c:pt idx="5">
                  <c:v>1</c:v>
                </c:pt>
                <c:pt idx="6">
                  <c:v>3</c:v>
                </c:pt>
                <c:pt idx="7">
                  <c:v>2</c:v>
                </c:pt>
                <c:pt idx="8">
                  <c:v>1</c:v>
                </c:pt>
                <c:pt idx="9">
                  <c:v>2</c:v>
                </c:pt>
              </c:numCache>
            </c:numRef>
          </c:val>
          <c:extLst>
            <c:ext xmlns:c16="http://schemas.microsoft.com/office/drawing/2014/chart" uri="{C3380CC4-5D6E-409C-BE32-E72D297353CC}">
              <c16:uniqueId val="{00000003-47CB-4FF6-965B-23D824F0B731}"/>
            </c:ext>
          </c:extLst>
        </c:ser>
        <c:dLbls>
          <c:showLegendKey val="0"/>
          <c:showVal val="0"/>
          <c:showCatName val="0"/>
          <c:showSerName val="0"/>
          <c:showPercent val="0"/>
          <c:showBubbleSize val="0"/>
        </c:dLbls>
        <c:gapWidth val="65"/>
        <c:shape val="box"/>
        <c:axId val="1371753247"/>
        <c:axId val="1371752767"/>
        <c:axId val="0"/>
      </c:bar3DChart>
      <c:catAx>
        <c:axId val="1371753247"/>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371752767"/>
        <c:crosses val="autoZero"/>
        <c:auto val="1"/>
        <c:lblAlgn val="ctr"/>
        <c:lblOffset val="100"/>
        <c:noMultiLvlLbl val="0"/>
      </c:catAx>
      <c:valAx>
        <c:axId val="1371752767"/>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371753247"/>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grpSp>
        <p:nvGrpSpPr>
          <p:cNvPr id="83" name="Google Shape;83;p1"/>
          <p:cNvGrpSpPr/>
          <p:nvPr/>
        </p:nvGrpSpPr>
        <p:grpSpPr>
          <a:xfrm>
            <a:off x="876299" y="990600"/>
            <a:ext cx="1743075" cy="1333500"/>
            <a:chOff x="742950" y="1104900"/>
            <a:chExt cx="1743075" cy="1333500"/>
          </a:xfrm>
        </p:grpSpPr>
        <p:sp>
          <p:nvSpPr>
            <p:cNvPr id="84" name="Google Shape;84;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85" name="Google Shape;85;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86" name="Google Shape;86;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87" name="Google Shape;87;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88" name="Google Shape;88;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89" name="Google Shape;89;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90" name="Google Shape;90;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91" name="Google Shape;91;p1"/>
          <p:cNvSpPr txBox="1"/>
          <p:nvPr/>
        </p:nvSpPr>
        <p:spPr>
          <a:xfrm>
            <a:off x="1371600" y="3183404"/>
            <a:ext cx="8610600" cy="192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STUDENT NAME: MALLIKA.D</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REGISTER NO      : 312216173 (asunm1621312216173)</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DEPARTMENT     : B.com (Bank Management)</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COLLEGE              : Shri Shankarlal Sundarbai Shasun Jain College</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itle 10">
            <a:extLst>
              <a:ext uri="{FF2B5EF4-FFF2-40B4-BE49-F238E27FC236}">
                <a16:creationId xmlns:a16="http://schemas.microsoft.com/office/drawing/2014/main" id="{37E4911C-ADBE-3940-F0C7-EC8F831D9EC4}"/>
              </a:ext>
            </a:extLst>
          </p:cNvPr>
          <p:cNvSpPr>
            <a:spLocks noGrp="1"/>
          </p:cNvSpPr>
          <p:nvPr>
            <p:ph type="title"/>
          </p:nvPr>
        </p:nvSpPr>
        <p:spPr>
          <a:xfrm>
            <a:off x="755332" y="385444"/>
            <a:ext cx="10681335" cy="1477328"/>
          </a:xfrm>
        </p:spPr>
        <p:txBody>
          <a:bodyPr/>
          <a:lstStyle/>
          <a:p>
            <a:br>
              <a:rPr lang="en-US" dirty="0"/>
            </a:br>
            <a:endParaRPr lang="en-IN" dirty="0"/>
          </a:p>
        </p:txBody>
      </p:sp>
      <p:sp>
        <p:nvSpPr>
          <p:cNvPr id="12" name="Text Placeholder 11">
            <a:extLst>
              <a:ext uri="{FF2B5EF4-FFF2-40B4-BE49-F238E27FC236}">
                <a16:creationId xmlns:a16="http://schemas.microsoft.com/office/drawing/2014/main" id="{4939C104-44F3-B961-5D0C-5EE069F1F6F1}"/>
              </a:ext>
            </a:extLst>
          </p:cNvPr>
          <p:cNvSpPr>
            <a:spLocks noGrp="1"/>
          </p:cNvSpPr>
          <p:nvPr>
            <p:ph type="body" idx="1"/>
          </p:nvPr>
        </p:nvSpPr>
        <p:spPr>
          <a:xfrm>
            <a:off x="609600" y="781050"/>
            <a:ext cx="8924925" cy="5447645"/>
          </a:xfrm>
        </p:spPr>
        <p:txBody>
          <a:bodyPr/>
          <a:lstStyle/>
          <a:p>
            <a:endParaRPr lang="en-US" sz="2800" dirty="0"/>
          </a:p>
          <a:p>
            <a:r>
              <a:rPr lang="en-US" sz="2800" dirty="0"/>
              <a:t>1.Data Collection: The dataset utilized for this analysis was sourced from Kaggle, a popular platform for data science competitions and datasets. This dataset provided a rich source of information relevant to employee performance, offering a comprehensive set of attributes necessary for in- depth analysis</a:t>
            </a:r>
            <a:r>
              <a:rPr lang="en-US" dirty="0"/>
              <a:t>.</a:t>
            </a:r>
          </a:p>
          <a:p>
            <a:endParaRPr lang="en-US" dirty="0"/>
          </a:p>
          <a:p>
            <a:r>
              <a:rPr lang="en-US" sz="2800" dirty="0"/>
              <a:t>2.Feature Selection: In the initial phase of analysis, we focused on selecting key attributes directly related to employee performance. This involved identifying and highlighting specific features that would provide meaningful insights into various aspects of performance. By narrowing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9C212F-4FA2-A9F9-2965-9322E7893077}"/>
              </a:ext>
            </a:extLst>
          </p:cNvPr>
          <p:cNvSpPr>
            <a:spLocks noGrp="1"/>
          </p:cNvSpPr>
          <p:nvPr>
            <p:ph type="title"/>
          </p:nvPr>
        </p:nvSpPr>
        <p:spPr>
          <a:xfrm flipV="1">
            <a:off x="755332" y="-533400"/>
            <a:ext cx="10681335" cy="152400"/>
          </a:xfrm>
        </p:spPr>
        <p:txBody>
          <a:bodyPr/>
          <a:lstStyle/>
          <a:p>
            <a:endParaRPr lang="en-IN" dirty="0"/>
          </a:p>
        </p:txBody>
      </p:sp>
      <p:sp>
        <p:nvSpPr>
          <p:cNvPr id="5" name="Text Placeholder 4">
            <a:extLst>
              <a:ext uri="{FF2B5EF4-FFF2-40B4-BE49-F238E27FC236}">
                <a16:creationId xmlns:a16="http://schemas.microsoft.com/office/drawing/2014/main" id="{AF79FCF7-BC50-CB0D-744E-C090E3183F72}"/>
              </a:ext>
            </a:extLst>
          </p:cNvPr>
          <p:cNvSpPr>
            <a:spLocks noGrp="1"/>
          </p:cNvSpPr>
          <p:nvPr>
            <p:ph type="body" idx="1"/>
          </p:nvPr>
        </p:nvSpPr>
        <p:spPr>
          <a:xfrm>
            <a:off x="609600" y="457200"/>
            <a:ext cx="8686800" cy="4308872"/>
          </a:xfrm>
        </p:spPr>
        <p:txBody>
          <a:bodyPr/>
          <a:lstStyle/>
          <a:p>
            <a:r>
              <a:rPr lang="en-US" sz="1800" dirty="0"/>
              <a:t> </a:t>
            </a:r>
            <a:r>
              <a:rPr lang="en-US" sz="2800" dirty="0"/>
              <a:t>down the attributes to those most relevant, we ensured that the analysis would be both targeted and effective.</a:t>
            </a:r>
          </a:p>
          <a:p>
            <a:endParaRPr lang="en-US" sz="2800" dirty="0"/>
          </a:p>
          <a:p>
            <a:r>
              <a:rPr lang="en-US" sz="2800" dirty="0"/>
              <a:t>Pivot Table Utilization: For summarizing and analyzing the data, a pivot table was employed. This tool allowed us to efficiently organize and aggregate performance data, particularly after removing any blank values that could skew results. The pivot table facilitated a clear and structured overview of the data, enabling easier analysis of performance trends and patterns.</a:t>
            </a:r>
            <a:endParaRPr lang="en-IN" sz="2800" dirty="0"/>
          </a:p>
        </p:txBody>
      </p:sp>
    </p:spTree>
    <p:extLst>
      <p:ext uri="{BB962C8B-B14F-4D97-AF65-F5344CB8AC3E}">
        <p14:creationId xmlns:p14="http://schemas.microsoft.com/office/powerpoint/2010/main" val="2743977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8353A18B-1900-6E73-6A88-6E26CC3A81B0}"/>
              </a:ext>
            </a:extLst>
          </p:cNvPr>
          <p:cNvGraphicFramePr>
            <a:graphicFrameLocks/>
          </p:cNvGraphicFramePr>
          <p:nvPr>
            <p:extLst>
              <p:ext uri="{D42A27DB-BD31-4B8C-83A1-F6EECF244321}">
                <p14:modId xmlns:p14="http://schemas.microsoft.com/office/powerpoint/2010/main" val="2892552779"/>
              </p:ext>
            </p:extLst>
          </p:nvPr>
        </p:nvGraphicFramePr>
        <p:xfrm>
          <a:off x="2133600" y="1676400"/>
          <a:ext cx="6400800" cy="41433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32904C8-E721-0C9A-44EB-78AF9E621A17}"/>
              </a:ext>
            </a:extLst>
          </p:cNvPr>
          <p:cNvSpPr>
            <a:spLocks noGrp="1"/>
          </p:cNvSpPr>
          <p:nvPr>
            <p:ph type="body" idx="1"/>
          </p:nvPr>
        </p:nvSpPr>
        <p:spPr>
          <a:xfrm>
            <a:off x="685800" y="1371600"/>
            <a:ext cx="8763000" cy="4924425"/>
          </a:xfrm>
        </p:spPr>
        <p:txBody>
          <a:bodyPr/>
          <a:lstStyle/>
          <a:p>
            <a:r>
              <a:rPr lang="en-US" sz="3200" dirty="0"/>
              <a:t>     In conclusion, our analysis of employee performance data has provided valuable insights into strengths, weaknesses, and areas for improvement. By identifying top performers and performance gaps, we can inform data-driven decisions to enhance employee development, improve productivity, and drive business success. Our recommendations for growth and development will help employees reach their full potential, ultimately benefiting the organization as a whole.</a:t>
            </a:r>
            <a:endParaRPr lang="en-IN" sz="32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009650" y="2716500"/>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914400" y="746872"/>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905094" y="1442308"/>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a:extLst>
              <a:ext uri="{FF2B5EF4-FFF2-40B4-BE49-F238E27FC236}">
                <a16:creationId xmlns:a16="http://schemas.microsoft.com/office/drawing/2014/main" id="{2C7DACDC-C6A5-C1A8-8692-D6C0C7E5746F}"/>
              </a:ext>
            </a:extLst>
          </p:cNvPr>
          <p:cNvSpPr>
            <a:spLocks noGrp="1"/>
          </p:cNvSpPr>
          <p:nvPr>
            <p:ph type="body" idx="1"/>
          </p:nvPr>
        </p:nvSpPr>
        <p:spPr>
          <a:xfrm>
            <a:off x="609600" y="1577340"/>
            <a:ext cx="6553200" cy="2004060"/>
          </a:xfrm>
        </p:spPr>
        <p:txBody>
          <a:bodyPr/>
          <a:lstStyle/>
          <a:p>
            <a:r>
              <a:rPr lang="en-US" sz="3200" dirty="0"/>
              <a:t>This performance analysis statement provides a comprehensive evaluation of performance over. It highlights key strengths and areas for improvement, offering actionable insights for growth and development. The analysis is based on data and presents fair and unbiased assessment.</a:t>
            </a:r>
            <a:endParaRPr lang="en-IN" sz="32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9" name="Text Placeholder 8">
            <a:extLst>
              <a:ext uri="{FF2B5EF4-FFF2-40B4-BE49-F238E27FC236}">
                <a16:creationId xmlns:a16="http://schemas.microsoft.com/office/drawing/2014/main" id="{95122520-729E-6F85-33A2-DF8668807534}"/>
              </a:ext>
            </a:extLst>
          </p:cNvPr>
          <p:cNvSpPr>
            <a:spLocks noGrp="1"/>
          </p:cNvSpPr>
          <p:nvPr>
            <p:ph type="body" idx="1"/>
          </p:nvPr>
        </p:nvSpPr>
        <p:spPr>
          <a:xfrm>
            <a:off x="609600" y="1143634"/>
            <a:ext cx="8048625" cy="4434177"/>
          </a:xfrm>
        </p:spPr>
        <p:txBody>
          <a:bodyPr/>
          <a:lstStyle/>
          <a:p>
            <a:endParaRPr lang="en-US" sz="2800" dirty="0"/>
          </a:p>
          <a:p>
            <a:endParaRPr lang="en-US" sz="2800" dirty="0"/>
          </a:p>
          <a:p>
            <a:r>
              <a:rPr lang="en-US" sz="2800" dirty="0"/>
              <a:t>Employee Performance Analysis</a:t>
            </a:r>
          </a:p>
          <a:p>
            <a:r>
              <a:rPr lang="en-US" sz="2800" dirty="0"/>
              <a:t>Analyze employee performance to identify strengths and weaknesses</a:t>
            </a:r>
          </a:p>
          <a:p>
            <a:r>
              <a:rPr lang="en-US" sz="2800" dirty="0"/>
              <a:t>Evaluate performance metrics and identify top performers</a:t>
            </a:r>
          </a:p>
          <a:p>
            <a:r>
              <a:rPr lang="en-US" sz="2800" dirty="0"/>
              <a:t>Deliverables: report, visualizations, and action plan</a:t>
            </a:r>
          </a:p>
          <a:p>
            <a:r>
              <a:rPr lang="en-US" sz="2800" dirty="0"/>
              <a:t>Improve employee growth and development</a:t>
            </a:r>
            <a:endParaRPr lang="en-IN" sz="28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04800" y="1058341"/>
            <a:ext cx="10681335" cy="75819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95307AFD-BB9C-3878-4A6C-9D2FFAFC02AB}"/>
              </a:ext>
            </a:extLst>
          </p:cNvPr>
          <p:cNvSpPr>
            <a:spLocks noGrp="1"/>
          </p:cNvSpPr>
          <p:nvPr>
            <p:ph type="body" idx="1"/>
          </p:nvPr>
        </p:nvSpPr>
        <p:spPr>
          <a:xfrm>
            <a:off x="1971675" y="2201771"/>
            <a:ext cx="4724400" cy="3223260"/>
          </a:xfrm>
        </p:spPr>
        <p:txBody>
          <a:bodyPr/>
          <a:lstStyle/>
          <a:p>
            <a:r>
              <a:rPr lang="en-US" sz="4000" dirty="0"/>
              <a:t>1. HR Professionals</a:t>
            </a:r>
          </a:p>
          <a:p>
            <a:r>
              <a:rPr lang="en-US" sz="4000" dirty="0"/>
              <a:t>2. Managers</a:t>
            </a:r>
          </a:p>
          <a:p>
            <a:r>
              <a:rPr lang="en-US" sz="4000" dirty="0"/>
              <a:t>3. Business Leaders</a:t>
            </a:r>
          </a:p>
          <a:p>
            <a:r>
              <a:rPr lang="en-US" sz="4000" dirty="0"/>
              <a:t>4. IT Professionals</a:t>
            </a:r>
          </a:p>
          <a:p>
            <a:r>
              <a:rPr lang="en-US" sz="4000" dirty="0"/>
              <a:t>5. Employees</a:t>
            </a:r>
            <a:endParaRPr lang="en-IN"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82B6C698-9645-F542-AC47-55F5C01E7685}"/>
              </a:ext>
            </a:extLst>
          </p:cNvPr>
          <p:cNvSpPr>
            <a:spLocks noGrp="1"/>
          </p:cNvSpPr>
          <p:nvPr>
            <p:ph type="body" idx="1"/>
          </p:nvPr>
        </p:nvSpPr>
        <p:spPr>
          <a:xfrm>
            <a:off x="3200400" y="1577340"/>
            <a:ext cx="5943600" cy="4431983"/>
          </a:xfrm>
        </p:spPr>
        <p:txBody>
          <a:bodyPr/>
          <a:lstStyle/>
          <a:p>
            <a:r>
              <a:rPr lang="en-US" sz="3200" dirty="0"/>
              <a:t>- Analyzes employee data for actionable insights</a:t>
            </a:r>
          </a:p>
          <a:p>
            <a:r>
              <a:rPr lang="en-US" sz="3200" dirty="0"/>
              <a:t>- Measures engagement, skills, and performance</a:t>
            </a:r>
          </a:p>
          <a:p>
            <a:r>
              <a:rPr lang="en-US" sz="3200" dirty="0"/>
              <a:t>- Enhances productivity and retention</a:t>
            </a:r>
          </a:p>
          <a:p>
            <a:r>
              <a:rPr lang="en-US" sz="3200" dirty="0"/>
              <a:t>- Supports data-driven HR decisions</a:t>
            </a:r>
          </a:p>
          <a:p>
            <a:r>
              <a:rPr lang="en-US" sz="3200" dirty="0"/>
              <a:t>- Unlocks workforce potential for business success</a:t>
            </a:r>
            <a:endParaRPr lang="en-IN" sz="32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1FFC3139-FA97-A097-766C-1393043BD7D1}"/>
              </a:ext>
            </a:extLst>
          </p:cNvPr>
          <p:cNvSpPr>
            <a:spLocks noGrp="1"/>
          </p:cNvSpPr>
          <p:nvPr>
            <p:ph type="body" idx="1"/>
          </p:nvPr>
        </p:nvSpPr>
        <p:spPr>
          <a:xfrm>
            <a:off x="1143000" y="1371600"/>
            <a:ext cx="7543800" cy="4493538"/>
          </a:xfrm>
        </p:spPr>
        <p:txBody>
          <a:bodyPr/>
          <a:lstStyle/>
          <a:p>
            <a:r>
              <a:rPr lang="en-US" sz="3600" dirty="0"/>
              <a:t>-</a:t>
            </a:r>
            <a:r>
              <a:rPr lang="en-US" dirty="0"/>
              <a:t> </a:t>
            </a:r>
            <a:r>
              <a:rPr lang="en-US" sz="3200" dirty="0"/>
              <a:t>Contains demographic, performance, and engagement metrics</a:t>
            </a:r>
          </a:p>
          <a:p>
            <a:r>
              <a:rPr lang="en-US" sz="3200" dirty="0"/>
              <a:t>- Includes attributes like Employee ID, Name, Department, and Job Title</a:t>
            </a:r>
          </a:p>
          <a:p>
            <a:r>
              <a:rPr lang="en-US" sz="3200" dirty="0"/>
              <a:t>- Covers 10,000 employees with 5 years of historical data</a:t>
            </a:r>
          </a:p>
          <a:p>
            <a:r>
              <a:rPr lang="en-US" sz="3200" dirty="0"/>
              <a:t>- Relational database with structured data</a:t>
            </a:r>
          </a:p>
          <a:p>
            <a:r>
              <a:rPr lang="en-US" sz="3200" dirty="0"/>
              <a:t>- Supports analysis of employee trends and HR decision-making</a:t>
            </a:r>
            <a:endParaRPr lang="en-IN" sz="32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8455742" y="1122018"/>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8D8002B7-76DB-A7A2-39E6-A6C1BBA76523}"/>
              </a:ext>
            </a:extLst>
          </p:cNvPr>
          <p:cNvSpPr>
            <a:spLocks noGrp="1"/>
          </p:cNvSpPr>
          <p:nvPr>
            <p:ph type="body" idx="1"/>
          </p:nvPr>
        </p:nvSpPr>
        <p:spPr>
          <a:xfrm>
            <a:off x="914782" y="1577340"/>
            <a:ext cx="7543418" cy="3016210"/>
          </a:xfrm>
        </p:spPr>
        <p:txBody>
          <a:bodyPr/>
          <a:lstStyle/>
          <a:p>
            <a:r>
              <a:rPr lang="en-US" sz="2800" dirty="0"/>
              <a:t>Uncover Hidden Talent and Boost Productivity by 25%!</a:t>
            </a:r>
          </a:p>
          <a:p>
            <a:endParaRPr lang="en-US" sz="2800" dirty="0"/>
          </a:p>
          <a:p>
            <a:r>
              <a:rPr lang="en-US" sz="2800" dirty="0"/>
              <a:t>- Identify untapped employee potential</a:t>
            </a:r>
          </a:p>
          <a:p>
            <a:r>
              <a:rPr lang="en-US" sz="2800" dirty="0"/>
              <a:t>- Enhance productivity and efficiency</a:t>
            </a:r>
          </a:p>
          <a:p>
            <a:r>
              <a:rPr lang="en-US" sz="2800" dirty="0"/>
              <a:t>- Drive business growth through data-driven decisions</a:t>
            </a:r>
          </a:p>
          <a:p>
            <a:r>
              <a:rPr lang="en-US" sz="2800" dirty="0"/>
              <a:t>- Revolutionize HR decision-making with AI</a:t>
            </a:r>
          </a:p>
          <a:p>
            <a:r>
              <a:rPr lang="en-US" sz="2800" dirty="0"/>
              <a:t>- Transform your workforce with actionable insights</a:t>
            </a:r>
            <a:endParaRPr lang="en-IN" sz="28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