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6e42bfa6c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6e42bfa6c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6af9448c73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6af9448c73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6e42bfa6c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6e42bfa6c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6af9448c73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6af9448c73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6af9448c73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6af9448c73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6af9448c73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6af9448c73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6af9448c73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6af9448c73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6e42bfa6c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6e42bfa6c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6ceb7d96b4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6ceb7d96b4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6e42bfa6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6e42bfa6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6ceb7d96b4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6ceb7d96b4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6ceb7d96b4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6ceb7d96b4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6e42bfa6c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6e42bfa6c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6ceb7d96b4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6ceb7d96b4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6af9448c7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6af9448c7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6af9448c7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6af9448c7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Summer Internship</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E-commerce Website</a:t>
            </a:r>
            <a:endParaRPr/>
          </a:p>
        </p:txBody>
      </p:sp>
      <p:sp>
        <p:nvSpPr>
          <p:cNvPr id="87" name="Google Shape;87;p13"/>
          <p:cNvSpPr txBox="1"/>
          <p:nvPr>
            <p:ph idx="1" type="subTitle"/>
          </p:nvPr>
        </p:nvSpPr>
        <p:spPr>
          <a:xfrm>
            <a:off x="506150" y="3443100"/>
            <a:ext cx="8637900" cy="1645200"/>
          </a:xfrm>
          <a:prstGeom prst="rect">
            <a:avLst/>
          </a:prstGeom>
        </p:spPr>
        <p:txBody>
          <a:bodyPr anchorCtr="0" anchor="t" bIns="91425" lIns="91425" spcFirstLastPara="1" rIns="91425" wrap="square" tIns="91425">
            <a:normAutofit lnSpcReduction="10000"/>
          </a:bodyPr>
          <a:lstStyle/>
          <a:p>
            <a:pPr indent="0" lvl="0" marL="0" rtl="0" algn="r">
              <a:spcBef>
                <a:spcPts val="0"/>
              </a:spcBef>
              <a:spcAft>
                <a:spcPts val="0"/>
              </a:spcAft>
              <a:buNone/>
            </a:pPr>
            <a:r>
              <a:rPr lang="en"/>
              <a:t>          </a:t>
            </a:r>
            <a:endParaRPr/>
          </a:p>
          <a:p>
            <a:pPr indent="0" lvl="0" marL="0" rtl="0" algn="r">
              <a:spcBef>
                <a:spcPts val="0"/>
              </a:spcBef>
              <a:spcAft>
                <a:spcPts val="0"/>
              </a:spcAft>
              <a:buNone/>
            </a:pPr>
            <a:r>
              <a:t/>
            </a:r>
            <a:endParaRPr/>
          </a:p>
          <a:p>
            <a:pPr indent="0" lvl="0" marL="0" rtl="0" algn="r">
              <a:spcBef>
                <a:spcPts val="0"/>
              </a:spcBef>
              <a:spcAft>
                <a:spcPts val="0"/>
              </a:spcAft>
              <a:buNone/>
            </a:pPr>
            <a:r>
              <a:rPr lang="en"/>
              <a:t>MALLIKARJUN REDDY</a:t>
            </a:r>
            <a:endParaRPr/>
          </a:p>
          <a:p>
            <a:pPr indent="0" lvl="0" marL="0" rtl="0" algn="ctr">
              <a:spcBef>
                <a:spcPts val="0"/>
              </a:spcBef>
              <a:spcAft>
                <a:spcPts val="0"/>
              </a:spcAft>
              <a:buNone/>
            </a:pPr>
            <a:r>
              <a:rPr lang="en"/>
              <a:t>                                                                          121910315001</a:t>
            </a:r>
            <a:endParaRPr/>
          </a:p>
          <a:p>
            <a:pPr indent="0" lvl="0" marL="0" rtl="0" algn="ctr">
              <a:spcBef>
                <a:spcPts val="0"/>
              </a:spcBef>
              <a:spcAft>
                <a:spcPts val="0"/>
              </a:spcAft>
              <a:buNone/>
            </a:pPr>
            <a:r>
              <a:rPr lang="en"/>
              <a:t>                                                         B-15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t>CSS</a:t>
            </a:r>
            <a:endParaRPr/>
          </a:p>
        </p:txBody>
      </p:sp>
      <p:sp>
        <p:nvSpPr>
          <p:cNvPr id="140" name="Google Shape;140;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just">
              <a:lnSpc>
                <a:spcPct val="80000"/>
              </a:lnSpc>
              <a:spcBef>
                <a:spcPts val="0"/>
              </a:spcBef>
              <a:spcAft>
                <a:spcPts val="0"/>
              </a:spcAft>
              <a:buSzPts val="935"/>
              <a:buNone/>
            </a:pPr>
            <a:r>
              <a:rPr lang="en" sz="1764">
                <a:solidFill>
                  <a:srgbClr val="000000"/>
                </a:solidFill>
                <a:latin typeface="Times New Roman"/>
                <a:ea typeface="Times New Roman"/>
                <a:cs typeface="Times New Roman"/>
                <a:sym typeface="Times New Roman"/>
              </a:rPr>
              <a:t>CSS is used to control the style of a web document in a simple and easy way. </a:t>
            </a:r>
            <a:endParaRPr sz="1764">
              <a:solidFill>
                <a:srgbClr val="000000"/>
              </a:solidFill>
              <a:latin typeface="Times New Roman"/>
              <a:ea typeface="Times New Roman"/>
              <a:cs typeface="Times New Roman"/>
              <a:sym typeface="Times New Roman"/>
            </a:endParaRPr>
          </a:p>
          <a:p>
            <a:pPr indent="0" lvl="0" marL="0" rtl="0" algn="just">
              <a:lnSpc>
                <a:spcPct val="80000"/>
              </a:lnSpc>
              <a:spcBef>
                <a:spcPts val="0"/>
              </a:spcBef>
              <a:spcAft>
                <a:spcPts val="0"/>
              </a:spcAft>
              <a:buSzPts val="935"/>
              <a:buNone/>
            </a:pPr>
            <a:r>
              <a:rPr lang="en" sz="1764">
                <a:solidFill>
                  <a:srgbClr val="000000"/>
                </a:solidFill>
                <a:latin typeface="Times New Roman"/>
                <a:ea typeface="Times New Roman"/>
                <a:cs typeface="Times New Roman"/>
                <a:sym typeface="Times New Roman"/>
              </a:rPr>
              <a:t>CSS is the acronym for "Cascading Style Sheet". </a:t>
            </a:r>
            <a:endParaRPr sz="1764">
              <a:solidFill>
                <a:srgbClr val="000000"/>
              </a:solidFill>
              <a:latin typeface="Times New Roman"/>
              <a:ea typeface="Times New Roman"/>
              <a:cs typeface="Times New Roman"/>
              <a:sym typeface="Times New Roman"/>
            </a:endParaRPr>
          </a:p>
          <a:p>
            <a:pPr indent="0" lvl="0" marL="0" rtl="0" algn="just">
              <a:lnSpc>
                <a:spcPct val="80000"/>
              </a:lnSpc>
              <a:spcBef>
                <a:spcPts val="0"/>
              </a:spcBef>
              <a:spcAft>
                <a:spcPts val="0"/>
              </a:spcAft>
              <a:buSzPts val="935"/>
              <a:buNone/>
            </a:pPr>
            <a:r>
              <a:rPr lang="en" sz="1764">
                <a:solidFill>
                  <a:srgbClr val="000000"/>
                </a:solidFill>
                <a:latin typeface="Times New Roman"/>
                <a:ea typeface="Times New Roman"/>
                <a:cs typeface="Times New Roman"/>
                <a:sym typeface="Times New Roman"/>
              </a:rPr>
              <a:t>This tutorial covers both the versions :</a:t>
            </a:r>
            <a:endParaRPr sz="1764">
              <a:solidFill>
                <a:srgbClr val="000000"/>
              </a:solidFill>
              <a:latin typeface="Times New Roman"/>
              <a:ea typeface="Times New Roman"/>
              <a:cs typeface="Times New Roman"/>
              <a:sym typeface="Times New Roman"/>
            </a:endParaRPr>
          </a:p>
          <a:p>
            <a:pPr indent="-340616" lvl="0" marL="457200" rtl="0" algn="just">
              <a:lnSpc>
                <a:spcPct val="80000"/>
              </a:lnSpc>
              <a:spcBef>
                <a:spcPts val="0"/>
              </a:spcBef>
              <a:spcAft>
                <a:spcPts val="0"/>
              </a:spcAft>
              <a:buClr>
                <a:srgbClr val="000000"/>
              </a:buClr>
              <a:buSzPts val="1764"/>
              <a:buFont typeface="Times New Roman"/>
              <a:buChar char="●"/>
            </a:pPr>
            <a:r>
              <a:rPr lang="en" sz="1764">
                <a:solidFill>
                  <a:srgbClr val="000000"/>
                </a:solidFill>
                <a:latin typeface="Times New Roman"/>
                <a:ea typeface="Times New Roman"/>
                <a:cs typeface="Times New Roman"/>
                <a:sym typeface="Times New Roman"/>
              </a:rPr>
              <a:t>CSS1</a:t>
            </a:r>
            <a:endParaRPr sz="1764">
              <a:solidFill>
                <a:srgbClr val="000000"/>
              </a:solidFill>
              <a:latin typeface="Times New Roman"/>
              <a:ea typeface="Times New Roman"/>
              <a:cs typeface="Times New Roman"/>
              <a:sym typeface="Times New Roman"/>
            </a:endParaRPr>
          </a:p>
          <a:p>
            <a:pPr indent="-340616" lvl="0" marL="457200" rtl="0" algn="just">
              <a:lnSpc>
                <a:spcPct val="80000"/>
              </a:lnSpc>
              <a:spcBef>
                <a:spcPts val="0"/>
              </a:spcBef>
              <a:spcAft>
                <a:spcPts val="0"/>
              </a:spcAft>
              <a:buClr>
                <a:srgbClr val="000000"/>
              </a:buClr>
              <a:buSzPts val="1764"/>
              <a:buFont typeface="Times New Roman"/>
              <a:buChar char="●"/>
            </a:pPr>
            <a:r>
              <a:rPr lang="en" sz="1764">
                <a:solidFill>
                  <a:srgbClr val="000000"/>
                </a:solidFill>
                <a:latin typeface="Times New Roman"/>
                <a:ea typeface="Times New Roman"/>
                <a:cs typeface="Times New Roman"/>
                <a:sym typeface="Times New Roman"/>
              </a:rPr>
              <a:t>CSS2</a:t>
            </a:r>
            <a:endParaRPr sz="1764">
              <a:solidFill>
                <a:srgbClr val="000000"/>
              </a:solidFill>
              <a:latin typeface="Times New Roman"/>
              <a:ea typeface="Times New Roman"/>
              <a:cs typeface="Times New Roman"/>
              <a:sym typeface="Times New Roman"/>
            </a:endParaRPr>
          </a:p>
          <a:p>
            <a:pPr indent="-340616" lvl="0" marL="457200" rtl="0" algn="just">
              <a:lnSpc>
                <a:spcPct val="80000"/>
              </a:lnSpc>
              <a:spcBef>
                <a:spcPts val="0"/>
              </a:spcBef>
              <a:spcAft>
                <a:spcPts val="0"/>
              </a:spcAft>
              <a:buClr>
                <a:srgbClr val="000000"/>
              </a:buClr>
              <a:buSzPts val="1764"/>
              <a:buFont typeface="Times New Roman"/>
              <a:buChar char="●"/>
            </a:pPr>
            <a:r>
              <a:rPr lang="en" sz="1764">
                <a:solidFill>
                  <a:srgbClr val="000000"/>
                </a:solidFill>
                <a:latin typeface="Times New Roman"/>
                <a:ea typeface="Times New Roman"/>
                <a:cs typeface="Times New Roman"/>
                <a:sym typeface="Times New Roman"/>
              </a:rPr>
              <a:t>CSS3</a:t>
            </a:r>
            <a:endParaRPr sz="1764">
              <a:solidFill>
                <a:srgbClr val="000000"/>
              </a:solidFill>
              <a:latin typeface="Times New Roman"/>
              <a:ea typeface="Times New Roman"/>
              <a:cs typeface="Times New Roman"/>
              <a:sym typeface="Times New Roman"/>
            </a:endParaRPr>
          </a:p>
          <a:p>
            <a:pPr indent="0" lvl="0" marL="0" rtl="0" algn="just">
              <a:lnSpc>
                <a:spcPct val="80000"/>
              </a:lnSpc>
              <a:spcBef>
                <a:spcPts val="0"/>
              </a:spcBef>
              <a:spcAft>
                <a:spcPts val="0"/>
              </a:spcAft>
              <a:buSzPts val="935"/>
              <a:buNone/>
            </a:pPr>
            <a:r>
              <a:rPr lang="en" sz="1764">
                <a:solidFill>
                  <a:srgbClr val="000000"/>
                </a:solidFill>
                <a:latin typeface="Times New Roman"/>
                <a:ea typeface="Times New Roman"/>
                <a:cs typeface="Times New Roman"/>
                <a:sym typeface="Times New Roman"/>
              </a:rPr>
              <a:t>gives a complete understanding of CSS, starting from its basics to advanced concepts</a:t>
            </a:r>
            <a:endParaRPr sz="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JavaScript(Js)</a:t>
            </a:r>
            <a:endParaRPr b="1" sz="2400"/>
          </a:p>
        </p:txBody>
      </p:sp>
      <p:sp>
        <p:nvSpPr>
          <p:cNvPr id="146" name="Google Shape;146;p23"/>
          <p:cNvSpPr txBox="1"/>
          <p:nvPr>
            <p:ph idx="1" type="body"/>
          </p:nvPr>
        </p:nvSpPr>
        <p:spPr>
          <a:xfrm>
            <a:off x="311700" y="1229875"/>
            <a:ext cx="8520600" cy="9279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sz="1750">
                <a:solidFill>
                  <a:srgbClr val="000000"/>
                </a:solidFill>
                <a:latin typeface="Times New Roman"/>
                <a:ea typeface="Times New Roman"/>
                <a:cs typeface="Times New Roman"/>
                <a:sym typeface="Times New Roman"/>
              </a:rPr>
              <a:t>JavaScript is a lightweight, interpreted programming language. </a:t>
            </a:r>
            <a:endParaRPr sz="175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lang="en" sz="1750">
                <a:solidFill>
                  <a:srgbClr val="000000"/>
                </a:solidFill>
                <a:latin typeface="Times New Roman"/>
                <a:ea typeface="Times New Roman"/>
                <a:cs typeface="Times New Roman"/>
                <a:sym typeface="Times New Roman"/>
              </a:rPr>
              <a:t>It is designed for creating network-centric applications. </a:t>
            </a:r>
            <a:endParaRPr sz="175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lang="en" sz="1750">
                <a:solidFill>
                  <a:srgbClr val="000000"/>
                </a:solidFill>
                <a:latin typeface="Times New Roman"/>
                <a:ea typeface="Times New Roman"/>
                <a:cs typeface="Times New Roman"/>
                <a:sym typeface="Times New Roman"/>
              </a:rPr>
              <a:t>It is complementary to and integrated with Java. </a:t>
            </a:r>
            <a:endParaRPr sz="175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lang="en" sz="1750">
                <a:solidFill>
                  <a:srgbClr val="000000"/>
                </a:solidFill>
                <a:latin typeface="Times New Roman"/>
                <a:ea typeface="Times New Roman"/>
                <a:cs typeface="Times New Roman"/>
                <a:sym typeface="Times New Roman"/>
              </a:rPr>
              <a:t>JavaScript is very easy to implement because it is integrated with HTML. </a:t>
            </a:r>
            <a:endParaRPr sz="1750">
              <a:solidFill>
                <a:srgbClr val="000000"/>
              </a:solidFill>
              <a:latin typeface="Times New Roman"/>
              <a:ea typeface="Times New Roman"/>
              <a:cs typeface="Times New Roman"/>
              <a:sym typeface="Times New Roman"/>
            </a:endParaRPr>
          </a:p>
          <a:p>
            <a:pPr indent="0" lvl="0" marL="0" rtl="0" algn="just">
              <a:spcBef>
                <a:spcPts val="1200"/>
              </a:spcBef>
              <a:spcAft>
                <a:spcPts val="1000"/>
              </a:spcAft>
              <a:buNone/>
            </a:pPr>
            <a:r>
              <a:rPr lang="en" sz="1750">
                <a:solidFill>
                  <a:srgbClr val="000000"/>
                </a:solidFill>
                <a:latin typeface="Times New Roman"/>
                <a:ea typeface="Times New Roman"/>
                <a:cs typeface="Times New Roman"/>
                <a:sym typeface="Times New Roman"/>
              </a:rPr>
              <a:t>It is open and cross-platform</a:t>
            </a:r>
            <a:endParaRPr sz="175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650"/>
              <a:t>Bootstrap</a:t>
            </a:r>
            <a:endParaRPr/>
          </a:p>
        </p:txBody>
      </p:sp>
      <p:sp>
        <p:nvSpPr>
          <p:cNvPr id="152" name="Google Shape;152;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20000"/>
          </a:bodyPr>
          <a:lstStyle/>
          <a:p>
            <a:pPr indent="0" lvl="0" marL="0" rtl="0" algn="l">
              <a:spcBef>
                <a:spcPts val="1200"/>
              </a:spcBef>
              <a:spcAft>
                <a:spcPts val="0"/>
              </a:spcAft>
              <a:buNone/>
            </a:pPr>
            <a:r>
              <a:rPr lang="en" sz="1750">
                <a:solidFill>
                  <a:srgbClr val="000000"/>
                </a:solidFill>
                <a:latin typeface="Times New Roman"/>
                <a:ea typeface="Times New Roman"/>
                <a:cs typeface="Times New Roman"/>
                <a:sym typeface="Times New Roman"/>
              </a:rPr>
              <a:t>Bootstrap is the most popular HTML, CSS and JavaScript framework for developing a responsive and mobile friendly website. </a:t>
            </a:r>
            <a:endParaRPr sz="175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750">
                <a:solidFill>
                  <a:srgbClr val="000000"/>
                </a:solidFill>
                <a:latin typeface="Times New Roman"/>
                <a:ea typeface="Times New Roman"/>
                <a:cs typeface="Times New Roman"/>
                <a:sym typeface="Times New Roman"/>
              </a:rPr>
              <a:t>● It is absolutely free to download and use. </a:t>
            </a:r>
            <a:endParaRPr sz="175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750">
                <a:solidFill>
                  <a:srgbClr val="000000"/>
                </a:solidFill>
                <a:latin typeface="Times New Roman"/>
                <a:ea typeface="Times New Roman"/>
                <a:cs typeface="Times New Roman"/>
                <a:sym typeface="Times New Roman"/>
              </a:rPr>
              <a:t>● It is a front-end framework used for easier and faster web development. </a:t>
            </a:r>
            <a:endParaRPr sz="175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750">
                <a:solidFill>
                  <a:srgbClr val="000000"/>
                </a:solidFill>
                <a:latin typeface="Times New Roman"/>
                <a:ea typeface="Times New Roman"/>
                <a:cs typeface="Times New Roman"/>
                <a:sym typeface="Times New Roman"/>
              </a:rPr>
              <a:t>● It includes HTML and CSS based design templates for typography, forms, buttons, tables, navigation, modals, image carousels and many others. </a:t>
            </a:r>
            <a:endParaRPr sz="175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750">
                <a:solidFill>
                  <a:srgbClr val="000000"/>
                </a:solidFill>
                <a:latin typeface="Times New Roman"/>
                <a:ea typeface="Times New Roman"/>
                <a:cs typeface="Times New Roman"/>
                <a:sym typeface="Times New Roman"/>
              </a:rPr>
              <a:t>● It can also use JavaScript plugins. </a:t>
            </a:r>
            <a:endParaRPr sz="175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750">
                <a:solidFill>
                  <a:srgbClr val="000000"/>
                </a:solidFill>
                <a:latin typeface="Times New Roman"/>
                <a:ea typeface="Times New Roman"/>
                <a:cs typeface="Times New Roman"/>
                <a:sym typeface="Times New Roman"/>
              </a:rPr>
              <a:t>● It facilitates you to create responsive designs. </a:t>
            </a:r>
            <a:endParaRPr sz="175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10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WORKING </a:t>
            </a:r>
            <a:endParaRPr b="1"/>
          </a:p>
        </p:txBody>
      </p:sp>
      <p:sp>
        <p:nvSpPr>
          <p:cNvPr id="158" name="Google Shape;158;p25"/>
          <p:cNvSpPr txBox="1"/>
          <p:nvPr>
            <p:ph idx="1" type="body"/>
          </p:nvPr>
        </p:nvSpPr>
        <p:spPr>
          <a:xfrm>
            <a:off x="336300" y="1017800"/>
            <a:ext cx="8471400" cy="401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9" name="Google Shape;159;p25"/>
          <p:cNvPicPr preferRelativeResize="0"/>
          <p:nvPr/>
        </p:nvPicPr>
        <p:blipFill>
          <a:blip r:embed="rId3">
            <a:alphaModFix/>
          </a:blip>
          <a:stretch>
            <a:fillRect/>
          </a:stretch>
        </p:blipFill>
        <p:spPr>
          <a:xfrm>
            <a:off x="430550" y="1105000"/>
            <a:ext cx="5238750" cy="1143000"/>
          </a:xfrm>
          <a:prstGeom prst="rect">
            <a:avLst/>
          </a:prstGeom>
          <a:noFill/>
          <a:ln>
            <a:noFill/>
          </a:ln>
        </p:spPr>
      </p:pic>
      <p:pic>
        <p:nvPicPr>
          <p:cNvPr id="160" name="Google Shape;160;p25"/>
          <p:cNvPicPr preferRelativeResize="0"/>
          <p:nvPr/>
        </p:nvPicPr>
        <p:blipFill>
          <a:blip r:embed="rId4">
            <a:alphaModFix/>
          </a:blip>
          <a:stretch>
            <a:fillRect/>
          </a:stretch>
        </p:blipFill>
        <p:spPr>
          <a:xfrm>
            <a:off x="430550" y="2571748"/>
            <a:ext cx="7800315" cy="607800"/>
          </a:xfrm>
          <a:prstGeom prst="rect">
            <a:avLst/>
          </a:prstGeom>
          <a:noFill/>
          <a:ln>
            <a:noFill/>
          </a:ln>
        </p:spPr>
      </p:pic>
      <p:pic>
        <p:nvPicPr>
          <p:cNvPr id="161" name="Google Shape;161;p25"/>
          <p:cNvPicPr preferRelativeResize="0"/>
          <p:nvPr/>
        </p:nvPicPr>
        <p:blipFill>
          <a:blip r:embed="rId5">
            <a:alphaModFix/>
          </a:blip>
          <a:stretch>
            <a:fillRect/>
          </a:stretch>
        </p:blipFill>
        <p:spPr>
          <a:xfrm>
            <a:off x="336300" y="3364801"/>
            <a:ext cx="7894573" cy="138263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idx="1" type="body"/>
          </p:nvPr>
        </p:nvSpPr>
        <p:spPr>
          <a:xfrm>
            <a:off x="311700" y="150375"/>
            <a:ext cx="8520600" cy="475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7" name="Google Shape;167;p26"/>
          <p:cNvPicPr preferRelativeResize="0"/>
          <p:nvPr/>
        </p:nvPicPr>
        <p:blipFill>
          <a:blip r:embed="rId3">
            <a:alphaModFix/>
          </a:blip>
          <a:stretch>
            <a:fillRect/>
          </a:stretch>
        </p:blipFill>
        <p:spPr>
          <a:xfrm>
            <a:off x="366196" y="249126"/>
            <a:ext cx="4609424" cy="2170076"/>
          </a:xfrm>
          <a:prstGeom prst="rect">
            <a:avLst/>
          </a:prstGeom>
          <a:noFill/>
          <a:ln>
            <a:noFill/>
          </a:ln>
        </p:spPr>
      </p:pic>
      <p:pic>
        <p:nvPicPr>
          <p:cNvPr id="168" name="Google Shape;168;p26"/>
          <p:cNvPicPr preferRelativeResize="0"/>
          <p:nvPr/>
        </p:nvPicPr>
        <p:blipFill>
          <a:blip r:embed="rId4">
            <a:alphaModFix/>
          </a:blip>
          <a:stretch>
            <a:fillRect/>
          </a:stretch>
        </p:blipFill>
        <p:spPr>
          <a:xfrm>
            <a:off x="366200" y="2571750"/>
            <a:ext cx="4575302" cy="2170075"/>
          </a:xfrm>
          <a:prstGeom prst="rect">
            <a:avLst/>
          </a:prstGeom>
          <a:noFill/>
          <a:ln>
            <a:noFill/>
          </a:ln>
        </p:spPr>
      </p:pic>
      <p:pic>
        <p:nvPicPr>
          <p:cNvPr id="169" name="Google Shape;169;p26"/>
          <p:cNvPicPr preferRelativeResize="0"/>
          <p:nvPr/>
        </p:nvPicPr>
        <p:blipFill>
          <a:blip r:embed="rId5">
            <a:alphaModFix/>
          </a:blip>
          <a:stretch>
            <a:fillRect/>
          </a:stretch>
        </p:blipFill>
        <p:spPr>
          <a:xfrm rot="5400000">
            <a:off x="3724962" y="1708963"/>
            <a:ext cx="4532651" cy="1856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Functionalities</a:t>
            </a:r>
            <a:endParaRPr b="1"/>
          </a:p>
        </p:txBody>
      </p:sp>
      <p:sp>
        <p:nvSpPr>
          <p:cNvPr id="175" name="Google Shape;175;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9725" lvl="0" marL="457200" rtl="0" algn="l">
              <a:spcBef>
                <a:spcPts val="0"/>
              </a:spcBef>
              <a:spcAft>
                <a:spcPts val="0"/>
              </a:spcAft>
              <a:buClr>
                <a:srgbClr val="333333"/>
              </a:buClr>
              <a:buSzPts val="1750"/>
              <a:buFont typeface="Times New Roman"/>
              <a:buAutoNum type="arabicPeriod"/>
            </a:pPr>
            <a:r>
              <a:rPr lang="en" sz="1750">
                <a:solidFill>
                  <a:srgbClr val="333333"/>
                </a:solidFill>
                <a:latin typeface="Times New Roman"/>
                <a:ea typeface="Times New Roman"/>
                <a:cs typeface="Times New Roman"/>
                <a:sym typeface="Times New Roman"/>
              </a:rPr>
              <a:t>User-Friendly Design. Perhaps the most important feature customers want in an ecommerce site is a good user experience</a:t>
            </a:r>
            <a:endParaRPr sz="1750">
              <a:solidFill>
                <a:srgbClr val="333333"/>
              </a:solidFill>
              <a:latin typeface="Times New Roman"/>
              <a:ea typeface="Times New Roman"/>
              <a:cs typeface="Times New Roman"/>
              <a:sym typeface="Times New Roman"/>
            </a:endParaRPr>
          </a:p>
          <a:p>
            <a:pPr indent="-339725" lvl="0" marL="457200" rtl="0" algn="l">
              <a:spcBef>
                <a:spcPts val="0"/>
              </a:spcBef>
              <a:spcAft>
                <a:spcPts val="0"/>
              </a:spcAft>
              <a:buClr>
                <a:srgbClr val="333333"/>
              </a:buClr>
              <a:buSzPts val="1750"/>
              <a:buFont typeface="Times New Roman"/>
              <a:buAutoNum type="arabicPeriod"/>
            </a:pPr>
            <a:r>
              <a:rPr lang="en" sz="1750">
                <a:solidFill>
                  <a:srgbClr val="333333"/>
                </a:solidFill>
                <a:latin typeface="Times New Roman"/>
                <a:ea typeface="Times New Roman"/>
                <a:cs typeface="Times New Roman"/>
                <a:sym typeface="Times New Roman"/>
              </a:rPr>
              <a:t>Mobile-Friendly Features</a:t>
            </a:r>
            <a:endParaRPr sz="1750">
              <a:solidFill>
                <a:srgbClr val="333333"/>
              </a:solidFill>
              <a:latin typeface="Times New Roman"/>
              <a:ea typeface="Times New Roman"/>
              <a:cs typeface="Times New Roman"/>
              <a:sym typeface="Times New Roman"/>
            </a:endParaRPr>
          </a:p>
          <a:p>
            <a:pPr indent="-339725" lvl="0" marL="457200" rtl="0" algn="l">
              <a:spcBef>
                <a:spcPts val="0"/>
              </a:spcBef>
              <a:spcAft>
                <a:spcPts val="0"/>
              </a:spcAft>
              <a:buClr>
                <a:srgbClr val="333333"/>
              </a:buClr>
              <a:buSzPts val="1750"/>
              <a:buFont typeface="Times New Roman"/>
              <a:buAutoNum type="arabicPeriod"/>
            </a:pPr>
            <a:r>
              <a:rPr lang="en" sz="1750">
                <a:solidFill>
                  <a:srgbClr val="333333"/>
                </a:solidFill>
                <a:latin typeface="Times New Roman"/>
                <a:ea typeface="Times New Roman"/>
                <a:cs typeface="Times New Roman"/>
                <a:sym typeface="Times New Roman"/>
              </a:rPr>
              <a:t>24/7 Customer Service</a:t>
            </a:r>
            <a:endParaRPr sz="1750">
              <a:solidFill>
                <a:srgbClr val="333333"/>
              </a:solidFill>
              <a:latin typeface="Times New Roman"/>
              <a:ea typeface="Times New Roman"/>
              <a:cs typeface="Times New Roman"/>
              <a:sym typeface="Times New Roman"/>
            </a:endParaRPr>
          </a:p>
          <a:p>
            <a:pPr indent="-339725" lvl="0" marL="457200" rtl="0" algn="l">
              <a:spcBef>
                <a:spcPts val="0"/>
              </a:spcBef>
              <a:spcAft>
                <a:spcPts val="0"/>
              </a:spcAft>
              <a:buClr>
                <a:srgbClr val="333333"/>
              </a:buClr>
              <a:buSzPts val="1750"/>
              <a:buFont typeface="Times New Roman"/>
              <a:buAutoNum type="arabicPeriod"/>
            </a:pPr>
            <a:r>
              <a:rPr lang="en" sz="1750">
                <a:solidFill>
                  <a:srgbClr val="333333"/>
                </a:solidFill>
                <a:latin typeface="Times New Roman"/>
                <a:ea typeface="Times New Roman"/>
                <a:cs typeface="Times New Roman"/>
                <a:sym typeface="Times New Roman"/>
              </a:rPr>
              <a:t>User Reviews</a:t>
            </a:r>
            <a:endParaRPr sz="1750">
              <a:solidFill>
                <a:srgbClr val="333333"/>
              </a:solidFill>
              <a:latin typeface="Times New Roman"/>
              <a:ea typeface="Times New Roman"/>
              <a:cs typeface="Times New Roman"/>
              <a:sym typeface="Times New Roman"/>
            </a:endParaRPr>
          </a:p>
          <a:p>
            <a:pPr indent="-339725" lvl="0" marL="457200" rtl="0" algn="l">
              <a:spcBef>
                <a:spcPts val="0"/>
              </a:spcBef>
              <a:spcAft>
                <a:spcPts val="0"/>
              </a:spcAft>
              <a:buClr>
                <a:srgbClr val="333333"/>
              </a:buClr>
              <a:buSzPts val="1750"/>
              <a:buFont typeface="Times New Roman"/>
              <a:buAutoNum type="arabicPeriod"/>
            </a:pPr>
            <a:r>
              <a:rPr lang="en" sz="1750">
                <a:solidFill>
                  <a:srgbClr val="333333"/>
                </a:solidFill>
                <a:latin typeface="Times New Roman"/>
                <a:ea typeface="Times New Roman"/>
                <a:cs typeface="Times New Roman"/>
                <a:sym typeface="Times New Roman"/>
              </a:rPr>
              <a:t>User Features and Discounts</a:t>
            </a:r>
            <a:endParaRPr sz="1750">
              <a:solidFill>
                <a:srgbClr val="333333"/>
              </a:solidFill>
              <a:latin typeface="Times New Roman"/>
              <a:ea typeface="Times New Roman"/>
              <a:cs typeface="Times New Roman"/>
              <a:sym typeface="Times New Roman"/>
            </a:endParaRPr>
          </a:p>
          <a:p>
            <a:pPr indent="-339725" lvl="0" marL="457200" rtl="0" algn="l">
              <a:spcBef>
                <a:spcPts val="0"/>
              </a:spcBef>
              <a:spcAft>
                <a:spcPts val="0"/>
              </a:spcAft>
              <a:buClr>
                <a:srgbClr val="333333"/>
              </a:buClr>
              <a:buSzPts val="1750"/>
              <a:buAutoNum type="arabicPeriod"/>
            </a:pPr>
            <a:r>
              <a:rPr lang="en" sz="1750">
                <a:solidFill>
                  <a:srgbClr val="333333"/>
                </a:solidFill>
                <a:latin typeface="Times New Roman"/>
                <a:ea typeface="Times New Roman"/>
                <a:cs typeface="Times New Roman"/>
                <a:sym typeface="Times New Roman"/>
              </a:rPr>
              <a:t>Extensive Product Information</a:t>
            </a:r>
            <a:r>
              <a:rPr lang="en" sz="1750">
                <a:solidFill>
                  <a:srgbClr val="333333"/>
                </a:solidFill>
                <a:latin typeface="Arial"/>
                <a:ea typeface="Arial"/>
                <a:cs typeface="Arial"/>
                <a:sym typeface="Arial"/>
              </a:rPr>
              <a:t>.</a:t>
            </a:r>
            <a:endParaRPr sz="175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Conclusion</a:t>
            </a:r>
            <a:endParaRPr b="1"/>
          </a:p>
        </p:txBody>
      </p:sp>
      <p:sp>
        <p:nvSpPr>
          <p:cNvPr id="181" name="Google Shape;181;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750">
                <a:solidFill>
                  <a:srgbClr val="000000"/>
                </a:solidFill>
                <a:latin typeface="Times New Roman"/>
                <a:ea typeface="Times New Roman"/>
                <a:cs typeface="Times New Roman"/>
                <a:sym typeface="Times New Roman"/>
              </a:rPr>
              <a:t>In general, today’s businesses must always strive to create the next best thing that consumers will want because consumers continue to desire their products, services etc. to continuously be better, faster, and cheaper. </a:t>
            </a:r>
            <a:endParaRPr sz="175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750">
                <a:solidFill>
                  <a:srgbClr val="000000"/>
                </a:solidFill>
                <a:latin typeface="Times New Roman"/>
                <a:ea typeface="Times New Roman"/>
                <a:cs typeface="Times New Roman"/>
                <a:sym typeface="Times New Roman"/>
              </a:rPr>
              <a:t> In this world of new technology, businesses need to accommodate to the new types of consumer needs and trends because it will prove to be vital to their business’ success and survival.  </a:t>
            </a:r>
            <a:endParaRPr sz="175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750">
                <a:solidFill>
                  <a:srgbClr val="000000"/>
                </a:solidFill>
                <a:latin typeface="Times New Roman"/>
                <a:ea typeface="Times New Roman"/>
                <a:cs typeface="Times New Roman"/>
                <a:sym typeface="Times New Roman"/>
              </a:rPr>
              <a:t>E-commerce is continuously progressing and is becoming more and more important to businesses as technology continues to advance and is something that should be taken advantage of and implemented.</a:t>
            </a:r>
            <a:endParaRPr sz="175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50">
                <a:solidFill>
                  <a:srgbClr val="000000"/>
                </a:solidFill>
                <a:latin typeface="Times New Roman"/>
                <a:ea typeface="Times New Roman"/>
                <a:cs typeface="Times New Roman"/>
                <a:sym typeface="Times New Roman"/>
              </a:rPr>
              <a:t>There are several factors and variables that need to be considered and decided upon when starting an e-commerce business.  </a:t>
            </a:r>
            <a:endParaRPr sz="175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750">
                <a:solidFill>
                  <a:srgbClr val="000000"/>
                </a:solidFill>
                <a:latin typeface="Times New Roman"/>
                <a:ea typeface="Times New Roman"/>
                <a:cs typeface="Times New Roman"/>
                <a:sym typeface="Times New Roman"/>
              </a:rPr>
              <a:t>Some of these include: types of e-commerce, marketing strategies, and countless more.  </a:t>
            </a:r>
            <a:endParaRPr sz="175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750">
                <a:solidFill>
                  <a:srgbClr val="000000"/>
                </a:solidFill>
                <a:latin typeface="Times New Roman"/>
                <a:ea typeface="Times New Roman"/>
                <a:cs typeface="Times New Roman"/>
                <a:sym typeface="Times New Roman"/>
              </a:rPr>
              <a:t>If the correct methods and practices are followed, a business will prosper in an e-commerce setting with much success and profitability.</a:t>
            </a:r>
            <a:endParaRPr sz="175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Abstract</a:t>
            </a:r>
            <a:r>
              <a:rPr lang="en"/>
              <a:t> </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32500"/>
          </a:bodyPr>
          <a:lstStyle/>
          <a:p>
            <a:pPr indent="0" lvl="0" marL="0" rtl="0" algn="just">
              <a:lnSpc>
                <a:spcPct val="143181"/>
              </a:lnSpc>
              <a:spcBef>
                <a:spcPts val="1200"/>
              </a:spcBef>
              <a:spcAft>
                <a:spcPts val="0"/>
              </a:spcAft>
              <a:buNone/>
            </a:pPr>
            <a:r>
              <a:rPr lang="en" sz="5468">
                <a:solidFill>
                  <a:srgbClr val="555555"/>
                </a:solidFill>
                <a:highlight>
                  <a:srgbClr val="FFFFFF"/>
                </a:highlight>
                <a:latin typeface="Times New Roman"/>
                <a:ea typeface="Times New Roman"/>
                <a:cs typeface="Times New Roman"/>
                <a:sym typeface="Times New Roman"/>
              </a:rPr>
              <a:t>Electronic Commerce is process of doing business through computer networks. A person sitting on his chair in front of a computer can access all t</a:t>
            </a:r>
            <a:r>
              <a:rPr lang="en" sz="5468">
                <a:solidFill>
                  <a:srgbClr val="555555"/>
                </a:solidFill>
                <a:highlight>
                  <a:srgbClr val="FFFFFF"/>
                </a:highlight>
                <a:latin typeface="Times New Roman"/>
                <a:ea typeface="Times New Roman"/>
                <a:cs typeface="Times New Roman"/>
                <a:sym typeface="Times New Roman"/>
              </a:rPr>
              <a:t>h</a:t>
            </a:r>
            <a:r>
              <a:rPr lang="en" sz="5468">
                <a:solidFill>
                  <a:srgbClr val="555555"/>
                </a:solidFill>
                <a:highlight>
                  <a:srgbClr val="FFFFFF"/>
                </a:highlight>
                <a:latin typeface="Times New Roman"/>
                <a:ea typeface="Times New Roman"/>
                <a:cs typeface="Times New Roman"/>
                <a:sym typeface="Times New Roman"/>
              </a:rPr>
              <a:t>e facilities of the Internet to buy or sell the products.Unlike traditional commerce that is carried out physically with effort of a person to go &amp; get products, ecommerce has made it easier for human to reduce physical work and to save time.</a:t>
            </a:r>
            <a:r>
              <a:rPr lang="en" sz="5468">
                <a:solidFill>
                  <a:srgbClr val="555555"/>
                </a:solidFill>
                <a:highlight>
                  <a:srgbClr val="FFFFFF"/>
                </a:highlight>
                <a:latin typeface="Times New Roman"/>
                <a:ea typeface="Times New Roman"/>
                <a:cs typeface="Times New Roman"/>
                <a:sym typeface="Times New Roman"/>
              </a:rPr>
              <a:t> </a:t>
            </a:r>
            <a:r>
              <a:rPr lang="en" sz="5468">
                <a:solidFill>
                  <a:srgbClr val="555555"/>
                </a:solidFill>
                <a:highlight>
                  <a:srgbClr val="FFFFFF"/>
                </a:highlight>
                <a:latin typeface="Times New Roman"/>
                <a:ea typeface="Times New Roman"/>
                <a:cs typeface="Times New Roman"/>
                <a:sym typeface="Times New Roman"/>
              </a:rPr>
              <a:t>E-Commerce which was started in early 1990’s has taken a great leap in the world of computers, but the fact that has hindered the growth of e-commerce is security.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32500" lnSpcReduction="10000"/>
          </a:bodyPr>
          <a:lstStyle/>
          <a:p>
            <a:pPr indent="0" lvl="0" marL="0" rtl="0" algn="just">
              <a:lnSpc>
                <a:spcPct val="143181"/>
              </a:lnSpc>
              <a:spcBef>
                <a:spcPts val="1200"/>
              </a:spcBef>
              <a:spcAft>
                <a:spcPts val="0"/>
              </a:spcAft>
              <a:buNone/>
            </a:pPr>
            <a:r>
              <a:rPr lang="en" sz="5468">
                <a:solidFill>
                  <a:srgbClr val="555555"/>
                </a:solidFill>
                <a:highlight>
                  <a:schemeClr val="lt1"/>
                </a:highlight>
                <a:latin typeface="Times New Roman"/>
                <a:ea typeface="Times New Roman"/>
                <a:cs typeface="Times New Roman"/>
                <a:sym typeface="Times New Roman"/>
              </a:rPr>
              <a:t>Security is the challenge facing e-commerce today &amp; there is still a lot of advancement made in the field of security.The main advantage of e-commerce over traditional commerce is the user can browse online shops, compare prices and order merchandise sitting at home on their PC.For increasing the use of e-commerce in developing countries the B2B e-commerce is implemented for improving access to global markets for firms in developing countries. For a developing country advancement in the field of e-commerce is essential. The research strategy shows the importance of the e-commerce in developing countries for business applications.</a:t>
            </a:r>
            <a:endParaRPr sz="5468">
              <a:solidFill>
                <a:srgbClr val="555555"/>
              </a:solidFill>
              <a:highlight>
                <a:schemeClr val="lt1"/>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Why Web Development ?</a:t>
            </a:r>
            <a:endParaRPr b="1"/>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sz="1750">
                <a:solidFill>
                  <a:srgbClr val="000000"/>
                </a:solidFill>
                <a:latin typeface="Times New Roman"/>
                <a:ea typeface="Times New Roman"/>
                <a:cs typeface="Times New Roman"/>
                <a:sym typeface="Times New Roman"/>
              </a:rPr>
              <a:t>Creation of a good working website with numerous features requires knowledge of certain tools and some design concepts. These tools and concepts are essential for developing a website that produces an interactive experience for the user. The following tools mentioned below are required for the creation of an adequate website.</a:t>
            </a:r>
            <a:r>
              <a:rPr lang="en" sz="1500">
                <a:solidFill>
                  <a:srgbClr val="000000"/>
                </a:solidFill>
                <a:latin typeface="Times New Roman"/>
                <a:ea typeface="Times New Roman"/>
                <a:cs typeface="Times New Roman"/>
                <a:sym typeface="Times New Roman"/>
              </a:rPr>
              <a:t> </a:t>
            </a:r>
            <a:endParaRPr sz="1500">
              <a:solidFill>
                <a:srgbClr val="000000"/>
              </a:solidFill>
              <a:latin typeface="Times New Roman"/>
              <a:ea typeface="Times New Roman"/>
              <a:cs typeface="Times New Roman"/>
              <a:sym typeface="Times New Roman"/>
            </a:endParaRPr>
          </a:p>
          <a:p>
            <a:pPr indent="0" lvl="0" marL="0" rtl="0" algn="l">
              <a:spcBef>
                <a:spcPts val="10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500"/>
              <a:t>Introduction to E-commerce Web Page</a:t>
            </a:r>
            <a:endParaRPr b="1" sz="2500"/>
          </a:p>
        </p:txBody>
      </p:sp>
      <p:sp>
        <p:nvSpPr>
          <p:cNvPr id="110" name="Google Shape;110;p17"/>
          <p:cNvSpPr txBox="1"/>
          <p:nvPr>
            <p:ph idx="1" type="body"/>
          </p:nvPr>
        </p:nvSpPr>
        <p:spPr>
          <a:xfrm>
            <a:off x="202725" y="1017800"/>
            <a:ext cx="8520600" cy="3613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750">
                <a:solidFill>
                  <a:srgbClr val="333333"/>
                </a:solidFill>
                <a:latin typeface="Times New Roman"/>
                <a:ea typeface="Times New Roman"/>
                <a:cs typeface="Times New Roman"/>
                <a:sym typeface="Times New Roman"/>
              </a:rPr>
              <a:t>The following project is developed as E-commerce website that can be accessible by the user to access content that is connected via the backend of the website. </a:t>
            </a:r>
            <a:r>
              <a:rPr lang="en" sz="1750">
                <a:solidFill>
                  <a:srgbClr val="000000"/>
                </a:solidFill>
                <a:latin typeface="Times New Roman"/>
                <a:ea typeface="Times New Roman"/>
                <a:cs typeface="Times New Roman"/>
                <a:sym typeface="Times New Roman"/>
              </a:rPr>
              <a:t>An e-commerce website is one that allows people to buy and sell physical goods, services, and digital products over the internet rather than at a brick-and-mortar location. Through an e-commerce website, a business can process orders, accept payments, manage shipping and logistics, and provide customer service.</a:t>
            </a:r>
            <a:endParaRPr sz="1750">
              <a:solidFill>
                <a:srgbClr val="000000"/>
              </a:solidFill>
              <a:latin typeface="Times New Roman"/>
              <a:ea typeface="Times New Roman"/>
              <a:cs typeface="Times New Roman"/>
              <a:sym typeface="Times New Roman"/>
            </a:endParaRPr>
          </a:p>
          <a:p>
            <a:pPr indent="0" lvl="0" marL="0" rtl="0" algn="l">
              <a:spcBef>
                <a:spcPts val="1000"/>
              </a:spcBef>
              <a:spcAft>
                <a:spcPts val="120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750">
                <a:solidFill>
                  <a:srgbClr val="333333"/>
                </a:solidFill>
                <a:latin typeface="Times New Roman"/>
                <a:ea typeface="Times New Roman"/>
                <a:cs typeface="Times New Roman"/>
                <a:sym typeface="Times New Roman"/>
              </a:rPr>
              <a:t>● Building real-world projects with MEAN Stack. </a:t>
            </a:r>
            <a:endParaRPr sz="1750">
              <a:solidFill>
                <a:srgbClr val="333333"/>
              </a:solidFill>
              <a:latin typeface="Times New Roman"/>
              <a:ea typeface="Times New Roman"/>
              <a:cs typeface="Times New Roman"/>
              <a:sym typeface="Times New Roman"/>
            </a:endParaRPr>
          </a:p>
          <a:p>
            <a:pPr indent="0" lvl="0" marL="0" rtl="0" algn="l">
              <a:spcBef>
                <a:spcPts val="1200"/>
              </a:spcBef>
              <a:spcAft>
                <a:spcPts val="0"/>
              </a:spcAft>
              <a:buNone/>
            </a:pPr>
            <a:r>
              <a:rPr lang="en" sz="1750">
                <a:solidFill>
                  <a:srgbClr val="333333"/>
                </a:solidFill>
                <a:latin typeface="Times New Roman"/>
                <a:ea typeface="Times New Roman"/>
                <a:cs typeface="Times New Roman"/>
                <a:sym typeface="Times New Roman"/>
              </a:rPr>
              <a:t>● Building complex APIs, login interfaces, and authentications. </a:t>
            </a:r>
            <a:endParaRPr sz="1750">
              <a:solidFill>
                <a:srgbClr val="333333"/>
              </a:solidFill>
              <a:latin typeface="Times New Roman"/>
              <a:ea typeface="Times New Roman"/>
              <a:cs typeface="Times New Roman"/>
              <a:sym typeface="Times New Roman"/>
            </a:endParaRPr>
          </a:p>
          <a:p>
            <a:pPr indent="0" lvl="0" marL="0" rtl="0" algn="l">
              <a:spcBef>
                <a:spcPts val="1200"/>
              </a:spcBef>
              <a:spcAft>
                <a:spcPts val="0"/>
              </a:spcAft>
              <a:buNone/>
            </a:pPr>
            <a:r>
              <a:rPr lang="en" sz="1750">
                <a:solidFill>
                  <a:srgbClr val="333333"/>
                </a:solidFill>
                <a:latin typeface="Times New Roman"/>
                <a:ea typeface="Times New Roman"/>
                <a:cs typeface="Times New Roman"/>
                <a:sym typeface="Times New Roman"/>
              </a:rPr>
              <a:t>● Using JSON Web Tokens to authenticate. </a:t>
            </a:r>
            <a:endParaRPr sz="1750">
              <a:solidFill>
                <a:srgbClr val="333333"/>
              </a:solidFill>
              <a:latin typeface="Times New Roman"/>
              <a:ea typeface="Times New Roman"/>
              <a:cs typeface="Times New Roman"/>
              <a:sym typeface="Times New Roman"/>
            </a:endParaRPr>
          </a:p>
          <a:p>
            <a:pPr indent="0" lvl="0" marL="0" rtl="0" algn="l">
              <a:spcBef>
                <a:spcPts val="1200"/>
              </a:spcBef>
              <a:spcAft>
                <a:spcPts val="0"/>
              </a:spcAft>
              <a:buNone/>
            </a:pPr>
            <a:r>
              <a:rPr lang="en" sz="1750">
                <a:solidFill>
                  <a:srgbClr val="333333"/>
                </a:solidFill>
                <a:latin typeface="Times New Roman"/>
                <a:ea typeface="Times New Roman"/>
                <a:cs typeface="Times New Roman"/>
                <a:sym typeface="Times New Roman"/>
              </a:rPr>
              <a:t>● Understanding database patterns, tokens, and sessions. </a:t>
            </a:r>
            <a:endParaRPr sz="1750">
              <a:solidFill>
                <a:srgbClr val="333333"/>
              </a:solidFill>
              <a:latin typeface="Times New Roman"/>
              <a:ea typeface="Times New Roman"/>
              <a:cs typeface="Times New Roman"/>
              <a:sym typeface="Times New Roman"/>
            </a:endParaRPr>
          </a:p>
          <a:p>
            <a:pPr indent="0" lvl="0" marL="0" rtl="0" algn="l">
              <a:spcBef>
                <a:spcPts val="1200"/>
              </a:spcBef>
              <a:spcAft>
                <a:spcPts val="0"/>
              </a:spcAft>
              <a:buNone/>
            </a:pPr>
            <a:r>
              <a:rPr lang="en" sz="1750">
                <a:solidFill>
                  <a:srgbClr val="333333"/>
                </a:solidFill>
                <a:latin typeface="Times New Roman"/>
                <a:ea typeface="Times New Roman"/>
                <a:cs typeface="Times New Roman"/>
                <a:sym typeface="Times New Roman"/>
              </a:rPr>
              <a:t>● Working with modern Angular frameworks.</a:t>
            </a:r>
            <a:endParaRPr sz="1750">
              <a:solidFill>
                <a:srgbClr val="333333"/>
              </a:solidFill>
              <a:latin typeface="Times New Roman"/>
              <a:ea typeface="Times New Roman"/>
              <a:cs typeface="Times New Roman"/>
              <a:sym typeface="Times New Roman"/>
            </a:endParaRPr>
          </a:p>
          <a:p>
            <a:pPr indent="0" lvl="0" marL="0" rtl="0" algn="l">
              <a:spcBef>
                <a:spcPts val="1000"/>
              </a:spcBef>
              <a:spcAft>
                <a:spcPts val="0"/>
              </a:spcAft>
              <a:buNone/>
            </a:pPr>
            <a:r>
              <a:t/>
            </a:r>
            <a:endParaRPr sz="1500"/>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700"/>
              <a:t>Project Preview</a:t>
            </a:r>
            <a:endParaRPr b="1" sz="2700"/>
          </a:p>
        </p:txBody>
      </p:sp>
      <p:sp>
        <p:nvSpPr>
          <p:cNvPr id="121" name="Google Shape;121;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2" name="Google Shape;122;p19"/>
          <p:cNvPicPr preferRelativeResize="0"/>
          <p:nvPr/>
        </p:nvPicPr>
        <p:blipFill>
          <a:blip r:embed="rId3">
            <a:alphaModFix/>
          </a:blip>
          <a:stretch>
            <a:fillRect/>
          </a:stretch>
        </p:blipFill>
        <p:spPr>
          <a:xfrm>
            <a:off x="311700" y="1229875"/>
            <a:ext cx="8520599" cy="34014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Technologies Used</a:t>
            </a:r>
            <a:endParaRPr b="1"/>
          </a:p>
        </p:txBody>
      </p:sp>
      <p:sp>
        <p:nvSpPr>
          <p:cNvPr id="128" name="Google Shape;128;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HTML</a:t>
            </a:r>
            <a:endParaRPr b="1"/>
          </a:p>
          <a:p>
            <a:pPr indent="-342900" lvl="0" marL="457200" rtl="0" algn="l">
              <a:spcBef>
                <a:spcPts val="0"/>
              </a:spcBef>
              <a:spcAft>
                <a:spcPts val="0"/>
              </a:spcAft>
              <a:buSzPts val="1800"/>
              <a:buChar char="●"/>
            </a:pPr>
            <a:r>
              <a:rPr b="1" lang="en"/>
              <a:t>CSS</a:t>
            </a:r>
            <a:endParaRPr b="1"/>
          </a:p>
          <a:p>
            <a:pPr indent="-342900" lvl="0" marL="457200" rtl="0" algn="l">
              <a:spcBef>
                <a:spcPts val="0"/>
              </a:spcBef>
              <a:spcAft>
                <a:spcPts val="0"/>
              </a:spcAft>
              <a:buSzPts val="1800"/>
              <a:buChar char="●"/>
            </a:pPr>
            <a:r>
              <a:rPr b="1" lang="en"/>
              <a:t>JavaScript(Js)</a:t>
            </a:r>
            <a:endParaRPr b="1"/>
          </a:p>
          <a:p>
            <a:pPr indent="-342900" lvl="0" marL="457200" rtl="0" algn="l">
              <a:spcBef>
                <a:spcPts val="0"/>
              </a:spcBef>
              <a:spcAft>
                <a:spcPts val="0"/>
              </a:spcAft>
              <a:buSzPts val="1800"/>
              <a:buChar char="●"/>
            </a:pPr>
            <a:r>
              <a:rPr b="1" lang="en"/>
              <a:t>Bootstrap</a:t>
            </a:r>
            <a:endParaRPr b="1"/>
          </a:p>
          <a:p>
            <a:pPr indent="0" lvl="0" marL="45720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00"/>
              <a:t>HTML</a:t>
            </a:r>
            <a:endParaRPr b="1" sz="2400"/>
          </a:p>
        </p:txBody>
      </p:sp>
      <p:sp>
        <p:nvSpPr>
          <p:cNvPr id="134" name="Google Shape;134;p21"/>
          <p:cNvSpPr txBox="1"/>
          <p:nvPr>
            <p:ph idx="1" type="body"/>
          </p:nvPr>
        </p:nvSpPr>
        <p:spPr>
          <a:xfrm>
            <a:off x="311700" y="1229875"/>
            <a:ext cx="8520600" cy="11565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523"/>
              <a:buNone/>
            </a:pPr>
            <a:r>
              <a:rPr lang="en" sz="1750">
                <a:solidFill>
                  <a:srgbClr val="000000"/>
                </a:solidFill>
                <a:latin typeface="Times New Roman"/>
                <a:ea typeface="Times New Roman"/>
                <a:cs typeface="Times New Roman"/>
                <a:sym typeface="Times New Roman"/>
              </a:rPr>
              <a:t>HTML stands for Hyper Text Markup Language, which is the most widely used language on the Web to develop web pages. </a:t>
            </a:r>
            <a:endParaRPr sz="1750">
              <a:solidFill>
                <a:srgbClr val="000000"/>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523"/>
              <a:buNone/>
            </a:pPr>
            <a:r>
              <a:rPr lang="en" sz="1750">
                <a:solidFill>
                  <a:srgbClr val="000000"/>
                </a:solidFill>
                <a:latin typeface="Times New Roman"/>
                <a:ea typeface="Times New Roman"/>
                <a:cs typeface="Times New Roman"/>
                <a:sym typeface="Times New Roman"/>
              </a:rPr>
              <a:t>HTML was created by Berners-Lee in late 1991 but "HTML 2.0" was the first standard HTML specification which was published in 1995. </a:t>
            </a:r>
            <a:endParaRPr sz="1750">
              <a:solidFill>
                <a:srgbClr val="000000"/>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523"/>
              <a:buNone/>
            </a:pPr>
            <a:r>
              <a:rPr lang="en" sz="1750">
                <a:solidFill>
                  <a:srgbClr val="000000"/>
                </a:solidFill>
                <a:latin typeface="Times New Roman"/>
                <a:ea typeface="Times New Roman"/>
                <a:cs typeface="Times New Roman"/>
                <a:sym typeface="Times New Roman"/>
              </a:rPr>
              <a:t>HTML 4.01 was a major version of HTML and it was published in late 1999.</a:t>
            </a:r>
            <a:endParaRPr sz="1750">
              <a:solidFill>
                <a:srgbClr val="000000"/>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523"/>
              <a:buNone/>
            </a:pPr>
            <a:r>
              <a:rPr lang="en" sz="1750">
                <a:solidFill>
                  <a:srgbClr val="000000"/>
                </a:solidFill>
                <a:latin typeface="Times New Roman"/>
                <a:ea typeface="Times New Roman"/>
                <a:cs typeface="Times New Roman"/>
                <a:sym typeface="Times New Roman"/>
              </a:rPr>
              <a:t>Currently we are having the </a:t>
            </a:r>
            <a:r>
              <a:rPr lang="en" sz="1750">
                <a:solidFill>
                  <a:srgbClr val="000000"/>
                </a:solidFill>
                <a:latin typeface="Times New Roman"/>
                <a:ea typeface="Times New Roman"/>
                <a:cs typeface="Times New Roman"/>
                <a:sym typeface="Times New Roman"/>
              </a:rPr>
              <a:t>HTML5</a:t>
            </a:r>
            <a:r>
              <a:rPr lang="en" sz="1750">
                <a:solidFill>
                  <a:srgbClr val="000000"/>
                </a:solidFill>
                <a:latin typeface="Times New Roman"/>
                <a:ea typeface="Times New Roman"/>
                <a:cs typeface="Times New Roman"/>
                <a:sym typeface="Times New Roman"/>
              </a:rPr>
              <a:t> version which is an extension to HTML 4.01, and this version was published in 2012. </a:t>
            </a:r>
            <a:endParaRPr sz="1750">
              <a:solidFill>
                <a:srgbClr val="000000"/>
              </a:solidFill>
              <a:latin typeface="Times New Roman"/>
              <a:ea typeface="Times New Roman"/>
              <a:cs typeface="Times New Roman"/>
              <a:sym typeface="Times New Roman"/>
            </a:endParaRPr>
          </a:p>
          <a:p>
            <a:pPr indent="0" lvl="0" marL="0" rtl="0" algn="l">
              <a:lnSpc>
                <a:spcPct val="95000"/>
              </a:lnSpc>
              <a:spcBef>
                <a:spcPts val="1000"/>
              </a:spcBef>
              <a:spcAft>
                <a:spcPts val="1200"/>
              </a:spcAft>
              <a:buSzPts val="523"/>
              <a:buNone/>
            </a:pPr>
            <a:r>
              <a:t/>
            </a:r>
            <a:endParaRPr sz="175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