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0" r:id="rId4"/>
    <p:sldId id="258" r:id="rId5"/>
    <p:sldId id="257" r:id="rId6"/>
    <p:sldId id="261" r:id="rId7"/>
    <p:sldId id="264" r:id="rId8"/>
    <p:sldId id="262" r:id="rId9"/>
    <p:sldId id="270" r:id="rId10"/>
    <p:sldId id="271" r:id="rId11"/>
    <p:sldId id="272" r:id="rId12"/>
    <p:sldId id="263" r:id="rId13"/>
    <p:sldId id="265" r:id="rId14"/>
    <p:sldId id="279" r:id="rId15"/>
    <p:sldId id="266" r:id="rId16"/>
    <p:sldId id="267" r:id="rId17"/>
    <p:sldId id="273" r:id="rId18"/>
    <p:sldId id="274" r:id="rId19"/>
    <p:sldId id="275" r:id="rId20"/>
    <p:sldId id="277" r:id="rId22"/>
    <p:sldId id="276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882" y="1913255"/>
            <a:ext cx="10943167" cy="1082675"/>
          </a:xfrm>
        </p:spPr>
        <p:txBody>
          <a:bodyPr/>
          <a:lstStyle/>
          <a:p>
            <a:r>
              <a:rPr lang="en-US" sz="7200" dirty="0">
                <a:cs typeface="+mj-lt"/>
              </a:rPr>
              <a:t>DOCKER</a:t>
            </a:r>
            <a:endParaRPr lang="en-US" sz="7200" dirty="0"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CMD and ENTRYPOINT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ENTRYPOINT - Configure a container that will run as an executable.</a:t>
            </a:r>
            <a:endParaRPr lang="en-US" sz="2800"/>
          </a:p>
          <a:p>
            <a:r>
              <a:rPr lang="en-US" sz="2800"/>
              <a:t>CMD -  to provide defaults for an executing container. These defaults can include an executable, or they can omit the executable, in which case you must specify an ENTRYPOINT instruction as well.</a:t>
            </a:r>
            <a:endParaRPr lang="en-US" sz="2800"/>
          </a:p>
          <a:p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891540" y="4236085"/>
            <a:ext cx="4382135" cy="230695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r>
              <a:rPr lang="en-US" b="1"/>
              <a:t>FROM UBUNTU</a:t>
            </a:r>
            <a:endParaRPr lang="en-US" b="1"/>
          </a:p>
          <a:p>
            <a:r>
              <a:rPr lang="en-US" b="1"/>
              <a:t>ENTRYPOINT [“echo”]</a:t>
            </a:r>
            <a:endParaRPr lang="en-US" b="1"/>
          </a:p>
          <a:p>
            <a:r>
              <a:rPr lang="en-US" b="1"/>
              <a:t>CMD [“Welcome”]</a:t>
            </a:r>
            <a:endParaRPr lang="en-US" b="1"/>
          </a:p>
          <a:p>
            <a:endParaRPr lang="en-US" b="1"/>
          </a:p>
          <a:p>
            <a:r>
              <a:rPr lang="en-US" b="1"/>
              <a:t>1) docker run -t ubuntu</a:t>
            </a:r>
            <a:endParaRPr lang="en-US" b="1"/>
          </a:p>
          <a:p>
            <a:r>
              <a:rPr lang="en-US" b="1"/>
              <a:t>Welcome</a:t>
            </a:r>
            <a:endParaRPr lang="en-US" b="1"/>
          </a:p>
          <a:p>
            <a:r>
              <a:rPr lang="en-US" b="1"/>
              <a:t>2) docker run -t ubuntu “Hello World”</a:t>
            </a:r>
            <a:endParaRPr lang="en-US" b="1"/>
          </a:p>
          <a:p>
            <a:r>
              <a:rPr lang="en-US" b="1"/>
              <a:t>Hello World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5596255" y="4512945"/>
            <a:ext cx="4839335" cy="203009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p>
            <a:pPr algn="l"/>
            <a:r>
              <a:rPr lang="en-US" b="1">
                <a:sym typeface="+mn-ea"/>
              </a:rPr>
              <a:t>FROM UBUNTU</a:t>
            </a:r>
            <a:endParaRPr lang="en-US" b="1"/>
          </a:p>
          <a:p>
            <a:pPr algn="l"/>
            <a:r>
              <a:rPr lang="en-US" b="1">
                <a:sym typeface="+mn-ea"/>
              </a:rPr>
              <a:t>CMD [“echo”,“Welcome”]</a:t>
            </a:r>
            <a:endParaRPr lang="en-US" b="1">
              <a:sym typeface="+mn-ea"/>
            </a:endParaRPr>
          </a:p>
          <a:p>
            <a:pPr algn="l"/>
            <a:endParaRPr lang="en-US" b="1"/>
          </a:p>
          <a:p>
            <a:pPr algn="l"/>
            <a:r>
              <a:rPr lang="en-US" b="1"/>
              <a:t>1) docker -t ubuntu</a:t>
            </a:r>
            <a:endParaRPr lang="en-US" b="1"/>
          </a:p>
          <a:p>
            <a:pPr algn="l"/>
            <a:r>
              <a:rPr lang="en-US" b="1"/>
              <a:t>Welcome</a:t>
            </a:r>
            <a:endParaRPr lang="en-US" b="1"/>
          </a:p>
          <a:p>
            <a:pPr algn="l"/>
            <a:r>
              <a:rPr lang="en-US" b="1"/>
              <a:t>2) docker run -t ubuntu echo “Hello World”</a:t>
            </a:r>
            <a:endParaRPr lang="en-US" b="1"/>
          </a:p>
          <a:p>
            <a:pPr algn="l"/>
            <a:r>
              <a:rPr lang="en-US" b="1"/>
              <a:t>Hello World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Sample docker file for creating docker images.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Create docker image.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48715" y="1812290"/>
            <a:ext cx="4125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FROM python:latest</a:t>
            </a:r>
            <a:endParaRPr lang="en-US"/>
          </a:p>
          <a:p>
            <a:pPr algn="l"/>
            <a:r>
              <a:rPr lang="en-US">
                <a:sym typeface="+mn-ea"/>
              </a:rPr>
              <a:t>RUN pip install -r requirements.txt</a:t>
            </a:r>
            <a:endParaRPr lang="en-US"/>
          </a:p>
          <a:p>
            <a:pPr algn="l"/>
            <a:r>
              <a:rPr lang="en-US">
                <a:sym typeface="+mn-ea"/>
              </a:rPr>
              <a:t>RUN mkdir /var/www</a:t>
            </a:r>
            <a:endParaRPr lang="en-US"/>
          </a:p>
          <a:p>
            <a:pPr algn="l"/>
            <a:r>
              <a:rPr lang="en-US">
                <a:sym typeface="+mn-ea"/>
              </a:rPr>
              <a:t>COPY . /var/www</a:t>
            </a:r>
            <a:endParaRPr lang="en-US"/>
          </a:p>
          <a:p>
            <a:pPr algn="l"/>
            <a:r>
              <a:rPr lang="en-US">
                <a:sym typeface="+mn-ea"/>
              </a:rPr>
              <a:t>WORKDIR /var/www</a:t>
            </a:r>
            <a:endParaRPr lang="en-US"/>
          </a:p>
          <a:p>
            <a:pPr algn="l"/>
            <a:r>
              <a:rPr lang="en-US">
                <a:sym typeface="+mn-ea"/>
              </a:rPr>
              <a:t>ENTRYPOINT ["python"]</a:t>
            </a:r>
            <a:endParaRPr lang="en-US"/>
          </a:p>
          <a:p>
            <a:pPr algn="l"/>
            <a:r>
              <a:rPr lang="en-US">
                <a:sym typeface="+mn-ea"/>
              </a:rPr>
              <a:t>CMD ["app.py"]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48715" y="4804410"/>
            <a:ext cx="8128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/>
              <a:t>docker build -t &lt;image_name&gt;:&lt;version&gt; &lt;path_to_dockerfile&gt;</a:t>
            </a:r>
            <a:endParaRPr lang="en-US" sz="2200"/>
          </a:p>
          <a:p>
            <a:r>
              <a:rPr lang="en-US" sz="2200" i="1">
                <a:solidFill>
                  <a:srgbClr val="00B050"/>
                </a:solidFill>
              </a:rPr>
              <a:t>docker build -t pythonapp:1.0.0 .</a:t>
            </a:r>
            <a:endParaRPr lang="en-US" sz="2200" i="1">
              <a:solidFill>
                <a:srgbClr val="00B050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488680" y="2000250"/>
            <a:ext cx="1557655" cy="299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Application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038340" y="3098800"/>
            <a:ext cx="1058545" cy="3282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app.py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409940" y="3127375"/>
            <a:ext cx="1715135" cy="299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requirements.txt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437495" y="3127375"/>
            <a:ext cx="1557655" cy="299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Dockerfile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7567930" y="2299970"/>
            <a:ext cx="1699895" cy="79883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267825" y="2299970"/>
            <a:ext cx="0" cy="82740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9269095" y="2343150"/>
            <a:ext cx="1814195" cy="7569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Container and Logs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27310" cy="4953000"/>
          </a:xfrm>
        </p:spPr>
        <p:txBody>
          <a:bodyPr/>
          <a:p>
            <a:r>
              <a:rPr lang="en-US"/>
              <a:t>To run, start and stop containers.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6795" y="1830705"/>
            <a:ext cx="98101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ym typeface="+mn-ea"/>
              </a:rPr>
              <a:t>Run Container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docker run &lt;-it/-d&gt; --name &lt;container_name&gt; &lt;image_name&gt;</a:t>
            </a:r>
            <a:endParaRPr lang="en-US"/>
          </a:p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docker run -it --name pyapplication -p 5000:5000 pythonapp:1.0.0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docker run -d --name pyapplication -p 5000:5000 </a:t>
            </a:r>
            <a:r>
              <a:rPr lang="en-US" b="1" i="1">
                <a:solidFill>
                  <a:srgbClr val="00B050"/>
                </a:solidFill>
                <a:sym typeface="+mn-ea"/>
              </a:rPr>
              <a:t>pythonapp:1.0.0</a:t>
            </a:r>
            <a:endParaRPr lang="en-US">
              <a:solidFill>
                <a:srgbClr val="00B050"/>
              </a:solidFill>
              <a:sym typeface="+mn-ea"/>
            </a:endParaRPr>
          </a:p>
          <a:p>
            <a:pPr algn="l"/>
            <a:r>
              <a:rPr lang="en-US" b="1">
                <a:solidFill>
                  <a:srgbClr val="00B050"/>
                </a:solidFill>
                <a:sym typeface="+mn-ea"/>
              </a:rPr>
              <a:t>docker attach pyapplication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Stop container</a:t>
            </a:r>
            <a:endParaRPr lang="en-US"/>
          </a:p>
          <a:p>
            <a:pPr algn="l"/>
            <a:r>
              <a:rPr lang="en-US"/>
              <a:t>sudo docker stop &lt;container_name&gt;</a:t>
            </a:r>
            <a:endParaRPr lang="en-US"/>
          </a:p>
          <a:p>
            <a:pPr algn="l"/>
            <a:r>
              <a:rPr lang="en-US" b="1" i="1">
                <a:solidFill>
                  <a:srgbClr val="00B050"/>
                </a:solidFill>
              </a:rPr>
              <a:t>sudo docker stop pyapplication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sym typeface="+mn-ea"/>
              </a:rPr>
              <a:t>Start container</a:t>
            </a:r>
            <a:endParaRPr lang="en-US"/>
          </a:p>
          <a:p>
            <a:pPr algn="l"/>
            <a:r>
              <a:rPr lang="en-US">
                <a:sym typeface="+mn-ea"/>
              </a:rPr>
              <a:t>sudo docker start &lt;container_name&gt;</a:t>
            </a:r>
            <a:endParaRPr lang="en-US"/>
          </a:p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sudo docker start pyapplication</a:t>
            </a:r>
            <a:endParaRPr lang="en-US" b="1" i="1">
              <a:solidFill>
                <a:srgbClr val="00B050"/>
              </a:solidFill>
              <a:sym typeface="+mn-ea"/>
            </a:endParaRPr>
          </a:p>
          <a:p>
            <a:pPr algn="l"/>
            <a:endParaRPr lang="en-US"/>
          </a:p>
          <a:p>
            <a:r>
              <a:rPr lang="en-US" b="1"/>
              <a:t>Docker Logs</a:t>
            </a:r>
            <a:endParaRPr lang="en-US"/>
          </a:p>
          <a:p>
            <a:r>
              <a:rPr lang="en-US"/>
              <a:t>docker logs &lt;container_name/container_id&gt;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783705" y="417195"/>
            <a:ext cx="445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-it -&gt; Interactive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-d -&gt; Background  -&gt; Returns container id.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Port Mapping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53440" y="1242695"/>
            <a:ext cx="538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docker run -it --name nginxapp -p 8080:80 nginx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0" y="1997710"/>
            <a:ext cx="878141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Delete Container/Image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Delete an image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Delete a container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81100" y="1869440"/>
            <a:ext cx="425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Remove image</a:t>
            </a:r>
            <a:endParaRPr lang="en-US"/>
          </a:p>
          <a:p>
            <a:pPr algn="l"/>
            <a:r>
              <a:rPr lang="en-US">
                <a:sym typeface="+mn-ea"/>
              </a:rPr>
              <a:t>sudo docker rmi &lt;image_name:version&gt;</a:t>
            </a:r>
            <a:endParaRPr lang="en-US"/>
          </a:p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sudo docker rmi pythonapp:1.0.0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81100" y="3628390"/>
            <a:ext cx="3726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ym typeface="+mn-ea"/>
              </a:rPr>
              <a:t>Remove container</a:t>
            </a:r>
            <a:endParaRPr lang="en-US"/>
          </a:p>
          <a:p>
            <a:pPr algn="l"/>
            <a:r>
              <a:rPr lang="en-US">
                <a:sym typeface="+mn-ea"/>
              </a:rPr>
              <a:t>sudo docker rm &lt;container_name&gt;</a:t>
            </a:r>
            <a:endParaRPr lang="en-US"/>
          </a:p>
          <a:p>
            <a:pPr algn="l"/>
            <a:r>
              <a:rPr lang="en-US" b="1" i="1">
                <a:solidFill>
                  <a:srgbClr val="00B050"/>
                </a:solidFill>
                <a:sym typeface="+mn-ea"/>
              </a:rPr>
              <a:t>sudo docker rm pyapplication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Docker commands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2190" y="1434465"/>
            <a:ext cx="71424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To list Docker Images</a:t>
            </a:r>
            <a:endParaRPr lang="en-US"/>
          </a:p>
          <a:p>
            <a:r>
              <a:rPr lang="en-US"/>
              <a:t>docker images</a:t>
            </a:r>
            <a:endParaRPr lang="en-US"/>
          </a:p>
          <a:p>
            <a:endParaRPr lang="en-US"/>
          </a:p>
          <a:p>
            <a:r>
              <a:rPr lang="en-US" b="1"/>
              <a:t>To list running containers</a:t>
            </a:r>
            <a:endParaRPr lang="en-US"/>
          </a:p>
          <a:p>
            <a:r>
              <a:rPr lang="en-US"/>
              <a:t>docker ps</a:t>
            </a:r>
            <a:endParaRPr lang="en-US"/>
          </a:p>
          <a:p>
            <a:endParaRPr lang="en-US"/>
          </a:p>
          <a:p>
            <a:r>
              <a:rPr lang="en-US" b="1"/>
              <a:t>To list all containers</a:t>
            </a:r>
            <a:endParaRPr lang="en-US"/>
          </a:p>
          <a:p>
            <a:r>
              <a:rPr lang="en-US"/>
              <a:t>docker ps -a</a:t>
            </a:r>
            <a:endParaRPr lang="en-US"/>
          </a:p>
          <a:p>
            <a:endParaRPr lang="en-US"/>
          </a:p>
          <a:p>
            <a:r>
              <a:rPr lang="en-US" b="1"/>
              <a:t>To create new image from an existing container</a:t>
            </a:r>
            <a:endParaRPr lang="en-US"/>
          </a:p>
          <a:p>
            <a:r>
              <a:rPr lang="en-US"/>
              <a:t>docker commit &lt;container_id/container_name&gt; &lt;new_image_name&gt;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Volumes are the preferred mechanism for persisting data generated by and used by Docker containers.</a:t>
            </a:r>
            <a:endParaRPr lang="en-US"/>
          </a:p>
          <a:p>
            <a:r>
              <a:rPr lang="en-US"/>
              <a:t>Easy to backup.</a:t>
            </a:r>
            <a:endParaRPr lang="en-US"/>
          </a:p>
          <a:p>
            <a:r>
              <a:rPr lang="en-US"/>
              <a:t>Shared among multiple</a:t>
            </a:r>
            <a:endParaRPr lang="en-US"/>
          </a:p>
          <a:p>
            <a:pPr marL="0" indent="0">
              <a:buNone/>
            </a:pPr>
            <a:r>
              <a:rPr lang="en-US"/>
              <a:t> containers.</a:t>
            </a:r>
            <a:endParaRPr lang="en-US"/>
          </a:p>
          <a:p>
            <a:r>
              <a:rPr lang="en-US"/>
              <a:t>Managed using docker </a:t>
            </a:r>
            <a:endParaRPr lang="en-US"/>
          </a:p>
          <a:p>
            <a:pPr marL="0" indent="0">
              <a:buNone/>
            </a:pPr>
            <a:r>
              <a:rPr lang="en-US"/>
              <a:t>commands.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2508250"/>
            <a:ext cx="5994400" cy="3433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volume commands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54380" y="1223010"/>
            <a:ext cx="95535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Create Volume</a:t>
            </a:r>
            <a:endParaRPr lang="en-US" sz="2400" b="1"/>
          </a:p>
          <a:p>
            <a:pPr algn="l"/>
            <a:r>
              <a:rPr lang="en-US" sz="2400"/>
              <a:t>docker volume create &lt;volume_name&gt;</a:t>
            </a:r>
            <a:endParaRPr lang="en-US" sz="2400"/>
          </a:p>
          <a:p>
            <a:pPr algn="l"/>
            <a:r>
              <a:rPr lang="en-US" sz="2400" i="1">
                <a:solidFill>
                  <a:srgbClr val="00B050"/>
                </a:solidFill>
              </a:rPr>
              <a:t>docker volume create mystorage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 b="1"/>
              <a:t>Inspect volume</a:t>
            </a:r>
            <a:endParaRPr lang="en-US" sz="2400" b="1"/>
          </a:p>
          <a:p>
            <a:pPr algn="l"/>
            <a:r>
              <a:rPr lang="en-US" sz="2400"/>
              <a:t>docker volume inspect &lt;volume_name&gt;</a:t>
            </a:r>
            <a:endParaRPr lang="en-US" sz="2400"/>
          </a:p>
          <a:p>
            <a:pPr algn="l"/>
            <a:r>
              <a:rPr lang="en-US" sz="2400" i="1">
                <a:solidFill>
                  <a:srgbClr val="00B050"/>
                </a:solidFill>
              </a:rPr>
              <a:t>docker volume inspect mystorage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 b="1"/>
              <a:t>Remove specified volume</a:t>
            </a:r>
            <a:endParaRPr lang="en-US" sz="2400" b="1"/>
          </a:p>
          <a:p>
            <a:pPr algn="l"/>
            <a:r>
              <a:rPr lang="en-US" sz="2400"/>
              <a:t>docker volume rm &lt;volume_name&gt;</a:t>
            </a:r>
            <a:endParaRPr lang="en-US" sz="2400"/>
          </a:p>
          <a:p>
            <a:pPr algn="l"/>
            <a:r>
              <a:rPr lang="en-US" sz="2400" i="1">
                <a:solidFill>
                  <a:srgbClr val="00B050"/>
                </a:solidFill>
              </a:rPr>
              <a:t>docker volume rm mystorage</a:t>
            </a: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 b="1"/>
              <a:t>Remove unused volume</a:t>
            </a:r>
            <a:endParaRPr lang="en-US" sz="2400"/>
          </a:p>
          <a:p>
            <a:pPr algn="l"/>
            <a:r>
              <a:rPr lang="en-US" sz="2400" i="1">
                <a:solidFill>
                  <a:srgbClr val="00B050"/>
                </a:solidFill>
              </a:rPr>
              <a:t>docker volume prune</a:t>
            </a:r>
            <a:endParaRPr lang="en-US" sz="2400" i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Attach volume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921385"/>
            <a:ext cx="1024128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/>
              <a:t>Volume:</a:t>
            </a:r>
            <a:endParaRPr lang="en-US" sz="2000" b="1"/>
          </a:p>
          <a:p>
            <a:pPr algn="l"/>
            <a:endParaRPr lang="en-US" sz="2000"/>
          </a:p>
          <a:p>
            <a:pPr algn="l"/>
            <a:r>
              <a:rPr lang="en-US" sz="2000"/>
              <a:t>docker run --name &lt;container_name&gt; -v &lt;volume_name&gt;:/data/db -p 27017:27017 &lt;image_name&gt;</a:t>
            </a:r>
            <a:endParaRPr lang="en-US" sz="2000"/>
          </a:p>
          <a:p>
            <a:pPr algn="l"/>
            <a:r>
              <a:rPr lang="en-US" sz="2000" b="1" i="1">
                <a:solidFill>
                  <a:srgbClr val="00B050"/>
                </a:solidFill>
              </a:rPr>
              <a:t>docker run --name mongo1 -v mystorage:/data/db -p 27017:27017 mongo</a:t>
            </a:r>
            <a:endParaRPr lang="en-US" sz="2000" i="1">
              <a:solidFill>
                <a:srgbClr val="00B050"/>
              </a:solidFill>
            </a:endParaRPr>
          </a:p>
          <a:p>
            <a:pPr algn="l"/>
            <a:endParaRPr lang="en-US" sz="2000"/>
          </a:p>
          <a:p>
            <a:pPr algn="l"/>
            <a:r>
              <a:rPr lang="en-US" sz="2000" b="1"/>
              <a:t>Bind Mount: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>
                <a:sym typeface="+mn-ea"/>
              </a:rPr>
              <a:t>docker run --name &lt;container_name&gt; -v &lt;system_path&gt;:/data/db -p 27017:27017 &lt;image_name&gt;</a:t>
            </a:r>
            <a:endParaRPr lang="en-US" sz="2000"/>
          </a:p>
          <a:p>
            <a:pPr algn="l"/>
            <a:r>
              <a:rPr lang="en-US" sz="2000" b="1" i="1">
                <a:solidFill>
                  <a:srgbClr val="00B050"/>
                </a:solidFill>
              </a:rPr>
              <a:t>docker run --name mongo1 -v /mywork/dockerstorage/mongoinfo:/data/db -p 27018:27017 mongo</a:t>
            </a:r>
            <a:endParaRPr lang="en-US" sz="2000" i="1">
              <a:solidFill>
                <a:srgbClr val="00B050"/>
              </a:solidFill>
            </a:endParaRPr>
          </a:p>
          <a:p>
            <a:pPr algn="l"/>
            <a:endParaRPr lang="en-US" sz="2000" i="1">
              <a:solidFill>
                <a:srgbClr val="00B050"/>
              </a:solidFill>
            </a:endParaRPr>
          </a:p>
          <a:p>
            <a:pPr algn="l"/>
            <a:r>
              <a:rPr lang="en-US" sz="2000" b="1">
                <a:solidFill>
                  <a:schemeClr val="tx1"/>
                </a:solidFill>
              </a:rPr>
              <a:t>Tmpfs:</a:t>
            </a:r>
            <a:endParaRPr lang="en-US" sz="2000" i="1">
              <a:solidFill>
                <a:srgbClr val="00B050"/>
              </a:solidFill>
            </a:endParaRPr>
          </a:p>
          <a:p>
            <a:pPr algn="l"/>
            <a:r>
              <a:rPr lang="en-US" sz="2000" b="1" i="1">
                <a:solidFill>
                  <a:srgbClr val="00B050"/>
                </a:solidFill>
              </a:rPr>
              <a:t>docker run --name mongo1 --tmpfs /data/db -p 27018:27017 mongo</a:t>
            </a:r>
            <a:endParaRPr lang="en-US" sz="2000" i="1">
              <a:solidFill>
                <a:srgbClr val="00B050"/>
              </a:solidFill>
            </a:endParaRPr>
          </a:p>
          <a:p>
            <a:pPr algn="l"/>
            <a:endParaRPr lang="en-US" sz="2000" i="1">
              <a:solidFill>
                <a:srgbClr val="00B050"/>
              </a:solidFill>
            </a:endParaRPr>
          </a:p>
          <a:p>
            <a:pPr algn="l"/>
            <a:r>
              <a:rPr lang="en-US" sz="2000" b="1" i="1">
                <a:solidFill>
                  <a:srgbClr val="FF0000"/>
                </a:solidFill>
              </a:rPr>
              <a:t>docker run -d --name devtest  --mount source=myvol2,target=/app  nginx</a:t>
            </a:r>
            <a:endParaRPr lang="en-US"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Network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Connect docker containers together, or connect docker containers to non-Docker workloads.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68880"/>
            <a:ext cx="3857625" cy="3658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95" y="2468245"/>
            <a:ext cx="662051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Docker?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Compatability</a:t>
            </a:r>
            <a:endParaRPr lang="en-US"/>
          </a:p>
          <a:p>
            <a:r>
              <a:rPr lang="en-US">
                <a:sym typeface="+mn-ea"/>
              </a:rPr>
              <a:t>Portability</a:t>
            </a:r>
            <a:endParaRPr lang="en-US"/>
          </a:p>
          <a:p>
            <a:r>
              <a:rPr lang="en-US"/>
              <a:t>Easy to develop and deploy</a:t>
            </a:r>
            <a:endParaRPr lang="en-US"/>
          </a:p>
          <a:p>
            <a:r>
              <a:rPr lang="en-US"/>
              <a:t>Efficient use of system resource</a:t>
            </a:r>
            <a:endParaRPr lang="en-US"/>
          </a:p>
          <a:p>
            <a:r>
              <a:rPr lang="en-US"/>
              <a:t>Lightweight containers</a:t>
            </a:r>
            <a:endParaRPr lang="en-US"/>
          </a:p>
          <a:p>
            <a:r>
              <a:rPr lang="en-US">
                <a:sym typeface="+mn-ea"/>
              </a:rPr>
              <a:t>Faster development life cycle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  <a:p>
            <a:r>
              <a:rPr lang="en-US" sz="2400" b="1"/>
              <a:t>bridge</a:t>
            </a:r>
            <a:r>
              <a:rPr lang="en-US" sz="2400"/>
              <a:t>: Communication among containers in the same docker daemon.</a:t>
            </a:r>
            <a:endParaRPr lang="en-US" sz="2400"/>
          </a:p>
          <a:p>
            <a:r>
              <a:rPr lang="en-US" sz="2400" b="1"/>
              <a:t>overlay</a:t>
            </a:r>
            <a:r>
              <a:rPr lang="en-US" sz="2400"/>
              <a:t>: Communication among containers on the different docker daemon.</a:t>
            </a:r>
            <a:endParaRPr lang="en-US" sz="2400"/>
          </a:p>
          <a:p>
            <a:r>
              <a:rPr lang="en-US" sz="2400" b="1"/>
              <a:t>host</a:t>
            </a:r>
            <a:r>
              <a:rPr lang="en-US" sz="2400"/>
              <a:t>: remove network isolation between the container and the Docker host, and use the host’s networking directly.</a:t>
            </a:r>
            <a:endParaRPr lang="en-US" sz="2400"/>
          </a:p>
          <a:p>
            <a:r>
              <a:rPr lang="en-US" sz="2400" b="1"/>
              <a:t>macvlan</a:t>
            </a:r>
            <a:r>
              <a:rPr lang="en-US" sz="2400"/>
              <a:t>: allow you to assign a MAC address to a container, making it appear as a physical device on your network.</a:t>
            </a:r>
            <a:endParaRPr lang="en-US" sz="2400"/>
          </a:p>
          <a:p>
            <a:r>
              <a:rPr lang="en-US" sz="2400" b="1"/>
              <a:t>none</a:t>
            </a:r>
            <a:r>
              <a:rPr lang="en-US" sz="2400"/>
              <a:t>: disable all networking.</a:t>
            </a:r>
            <a:endParaRPr lang="en-US" sz="2400"/>
          </a:p>
          <a:p>
            <a:r>
              <a:rPr lang="en-US" sz="2400" b="1"/>
              <a:t>network plugins</a:t>
            </a:r>
            <a:r>
              <a:rPr lang="en-US" sz="2400"/>
              <a:t>: install and use third-party network plugins with Docker.</a:t>
            </a: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Network commands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072515"/>
            <a:ext cx="95554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List Network drivers</a:t>
            </a:r>
            <a:endParaRPr lang="en-US"/>
          </a:p>
          <a:p>
            <a:pPr algn="l"/>
            <a:r>
              <a:rPr lang="en-US"/>
              <a:t>docker network ls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Inspect driver</a:t>
            </a:r>
            <a:endParaRPr lang="en-US"/>
          </a:p>
          <a:p>
            <a:pPr algn="l"/>
            <a:r>
              <a:rPr lang="en-US"/>
              <a:t>docker network inspect bridge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Create Bridge Network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docker network create --driver=bridge &lt;bridge_name&gt;</a:t>
            </a:r>
            <a:endParaRPr lang="en-US"/>
          </a:p>
          <a:p>
            <a:pPr algn="l"/>
            <a:r>
              <a:rPr lang="en-US" i="1">
                <a:solidFill>
                  <a:srgbClr val="00B050"/>
                </a:solidFill>
              </a:rPr>
              <a:t>docker network create --driver=bridge my-bridge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docker run -d --network &lt;bridge_name&gt; &lt;image_name&gt;</a:t>
            </a:r>
            <a:endParaRPr lang="en-US"/>
          </a:p>
          <a:p>
            <a:pPr algn="l"/>
            <a:r>
              <a:rPr lang="en-US" i="1">
                <a:solidFill>
                  <a:srgbClr val="00B050"/>
                </a:solidFill>
              </a:rPr>
              <a:t>docker run -d --network my-bridge myapp</a:t>
            </a:r>
            <a:endParaRPr lang="en-US" i="1">
              <a:solidFill>
                <a:srgbClr val="00B050"/>
              </a:solidFill>
            </a:endParaRPr>
          </a:p>
          <a:p>
            <a:pPr algn="l"/>
            <a:endParaRPr lang="en-US" i="1">
              <a:solidFill>
                <a:srgbClr val="00B050"/>
              </a:solidFill>
            </a:endParaRPr>
          </a:p>
          <a:p>
            <a:pPr algn="l"/>
            <a:r>
              <a:rPr lang="en-US" b="1"/>
              <a:t>Connect running container to the network</a:t>
            </a:r>
            <a:endParaRPr lang="en-US" i="1">
              <a:solidFill>
                <a:srgbClr val="00B050"/>
              </a:solidFill>
            </a:endParaRPr>
          </a:p>
          <a:p>
            <a:pPr algn="l"/>
            <a:endParaRPr lang="en-US" i="1">
              <a:solidFill>
                <a:srgbClr val="00B050"/>
              </a:solidFill>
            </a:endParaRPr>
          </a:p>
          <a:p>
            <a:pPr algn="l"/>
            <a:r>
              <a:rPr lang="en-US">
                <a:sym typeface="+mn-ea"/>
              </a:rPr>
              <a:t>docker network connect &lt;network_name&gt; &lt;container name&gt;</a:t>
            </a:r>
            <a:endParaRPr lang="en-US"/>
          </a:p>
          <a:p>
            <a:pPr algn="l"/>
            <a:r>
              <a:rPr lang="en-US" i="1">
                <a:solidFill>
                  <a:srgbClr val="00B050"/>
                </a:solidFill>
                <a:sym typeface="+mn-ea"/>
              </a:rPr>
              <a:t>docker network connect my-bridge pyapplication</a:t>
            </a:r>
            <a:endParaRPr lang="en-US" i="1">
              <a:solidFill>
                <a:srgbClr val="00B050"/>
              </a:solidFill>
            </a:endParaRPr>
          </a:p>
          <a:p>
            <a:pPr algn="l"/>
            <a:endParaRPr lang="en-US" i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 compose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 for defining and </a:t>
            </a:r>
            <a:endParaRPr lang="en-US"/>
          </a:p>
          <a:p>
            <a:pPr marL="0" indent="0">
              <a:buNone/>
            </a:pPr>
            <a:r>
              <a:rPr lang="en-US"/>
              <a:t>running multi-container</a:t>
            </a:r>
            <a:endParaRPr lang="en-US"/>
          </a:p>
          <a:p>
            <a:pPr marL="0" indent="0">
              <a:buNone/>
            </a:pPr>
            <a:r>
              <a:rPr lang="en-US"/>
              <a:t>Docker applications.</a:t>
            </a:r>
            <a:endParaRPr lang="en-US"/>
          </a:p>
          <a:p>
            <a:r>
              <a:rPr lang="en-US"/>
              <a:t>Command : </a:t>
            </a:r>
            <a:endParaRPr lang="en-US"/>
          </a:p>
          <a:p>
            <a:pPr marL="0" indent="0">
              <a:buNone/>
            </a:pPr>
            <a:r>
              <a:rPr lang="en-US"/>
              <a:t>docker-compose up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646420" y="1050290"/>
            <a:ext cx="593598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 version: '3'</a:t>
            </a:r>
            <a:endParaRPr lang="en-US"/>
          </a:p>
          <a:p>
            <a:pPr algn="l"/>
            <a:r>
              <a:rPr lang="en-US"/>
              <a:t>    </a:t>
            </a:r>
            <a:endParaRPr lang="en-US"/>
          </a:p>
          <a:p>
            <a:pPr algn="l"/>
            <a:r>
              <a:rPr lang="en-US"/>
              <a:t>  services:</a:t>
            </a:r>
            <a:endParaRPr lang="en-US"/>
          </a:p>
          <a:p>
            <a:pPr algn="l"/>
            <a:r>
              <a:rPr lang="en-US"/>
              <a:t>    db:</a:t>
            </a:r>
            <a:endParaRPr lang="en-US"/>
          </a:p>
          <a:p>
            <a:pPr algn="l"/>
            <a:r>
              <a:rPr lang="en-US"/>
              <a:t>      image: postgres</a:t>
            </a:r>
            <a:endParaRPr lang="en-US"/>
          </a:p>
          <a:p>
            <a:pPr algn="l"/>
            <a:r>
              <a:rPr lang="en-US"/>
              <a:t>      environment:</a:t>
            </a:r>
            <a:endParaRPr lang="en-US"/>
          </a:p>
          <a:p>
            <a:pPr algn="l"/>
            <a:r>
              <a:rPr lang="en-US"/>
              <a:t>        - POSTGRES_DB=postgres</a:t>
            </a:r>
            <a:endParaRPr lang="en-US"/>
          </a:p>
          <a:p>
            <a:pPr algn="l"/>
            <a:r>
              <a:rPr lang="en-US"/>
              <a:t>        - POSTGRES_USER=postgres</a:t>
            </a:r>
            <a:endParaRPr lang="en-US"/>
          </a:p>
          <a:p>
            <a:pPr algn="l"/>
            <a:r>
              <a:rPr lang="en-US"/>
              <a:t>        - POSTGRES_PASSWORD=postgres</a:t>
            </a:r>
            <a:endParaRPr lang="en-US"/>
          </a:p>
          <a:p>
            <a:pPr algn="l"/>
            <a:r>
              <a:rPr lang="en-US"/>
              <a:t>    web:</a:t>
            </a:r>
            <a:endParaRPr lang="en-US"/>
          </a:p>
          <a:p>
            <a:pPr algn="l"/>
            <a:r>
              <a:rPr lang="en-US"/>
              <a:t>      build: .</a:t>
            </a:r>
            <a:endParaRPr lang="en-US"/>
          </a:p>
          <a:p>
            <a:pPr algn="l"/>
            <a:r>
              <a:rPr lang="en-US"/>
              <a:t>      command: python manage.py runserver 0.0.0.0:8000</a:t>
            </a:r>
            <a:endParaRPr lang="en-US"/>
          </a:p>
          <a:p>
            <a:pPr algn="l"/>
            <a:r>
              <a:rPr lang="en-US"/>
              <a:t>      volumes:</a:t>
            </a:r>
            <a:endParaRPr lang="en-US"/>
          </a:p>
          <a:p>
            <a:pPr algn="l"/>
            <a:r>
              <a:rPr lang="en-US"/>
              <a:t>        - .:/code</a:t>
            </a:r>
            <a:endParaRPr lang="en-US"/>
          </a:p>
          <a:p>
            <a:pPr algn="l"/>
            <a:r>
              <a:rPr lang="en-US"/>
              <a:t>      ports:</a:t>
            </a:r>
            <a:endParaRPr lang="en-US"/>
          </a:p>
          <a:p>
            <a:pPr algn="l"/>
            <a:r>
              <a:rPr lang="en-US"/>
              <a:t>        - "8000:8000"</a:t>
            </a:r>
            <a:endParaRPr lang="en-US"/>
          </a:p>
          <a:p>
            <a:pPr algn="l"/>
            <a:r>
              <a:rPr lang="en-US"/>
              <a:t>      depends_on:</a:t>
            </a:r>
            <a:endParaRPr lang="en-US"/>
          </a:p>
          <a:p>
            <a:pPr algn="l"/>
            <a:r>
              <a:rPr lang="en-US"/>
              <a:t>        - db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Container vs Virtual Machine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1165" y="1236980"/>
            <a:ext cx="5384800" cy="48272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236980"/>
            <a:ext cx="5384800" cy="48393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54580" y="6323330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CONTAINER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7614285" y="6323330"/>
            <a:ext cx="255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VIRTUAL MACHINE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/>
              <a:t>Docker is an open-source engine that automates the deployment of application inside the containers.</a:t>
            </a:r>
            <a:endParaRPr lang="en-US" sz="2800"/>
          </a:p>
          <a:p>
            <a:r>
              <a:rPr lang="en-US" sz="2800"/>
              <a:t>Provides an isolated environment from the infrastructure.</a:t>
            </a:r>
            <a:endParaRPr lang="en-US"/>
          </a:p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7485" y="1047115"/>
            <a:ext cx="6604000" cy="5373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4584700"/>
            <a:ext cx="29622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0270"/>
            <a:ext cx="10972800" cy="582613"/>
          </a:xfrm>
        </p:spPr>
        <p:txBody>
          <a:bodyPr/>
          <a:p>
            <a:r>
              <a:rPr lang="en-US"/>
              <a:t>Container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09600" y="28702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/>
              <a:t>Image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09600" y="409448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3400"/>
              <a:t>Registry</a:t>
            </a:r>
            <a:endParaRPr lang="en-US" sz="3400"/>
          </a:p>
        </p:txBody>
      </p:sp>
      <p:sp>
        <p:nvSpPr>
          <p:cNvPr id="6" name="Text Box 5"/>
          <p:cNvSpPr txBox="1"/>
          <p:nvPr/>
        </p:nvSpPr>
        <p:spPr>
          <a:xfrm>
            <a:off x="812165" y="1099820"/>
            <a:ext cx="9336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Docker image is a read-only template to create docker container. Often, image is based on the another image.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812165" y="2743200"/>
            <a:ext cx="933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Docker container is the runnable instance of the image. By default, a container is relatively well isolated from other containers and its host machine.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812165" y="4954905"/>
            <a:ext cx="933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Docker registry stores Docker images. Docker hub is a public repository that anyone can use. Docker is configured to look for images on Docker hub by default.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 Docker Image</a:t>
            </a:r>
            <a:endParaRPr 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/>
              <a:t>Docker Hub provides official image for many application.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51230" y="2174875"/>
            <a:ext cx="100920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b="1"/>
              <a:t>Pull docker image</a:t>
            </a:r>
            <a:endParaRPr lang="en-US" sz="2200" b="1"/>
          </a:p>
          <a:p>
            <a:endParaRPr lang="en-US" sz="2200"/>
          </a:p>
          <a:p>
            <a:r>
              <a:rPr lang="en-US" sz="2200"/>
              <a:t>docker pull &lt;image_name&gt;</a:t>
            </a:r>
            <a:endParaRPr lang="en-US" sz="2200"/>
          </a:p>
          <a:p>
            <a:r>
              <a:rPr lang="en-US" sz="2200" i="1">
                <a:solidFill>
                  <a:srgbClr val="00B050"/>
                </a:solidFill>
              </a:rPr>
              <a:t>docker pull ubuntu</a:t>
            </a:r>
            <a:endParaRPr lang="en-US" sz="2200" i="1">
              <a:solidFill>
                <a:srgbClr val="00B050"/>
              </a:solidFill>
            </a:endParaRPr>
          </a:p>
          <a:p>
            <a:r>
              <a:rPr lang="en-US" sz="2200" i="1">
                <a:solidFill>
                  <a:srgbClr val="00B050"/>
                </a:solidFill>
              </a:rPr>
              <a:t>docker pul ubuntu:16.04</a:t>
            </a:r>
            <a:endParaRPr lang="en-US" sz="2200"/>
          </a:p>
          <a:p>
            <a:endParaRPr lang="en-US" sz="2200"/>
          </a:p>
          <a:p>
            <a:r>
              <a:rPr lang="en-US" sz="2200" b="1"/>
              <a:t>Run docker image</a:t>
            </a:r>
            <a:endParaRPr lang="en-US" sz="2200" b="1"/>
          </a:p>
          <a:p>
            <a:endParaRPr lang="en-US" sz="2200"/>
          </a:p>
          <a:p>
            <a:r>
              <a:rPr lang="en-US" sz="2200"/>
              <a:t>docker run -it --name &lt;container_name&gt; &lt;image_name&gt;</a:t>
            </a:r>
            <a:endParaRPr lang="en-US" sz="2200"/>
          </a:p>
          <a:p>
            <a:r>
              <a:rPr lang="en-US" sz="2200" i="1">
                <a:solidFill>
                  <a:srgbClr val="00B050"/>
                </a:solidFill>
              </a:rPr>
              <a:t>docker run -it --name ubuntudemo ubuntu</a:t>
            </a:r>
            <a:endParaRPr lang="en-US" sz="2200" i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Build own docker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600"/>
              <a:t>Each instructions in a Dockerfile creates a layer in the image.</a:t>
            </a:r>
            <a:endParaRPr lang="en-US" sz="2600"/>
          </a:p>
          <a:p>
            <a:r>
              <a:rPr lang="en-US" sz="2600"/>
              <a:t>Docker images are immutable, but you can add an extra layer and save them as a new image.</a:t>
            </a:r>
            <a:endParaRPr lang="en-US" sz="2600"/>
          </a:p>
          <a:p>
            <a:r>
              <a:rPr lang="en-US" sz="2600" b="1"/>
              <a:t>Container/Writable layer</a:t>
            </a:r>
            <a:r>
              <a:rPr lang="en-US" sz="2600"/>
              <a:t>: Containers may share access to the underlying layer of a docker images but this layer is unique to the containers. 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906145"/>
            <a:ext cx="5927725" cy="5236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Dockerfile Commands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/>
              <a:t>FROM</a:t>
            </a:r>
            <a:r>
              <a:rPr lang="en-US" sz="2800"/>
              <a:t> - initializes a new build stage and sets the Base Image for subsequent instructions. (</a:t>
            </a:r>
            <a:r>
              <a:rPr lang="en-US" sz="2800">
                <a:solidFill>
                  <a:srgbClr val="FF0000"/>
                </a:solidFill>
              </a:rPr>
              <a:t>FROM ubuntu</a:t>
            </a:r>
            <a:r>
              <a:rPr lang="en-US" sz="2800"/>
              <a:t>)</a:t>
            </a:r>
            <a:endParaRPr lang="en-US" sz="2800"/>
          </a:p>
          <a:p>
            <a:r>
              <a:rPr lang="en-US" sz="2800" b="1"/>
              <a:t>RUN</a:t>
            </a:r>
            <a:r>
              <a:rPr lang="en-US" sz="2800"/>
              <a:t> - execute any commands in a new layer on top of the current image and commit the results.(</a:t>
            </a:r>
            <a:r>
              <a:rPr lang="en-US" sz="2800">
                <a:solidFill>
                  <a:srgbClr val="FF0000"/>
                </a:solidFill>
              </a:rPr>
              <a:t>RUN apt-get install python</a:t>
            </a:r>
            <a:r>
              <a:rPr lang="en-US" sz="2800"/>
              <a:t>)</a:t>
            </a:r>
            <a:endParaRPr lang="en-US" sz="2800"/>
          </a:p>
          <a:p>
            <a:r>
              <a:rPr lang="en-US" sz="2800" b="1"/>
              <a:t>LABEL</a:t>
            </a:r>
            <a:r>
              <a:rPr lang="en-US" sz="2800"/>
              <a:t> - adds metadata to an image.(</a:t>
            </a:r>
            <a:r>
              <a:rPr lang="en-US" sz="2800">
                <a:solidFill>
                  <a:srgbClr val="FF0000"/>
                </a:solidFill>
              </a:rPr>
              <a:t>LABEL descripition - “Sample image”</a:t>
            </a:r>
            <a:r>
              <a:rPr lang="en-US" sz="2800"/>
              <a:t>)</a:t>
            </a:r>
            <a:endParaRPr lang="en-US" sz="2800"/>
          </a:p>
          <a:p>
            <a:r>
              <a:rPr lang="en-US" sz="2800" b="1"/>
              <a:t>MAINTAINER</a:t>
            </a:r>
            <a:r>
              <a:rPr lang="en-US" sz="2800"/>
              <a:t> - sets the author field of the generated images.(</a:t>
            </a:r>
            <a:r>
              <a:rPr lang="en-US" sz="2800">
                <a:solidFill>
                  <a:srgbClr val="FF0000"/>
                </a:solidFill>
              </a:rPr>
              <a:t>MAINTAINER  maintainer = “xyz@abc.co.in”</a:t>
            </a:r>
            <a:r>
              <a:rPr lang="en-US" sz="2800"/>
              <a:t>)</a:t>
            </a:r>
            <a:endParaRPr lang="en-US" sz="2800"/>
          </a:p>
          <a:p>
            <a:r>
              <a:rPr lang="en-US" sz="2800" b="1"/>
              <a:t>ENV</a:t>
            </a:r>
            <a:r>
              <a:rPr lang="en-US" sz="2800"/>
              <a:t> - sets the environment variable.() (</a:t>
            </a:r>
            <a:r>
              <a:rPr lang="en-US" sz="2800">
                <a:solidFill>
                  <a:srgbClr val="FF0000"/>
                </a:solidFill>
              </a:rPr>
              <a:t>ENV &lt;key&gt; &lt;value&gt;</a:t>
            </a:r>
            <a:r>
              <a:rPr lang="en-US" sz="2800"/>
              <a:t>)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and COPY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COPY</a:t>
            </a:r>
            <a:r>
              <a:rPr lang="en-US"/>
              <a:t> -  copies new files or directories from &lt;src&gt; and adds them to the filesystem of the container at the path &lt;dest&gt;.</a:t>
            </a:r>
            <a:endParaRPr lang="en-US"/>
          </a:p>
          <a:p>
            <a:r>
              <a:rPr lang="en-US" b="1"/>
              <a:t>ADD </a:t>
            </a:r>
            <a:r>
              <a:rPr lang="en-US"/>
              <a:t>- copies new files, directories or remote file URLs from &lt;src&gt; and adds them to the filesystem of the image at the path &lt;dest&gt;.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WPS Presentation</Application>
  <PresentationFormat>Widescreen</PresentationFormat>
  <Paragraphs>288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1_Blue Waves</vt:lpstr>
      <vt:lpstr>DOCKER</vt:lpstr>
      <vt:lpstr>Why Docker?</vt:lpstr>
      <vt:lpstr>Container vs Virtual Machine</vt:lpstr>
      <vt:lpstr>Docker</vt:lpstr>
      <vt:lpstr>Container</vt:lpstr>
      <vt:lpstr>Run Docker Image</vt:lpstr>
      <vt:lpstr>Build own docker image</vt:lpstr>
      <vt:lpstr>PowerPoint 演示文稿</vt:lpstr>
      <vt:lpstr>PowerPoint 演示文稿</vt:lpstr>
      <vt:lpstr>PowerPoint 演示文稿</vt:lpstr>
      <vt:lpstr>Dockerfile</vt:lpstr>
      <vt:lpstr>Container </vt:lpstr>
      <vt:lpstr>PowerPoint 演示文稿</vt:lpstr>
      <vt:lpstr>Delete Container/Image</vt:lpstr>
      <vt:lpstr>Basic Docker commands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>vijay</cp:lastModifiedBy>
  <cp:revision>49</cp:revision>
  <dcterms:created xsi:type="dcterms:W3CDTF">2020-06-26T08:20:00Z</dcterms:created>
  <dcterms:modified xsi:type="dcterms:W3CDTF">2020-06-29T08:40:09Z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