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layfair Display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fairDisplay-regular.fntdata"/><Relationship Id="rId25" Type="http://schemas.openxmlformats.org/officeDocument/2006/relationships/slide" Target="slides/slide20.xml"/><Relationship Id="rId28" Type="http://schemas.openxmlformats.org/officeDocument/2006/relationships/font" Target="fonts/PlayfairDisplay-italic.fntdata"/><Relationship Id="rId27" Type="http://schemas.openxmlformats.org/officeDocument/2006/relationships/font" Target="fonts/PlayfairDis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fairDispl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a9cd27cd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a9cd27cd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a9c163e1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a9c163e1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a8e07cc2e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a8e07cc2e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a9cd27cd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a9cd27cd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a9cd27cd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a9cd27c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a796998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a796998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a3ec7f77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a3ec7f77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a8e07cc2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a8e07cc2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a8e07cc2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a8e07cc2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a8e07cc2e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a8e07cc2e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a9cd27cd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a9cd27cd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a8e07cc2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a8e07cc2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a9cd27cd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a9cd27cd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a27d79d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a27d79d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a9c163e1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a9c163e1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a27d79d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a27d79d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a9c163e1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a9c163e1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a27d79d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a27d79d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a9cd27cd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a9cd27cd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D96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0"/>
            <a:ext cx="8520600" cy="25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988">
                <a:latin typeface="Playfair Display"/>
                <a:ea typeface="Playfair Display"/>
                <a:cs typeface="Playfair Display"/>
                <a:sym typeface="Playfair Display"/>
              </a:rPr>
              <a:t>Python </a:t>
            </a:r>
            <a:endParaRPr sz="6988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Playfair Display"/>
                <a:ea typeface="Playfair Display"/>
                <a:cs typeface="Playfair Display"/>
                <a:sym typeface="Playfair Display"/>
              </a:rPr>
              <a:t>(Programming Language)</a:t>
            </a:r>
            <a:endParaRPr sz="4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2829929"/>
            <a:ext cx="1986550" cy="1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7575" y="2437000"/>
            <a:ext cx="2559275" cy="25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11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Merriweather"/>
                <a:ea typeface="Merriweather"/>
                <a:cs typeface="Merriweather"/>
                <a:sym typeface="Merriweather"/>
              </a:rPr>
              <a:t>File </a:t>
            </a:r>
            <a:r>
              <a:rPr b="1" lang="en" sz="2320">
                <a:latin typeface="Merriweather"/>
                <a:ea typeface="Merriweather"/>
                <a:cs typeface="Merriweather"/>
                <a:sym typeface="Merriweather"/>
              </a:rPr>
              <a:t>Handling</a:t>
            </a: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 — (open, with)</a:t>
            </a:r>
            <a:endParaRPr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22"/>
          <p:cNvSpPr txBox="1"/>
          <p:nvPr/>
        </p:nvSpPr>
        <p:spPr>
          <a:xfrm>
            <a:off x="268425" y="747225"/>
            <a:ext cx="8001900" cy="41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File Open Modes:</a:t>
            </a:r>
            <a:r>
              <a:rPr lang="en" sz="1800">
                <a:solidFill>
                  <a:schemeClr val="dk1"/>
                </a:solidFill>
              </a:rPr>
              <a:t> ‘r’   ‘r+’    ‘w’    ‘a’    ‘x’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Opening, Reading, Writing and Closing a file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With-as  Statement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Modules &amp; Libraries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(import, from, as)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6" name="Google Shape;116;p23"/>
          <p:cNvSpPr txBox="1"/>
          <p:nvPr/>
        </p:nvSpPr>
        <p:spPr>
          <a:xfrm>
            <a:off x="297175" y="723900"/>
            <a:ext cx="82449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Some Libraries:</a:t>
            </a:r>
            <a:r>
              <a:rPr lang="en" sz="1800">
                <a:solidFill>
                  <a:schemeClr val="dk1"/>
                </a:solidFill>
              </a:rPr>
              <a:t> “random”, “os”, math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from</a:t>
            </a:r>
            <a:r>
              <a:rPr lang="en" sz="1800">
                <a:solidFill>
                  <a:schemeClr val="dk1"/>
                </a:solidFill>
              </a:rPr>
              <a:t> random </a:t>
            </a:r>
            <a:r>
              <a:rPr b="1" lang="en" sz="1800">
                <a:solidFill>
                  <a:schemeClr val="dk1"/>
                </a:solidFill>
              </a:rPr>
              <a:t>import</a:t>
            </a:r>
            <a:r>
              <a:rPr lang="en" sz="1800">
                <a:solidFill>
                  <a:schemeClr val="dk1"/>
                </a:solidFill>
              </a:rPr>
              <a:t> randint </a:t>
            </a:r>
            <a:r>
              <a:rPr b="1" lang="en" sz="1800">
                <a:solidFill>
                  <a:schemeClr val="dk1"/>
                </a:solidFill>
              </a:rPr>
              <a:t>as</a:t>
            </a:r>
            <a:r>
              <a:rPr lang="en" sz="1800">
                <a:solidFill>
                  <a:schemeClr val="dk1"/>
                </a:solidFill>
              </a:rPr>
              <a:t> ri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Keywords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2" name="Google Shape;122;p24"/>
          <p:cNvSpPr txBox="1"/>
          <p:nvPr/>
        </p:nvSpPr>
        <p:spPr>
          <a:xfrm>
            <a:off x="297175" y="723900"/>
            <a:ext cx="8244900" cy="42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False, </a:t>
            </a:r>
            <a:r>
              <a:rPr lang="en" sz="2600">
                <a:solidFill>
                  <a:schemeClr val="dk1"/>
                </a:solidFill>
              </a:rPr>
              <a:t>True, None, or, and, not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await, </a:t>
            </a:r>
            <a:r>
              <a:rPr lang="en" sz="2600">
                <a:solidFill>
                  <a:schemeClr val="dk1"/>
                </a:solidFill>
              </a:rPr>
              <a:t>async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if, elif, else, </a:t>
            </a:r>
            <a:r>
              <a:rPr lang="en" sz="2600">
                <a:solidFill>
                  <a:schemeClr val="dk1"/>
                </a:solidFill>
              </a:rPr>
              <a:t>for, while, break, continue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match, case</a:t>
            </a: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import, </a:t>
            </a:r>
            <a:r>
              <a:rPr lang="en" sz="2600">
                <a:solidFill>
                  <a:schemeClr val="dk1"/>
                </a:solidFill>
              </a:rPr>
              <a:t>as, from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def, return, yield, class, </a:t>
            </a:r>
            <a:r>
              <a:rPr lang="en" sz="2600"/>
              <a:t>pass, </a:t>
            </a:r>
            <a:r>
              <a:rPr lang="en" sz="2600">
                <a:solidFill>
                  <a:schemeClr val="dk1"/>
                </a:solidFill>
              </a:rPr>
              <a:t>lambda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/>
              <a:t>try, except, raise, </a:t>
            </a:r>
            <a:r>
              <a:rPr lang="en" sz="2600">
                <a:solidFill>
                  <a:schemeClr val="dk1"/>
                </a:solidFill>
              </a:rPr>
              <a:t>assert, finally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in, </a:t>
            </a:r>
            <a:r>
              <a:rPr lang="en" sz="2600"/>
              <a:t>is,        </a:t>
            </a:r>
            <a:endParaRPr sz="2600"/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 sz="2600">
                <a:solidFill>
                  <a:schemeClr val="dk1"/>
                </a:solidFill>
              </a:rPr>
              <a:t>nonlocal, global, del</a:t>
            </a:r>
            <a:r>
              <a:rPr lang="en" sz="2600"/>
              <a:t>, </a:t>
            </a:r>
            <a:r>
              <a:rPr lang="en" sz="2600">
                <a:solidFill>
                  <a:schemeClr val="dk1"/>
                </a:solidFill>
              </a:rPr>
              <a:t>with</a:t>
            </a:r>
            <a:endParaRPr sz="26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Some Built-in Modules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8" name="Google Shape;128;p25"/>
          <p:cNvSpPr txBox="1"/>
          <p:nvPr/>
        </p:nvSpPr>
        <p:spPr>
          <a:xfrm>
            <a:off x="290175" y="667425"/>
            <a:ext cx="8408100" cy="43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math</a:t>
            </a:r>
            <a:r>
              <a:rPr lang="en" sz="1800">
                <a:solidFill>
                  <a:schemeClr val="dk1"/>
                </a:solidFill>
              </a:rPr>
              <a:t> — Mathematical Functions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math.sqrt(x)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math.floor(x),            math.ceil(x)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math.pi = 3.14,         math.e = 2.7182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math.factorial(x)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math.sin(x),              math.cos(x),           math.tan(x)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random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random.random() → Float [0.0, 1.0)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random.randint(a, b) → Random int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random.choice(list) → Random item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random.shuffle(list) → Shuffle a list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random.seed(x) → Set random seed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Others:</a:t>
            </a:r>
            <a:r>
              <a:rPr lang="en" sz="1800">
                <a:solidFill>
                  <a:schemeClr val="dk1"/>
                </a:solidFill>
              </a:rPr>
              <a:t> os, sys, json, re . . 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Small Tasks / Assignments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4" name="Google Shape;134;p26"/>
          <p:cNvSpPr txBox="1"/>
          <p:nvPr/>
        </p:nvSpPr>
        <p:spPr>
          <a:xfrm>
            <a:off x="217650" y="7399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Strings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Count Vowels and Consonants in a String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Word Counter in a string with Dictionary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Palindrome Checker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Reverse a String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Numbers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Guess the Number Game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Check if a number is Prime Number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Factorial Calculator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Even or Odd Checker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Fibonacci Sequence Generator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Sum of Digits in a Number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Find Largest of Three Numbers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Small Tasks / Assignments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217650" y="7399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Simple Contact Book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Multiplication Table Generator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Numbers to Words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Leetcode Easy Problems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217650" y="8161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Check Palindrome Number or String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Roman to Integer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Longest Common prefix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Remove Duplicates from list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ctrTitle"/>
          </p:nvPr>
        </p:nvSpPr>
        <p:spPr>
          <a:xfrm>
            <a:off x="311700" y="0"/>
            <a:ext cx="8520600" cy="233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211">
                <a:latin typeface="Playfair Display"/>
                <a:ea typeface="Playfair Display"/>
                <a:cs typeface="Playfair Display"/>
                <a:sym typeface="Playfair Display"/>
              </a:rPr>
              <a:t>Python</a:t>
            </a:r>
            <a:endParaRPr sz="8211"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Playfair Display"/>
                <a:ea typeface="Playfair Display"/>
                <a:cs typeface="Playfair Display"/>
                <a:sym typeface="Playfair Display"/>
              </a:rPr>
              <a:t>(Object Oriented Programming)</a:t>
            </a:r>
            <a:endParaRPr sz="43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00" y="2829929"/>
            <a:ext cx="1986550" cy="198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9575" y="2829925"/>
            <a:ext cx="1986550" cy="198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Topics &amp; Concepts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30"/>
          <p:cNvSpPr txBox="1"/>
          <p:nvPr/>
        </p:nvSpPr>
        <p:spPr>
          <a:xfrm>
            <a:off x="217650" y="8161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Class definition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Object instantiation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Self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Class properties,  Class Methods &amp; Static Methods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Instance Properties &amp; Methods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Inheritance, Method Overriding,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Keywords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217650" y="8161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class, pass, @classmethod, @staticmethod,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Super,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User Input &amp; Output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— (input, print)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925" y="834275"/>
            <a:ext cx="6833700" cy="41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Input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Simply using “input” keyword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Always type </a:t>
            </a:r>
            <a:r>
              <a:rPr lang="en" sz="1800">
                <a:solidFill>
                  <a:schemeClr val="dk1"/>
                </a:solidFill>
              </a:rPr>
              <a:t>convert from strings to desired data type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Output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Formatted</a:t>
            </a:r>
            <a:r>
              <a:rPr lang="en" sz="1800">
                <a:solidFill>
                  <a:schemeClr val="dk1"/>
                </a:solidFill>
              </a:rPr>
              <a:t> Strings &amp; Doc Strings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Escape characters:</a:t>
            </a:r>
            <a:r>
              <a:rPr lang="en" sz="1800">
                <a:solidFill>
                  <a:schemeClr val="dk1"/>
                </a:solidFill>
              </a:rPr>
              <a:t>  \n     \t     \b  \\     \”     \’  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General Built-in Functions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abs, round, max, min, sum, sorted, reversed,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type, any, all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111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Dunders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217650" y="816175"/>
            <a:ext cx="8362500" cy="42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AutoNum type="arabicPeriod"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__str__, __repr__, __eq__, __lt__, 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AutoNum type="arabicPeriod"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__len__, __getitem__, __iter__, __next__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ono"/>
              <a:buAutoNum type="arabicPeriod"/>
            </a:pPr>
            <a:r>
              <a:rPr lang="en" sz="2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__init__</a:t>
            </a:r>
            <a:endParaRPr sz="24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174100" y="191100"/>
            <a:ext cx="8647200" cy="5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Merriweather"/>
                <a:ea typeface="Merriweather"/>
                <a:cs typeface="Merriweather"/>
                <a:sym typeface="Merriweather"/>
              </a:rPr>
              <a:t>Variables &amp; Data Types  —</a:t>
            </a: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 int, str, complex, bool, None</a:t>
            </a:r>
            <a:endParaRPr b="1"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82925" y="877800"/>
            <a:ext cx="8205000" cy="3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Numbers: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Integer   34,   654,    286, . . 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Float:     3.765,     7.999,      inf       -inf . . 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Complex: 1+2j,    44j,    3+7j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String:</a:t>
            </a:r>
            <a:r>
              <a:rPr lang="en" sz="1800">
                <a:solidFill>
                  <a:schemeClr val="dk1"/>
                </a:solidFill>
              </a:rPr>
              <a:t> Array of </a:t>
            </a:r>
            <a:r>
              <a:rPr lang="en" sz="1800">
                <a:solidFill>
                  <a:schemeClr val="dk1"/>
                </a:solidFill>
              </a:rPr>
              <a:t>characters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Slicing, Indexing, length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Methods:</a:t>
            </a:r>
            <a:r>
              <a:rPr lang="en" sz="1800">
                <a:solidFill>
                  <a:schemeClr val="dk1"/>
                </a:solidFill>
              </a:rPr>
              <a:t> lower, upper, strip, replace, find, count, split, join,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Boolean: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Truthy Values:</a:t>
            </a:r>
            <a:r>
              <a:rPr lang="en" sz="1800">
                <a:solidFill>
                  <a:schemeClr val="dk1"/>
                </a:solidFill>
              </a:rPr>
              <a:t> True, Any non-empty string, non zero number, Any other </a:t>
            </a:r>
            <a:r>
              <a:rPr lang="en" sz="1800">
                <a:solidFill>
                  <a:schemeClr val="dk1"/>
                </a:solidFill>
              </a:rPr>
              <a:t>value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Falsy Values:</a:t>
            </a:r>
            <a:r>
              <a:rPr lang="en" sz="1800">
                <a:solidFill>
                  <a:schemeClr val="dk1"/>
                </a:solidFill>
              </a:rPr>
              <a:t> False, Empty String, None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None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5675" y="198375"/>
            <a:ext cx="8484300" cy="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Variables &amp; Data Types </a:t>
            </a: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—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list, tuple, set, dict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75675" y="906825"/>
            <a:ext cx="8139600" cy="38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List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Methods:</a:t>
            </a:r>
            <a:r>
              <a:rPr lang="en" sz="1800">
                <a:solidFill>
                  <a:schemeClr val="dk1"/>
                </a:solidFill>
              </a:rPr>
              <a:t> append, clear, copy, count, sort, index, pop . . 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Slicing &amp; List comprehensions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List Spread Operator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Tuple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Methods:</a:t>
            </a:r>
            <a:r>
              <a:rPr lang="en" sz="1800">
                <a:solidFill>
                  <a:schemeClr val="dk1"/>
                </a:solidFill>
              </a:rPr>
              <a:t> count, index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Fixed Length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Set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Methods:</a:t>
            </a:r>
            <a:r>
              <a:rPr lang="en" sz="1800">
                <a:solidFill>
                  <a:schemeClr val="dk1"/>
                </a:solidFill>
              </a:rPr>
              <a:t> add, remove, copy, difference, union, intersection . . 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Dictionary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b="1" lang="en" sz="1800">
                <a:solidFill>
                  <a:schemeClr val="dk1"/>
                </a:solidFill>
              </a:rPr>
              <a:t>Methods:</a:t>
            </a:r>
            <a:r>
              <a:rPr lang="en" sz="1800">
                <a:solidFill>
                  <a:schemeClr val="dk1"/>
                </a:solidFill>
              </a:rPr>
              <a:t> clear, keys, values, copy, pop . . 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Dictionary comprehensions &amp; Spread operator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162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Operators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(Mostly used)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224900" y="1124450"/>
            <a:ext cx="8607300" cy="38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Arithmetic</a:t>
            </a:r>
            <a:r>
              <a:rPr b="1" lang="en" sz="1800">
                <a:solidFill>
                  <a:schemeClr val="dk1"/>
                </a:solidFill>
              </a:rPr>
              <a:t> operators:</a:t>
            </a:r>
            <a:r>
              <a:rPr lang="en" sz="1800">
                <a:solidFill>
                  <a:schemeClr val="dk1"/>
                </a:solidFill>
              </a:rPr>
              <a:t>    +    -     *    /    //   %    **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Assignment Operators:</a:t>
            </a:r>
            <a:r>
              <a:rPr lang="en" sz="1800">
                <a:solidFill>
                  <a:schemeClr val="dk1"/>
                </a:solidFill>
              </a:rPr>
              <a:t>    =     +=     -=    *=    /=     //=     %=    **=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Comparison Operators:</a:t>
            </a:r>
            <a:r>
              <a:rPr lang="en" sz="1800">
                <a:solidFill>
                  <a:schemeClr val="dk1"/>
                </a:solidFill>
              </a:rPr>
              <a:t>   ==     !=      &lt;      &gt;      &lt;=     &gt;=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Logical Operators:</a:t>
            </a:r>
            <a:r>
              <a:rPr lang="en" sz="1800">
                <a:solidFill>
                  <a:schemeClr val="dk1"/>
                </a:solidFill>
              </a:rPr>
              <a:t>         and,     or,     not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Identity Operator:</a:t>
            </a:r>
            <a:r>
              <a:rPr lang="en" sz="1800">
                <a:solidFill>
                  <a:schemeClr val="dk1"/>
                </a:solidFill>
              </a:rPr>
              <a:t>            is,         is not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Membership Operator:</a:t>
            </a:r>
            <a:r>
              <a:rPr lang="en" sz="1800">
                <a:solidFill>
                  <a:schemeClr val="dk1"/>
                </a:solidFill>
              </a:rPr>
              <a:t>      in,      not in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176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Conditionals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— (if, elif, else)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65750" y="868675"/>
            <a:ext cx="8382000" cy="40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Normal If Statement: if-elif-else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Conditional Assignment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69750" y="118575"/>
            <a:ext cx="840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Loops 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— (for, in, while, range, break, continue)</a:t>
            </a:r>
            <a:endParaRPr b="1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228600" y="762000"/>
            <a:ext cx="86868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Normal For Loop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Normal While Loop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Zip, Range, List Iteration, Dictionary Items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Break &amp; Continue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118575"/>
            <a:ext cx="8520600" cy="10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erriweather"/>
                <a:ea typeface="Merriweather"/>
                <a:cs typeface="Merriweather"/>
                <a:sym typeface="Merriweather"/>
              </a:rPr>
              <a:t>Functions</a:t>
            </a: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erriweather"/>
                <a:ea typeface="Merriweather"/>
                <a:cs typeface="Merriweather"/>
                <a:sym typeface="Merriweather"/>
              </a:rPr>
              <a:t>— (def,  pass,  return,  yield,  lambda,  async,  await)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11700" y="1284050"/>
            <a:ext cx="54846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Normal Function Definition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Empty Functions (Pass)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Inline </a:t>
            </a:r>
            <a:r>
              <a:rPr lang="en" sz="2000">
                <a:solidFill>
                  <a:schemeClr val="dk1"/>
                </a:solidFill>
              </a:rPr>
              <a:t>Functions (Lambda)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Generators (Yield statements)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Default and keyword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Required and Optional Arguments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Asynchronous Functions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118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320">
                <a:latin typeface="Merriweather"/>
                <a:ea typeface="Merriweather"/>
                <a:cs typeface="Merriweather"/>
                <a:sym typeface="Merriweather"/>
              </a:rPr>
              <a:t>Error Handling</a:t>
            </a: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 </a:t>
            </a:r>
            <a:r>
              <a:rPr lang="en" sz="2320">
                <a:latin typeface="Merriweather"/>
                <a:ea typeface="Merriweather"/>
                <a:cs typeface="Merriweather"/>
                <a:sym typeface="Merriweather"/>
              </a:rPr>
              <a:t>— (try, except, else, finally, raise, assert)</a:t>
            </a:r>
            <a:endParaRPr sz="232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268425" y="1008375"/>
            <a:ext cx="80019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ZeroDivisionError,  TypeError,  ValueError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 sz="1800">
                <a:solidFill>
                  <a:schemeClr val="dk1"/>
                </a:solidFill>
              </a:rPr>
              <a:t>Try - Except - Else - FInally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Assertion Statements:</a:t>
            </a:r>
            <a:r>
              <a:rPr lang="en" sz="1800">
                <a:solidFill>
                  <a:schemeClr val="dk1"/>
                </a:solidFill>
              </a:rPr>
              <a:t> assert &lt;condition&gt;, &lt;message&gt;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