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8EF3B1-9B84-4536-B0C1-E50662F336B1}">
  <a:tblStyle styleId="{098EF3B1-9B84-4536-B0C1-E50662F336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9fca8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9fca8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a9fca8a5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a9fca8a5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a9fca8a5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a9fca8a5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a9fca8a5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a9fca8a5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66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"/>
              <a:buNone/>
              <a:defRPr sz="28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</a:defRPr>
            </a:lvl1pPr>
            <a:lvl2pPr lvl="1" algn="r">
              <a:buNone/>
              <a:defRPr sz="1000">
                <a:solidFill>
                  <a:schemeClr val="dk1"/>
                </a:solidFill>
              </a:defRPr>
            </a:lvl2pPr>
            <a:lvl3pPr lvl="2" algn="r">
              <a:buNone/>
              <a:defRPr sz="1000">
                <a:solidFill>
                  <a:schemeClr val="dk1"/>
                </a:solidFill>
              </a:defRPr>
            </a:lvl3pPr>
            <a:lvl4pPr lvl="3" algn="r">
              <a:buNone/>
              <a:defRPr sz="1000">
                <a:solidFill>
                  <a:schemeClr val="dk1"/>
                </a:solidFill>
              </a:defRPr>
            </a:lvl4pPr>
            <a:lvl5pPr lvl="4" algn="r">
              <a:buNone/>
              <a:defRPr sz="1000">
                <a:solidFill>
                  <a:schemeClr val="dk1"/>
                </a:solidFill>
              </a:defRPr>
            </a:lvl5pPr>
            <a:lvl6pPr lvl="5" algn="r">
              <a:buNone/>
              <a:defRPr sz="1000">
                <a:solidFill>
                  <a:schemeClr val="dk1"/>
                </a:solidFill>
              </a:defRPr>
            </a:lvl6pPr>
            <a:lvl7pPr lvl="6" algn="r">
              <a:buNone/>
              <a:defRPr sz="1000">
                <a:solidFill>
                  <a:schemeClr val="dk1"/>
                </a:solidFill>
              </a:defRPr>
            </a:lvl7pPr>
            <a:lvl8pPr lvl="7" algn="r">
              <a:buNone/>
              <a:defRPr sz="1000">
                <a:solidFill>
                  <a:schemeClr val="dk1"/>
                </a:solidFill>
              </a:defRPr>
            </a:lvl8pPr>
            <a:lvl9pPr lvl="8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7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Linear Algebra</a:t>
            </a:r>
            <a:endParaRPr sz="3200"/>
          </a:p>
        </p:txBody>
      </p:sp>
      <p:sp>
        <p:nvSpPr>
          <p:cNvPr id="55" name="Google Shape;55;p13"/>
          <p:cNvSpPr txBox="1"/>
          <p:nvPr/>
        </p:nvSpPr>
        <p:spPr>
          <a:xfrm>
            <a:off x="1565850" y="2571750"/>
            <a:ext cx="6012300" cy="23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= ax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bx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cx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dx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c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= ax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bx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cx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d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= ax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bx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c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= ax</a:t>
            </a:r>
            <a:r>
              <a:rPr baseline="-25000"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+ b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= b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Equations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Coefficients and Constants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Scalars, Vectors, Matrices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Vector representation, Data Points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Vector addition, Scalar multiplication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Dot product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Matrix multiplication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Solving a Linear Equation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1d, 2d, 3d, 4d . . . .  Nd, (Hyper Dimensions)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03850" y="9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{098EF3B1-9B84-4536-B0C1-E50662F336B1}</a:tableStyleId>
              </a:tblPr>
              <a:tblGrid>
                <a:gridCol w="1034350"/>
                <a:gridCol w="988650"/>
              </a:tblGrid>
              <a:tr h="272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r>
                        <a:rPr b="1" baseline="-25000" lang="en" sz="1800"/>
                        <a:t>1</a:t>
                      </a:r>
                      <a:endParaRPr b="1" baseline="-25000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Y</a:t>
                      </a:r>
                      <a:endParaRPr b="1"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1.5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6.5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8.0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2.5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9.5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11.0</a:t>
                      </a:r>
                      <a:endParaRPr sz="1800"/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00" y="293850"/>
            <a:ext cx="4971495" cy="36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data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025" y="781525"/>
            <a:ext cx="569595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307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Titanic dataset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0" y="1017725"/>
            <a:ext cx="7719074" cy="37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