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07" r:id="rId3"/>
    <p:sldId id="298" r:id="rId4"/>
    <p:sldId id="299" r:id="rId5"/>
    <p:sldId id="309" r:id="rId6"/>
    <p:sldId id="300" r:id="rId7"/>
    <p:sldId id="306" r:id="rId8"/>
    <p:sldId id="317" r:id="rId9"/>
    <p:sldId id="323" r:id="rId10"/>
    <p:sldId id="315" r:id="rId11"/>
    <p:sldId id="324" r:id="rId12"/>
    <p:sldId id="322" r:id="rId13"/>
    <p:sldId id="325" r:id="rId14"/>
    <p:sldId id="320" r:id="rId15"/>
    <p:sldId id="305" r:id="rId1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D4D4D"/>
    <a:srgbClr val="000000"/>
    <a:srgbClr val="0033CC"/>
    <a:srgbClr val="FF3300"/>
    <a:srgbClr val="D6ECEE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660" autoAdjust="0"/>
  </p:normalViewPr>
  <p:slideViewPr>
    <p:cSldViewPr snapToGrid="0">
      <p:cViewPr>
        <p:scale>
          <a:sx n="81" d="100"/>
          <a:sy n="81" d="100"/>
        </p:scale>
        <p:origin x="-2088" y="-247"/>
      </p:cViewPr>
      <p:guideLst>
        <p:guide orient="horz" pos="3305"/>
        <p:guide pos="51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4"/>
    </p:cViewPr>
  </p:sorterViewPr>
  <p:notesViewPr>
    <p:cSldViewPr snapToGrid="0">
      <p:cViewPr>
        <p:scale>
          <a:sx n="150" d="100"/>
          <a:sy n="150" d="100"/>
        </p:scale>
        <p:origin x="222" y="281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7B21E6F-EE5F-46C2-9C3D-797AA574B4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8610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8CFCDF91-1017-470C-80AF-B3F21A8B74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7454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B376569-5D3B-4FD9-B403-B6D63E2C3C9F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1A1893B-88D9-43DF-82D5-6DA06B3EFC4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93E5B89-795F-42B9-AF6C-964B8727817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4803775"/>
            <a:ext cx="4800600" cy="4191000"/>
          </a:xfrm>
          <a:noFill/>
        </p:spPr>
        <p:txBody>
          <a:bodyPr lIns="95571" tIns="46948" rIns="95571" bIns="4694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65200"/>
            <a:fld id="{24A7A249-0D71-4C9C-B861-6E1295ABDA53}" type="slidenum">
              <a:rPr lang="en-US" smtClean="0"/>
              <a:pPr defTabSz="965200"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8C8A7D3-7E85-46B2-B900-84EA4D1230F8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AD80DC1-D37C-47B5-8D47-B836458A2A62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923FD27-4C63-4527-95B4-CB51347E221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E4C30-B79A-43E7-B640-F288617E0C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31038" y="274638"/>
            <a:ext cx="2109787" cy="57134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1675" y="274638"/>
            <a:ext cx="6176963" cy="57134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063E5-AD01-4EE5-97F0-E1510818D3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B4003-0B84-4502-9805-BDCF8784A4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1675" y="1462088"/>
            <a:ext cx="4037013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1088" y="1462088"/>
            <a:ext cx="4037012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7A436-42A1-496C-944C-C007B73BBC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B4A30-C232-439D-AFC1-B4587BA60B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8D7D8-8C81-45DE-8B76-FFFA13F2C1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722F3-C89D-4A8B-8550-F3F0CA524A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116CF3-FB2B-4D23-8E14-17DEC65ACA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93ECA-CE73-48E0-B57D-B3C58871D4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684B7-345A-4D1A-B683-5E9EB0289E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 userDrawn="1"/>
        </p:nvSpPr>
        <p:spPr bwMode="auto">
          <a:xfrm>
            <a:off x="0" y="6681788"/>
            <a:ext cx="9140825" cy="182562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900">
              <a:solidFill>
                <a:srgbClr val="FF9900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1675" y="274638"/>
            <a:ext cx="84391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286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675" y="1462088"/>
            <a:ext cx="8226425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7"/>
          <p:cNvSpPr>
            <a:spLocks noChangeArrowheads="1"/>
          </p:cNvSpPr>
          <p:nvPr userDrawn="1"/>
        </p:nvSpPr>
        <p:spPr bwMode="auto">
          <a:xfrm>
            <a:off x="0" y="0"/>
            <a:ext cx="9140825" cy="182563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900" b="1">
                <a:solidFill>
                  <a:srgbClr val="FF9900"/>
                </a:solidFill>
              </a:rPr>
              <a:t>TSMC Open Innovation Platform® Ecosystem Forum - 2012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681788"/>
            <a:ext cx="2133600" cy="182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FF9900"/>
                </a:solidFill>
              </a:defRPr>
            </a:lvl1pPr>
          </a:lstStyle>
          <a:p>
            <a:pPr>
              <a:defRPr/>
            </a:pPr>
            <a:fld id="{21675361-ABCC-4763-907F-8A6A8B3AAF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033" name="Group 9"/>
          <p:cNvGrpSpPr>
            <a:grpSpLocks/>
          </p:cNvGrpSpPr>
          <p:nvPr userDrawn="1"/>
        </p:nvGrpSpPr>
        <p:grpSpPr bwMode="auto">
          <a:xfrm>
            <a:off x="381000" y="76200"/>
            <a:ext cx="139700" cy="6718300"/>
            <a:chOff x="240" y="48"/>
            <a:chExt cx="88" cy="4232"/>
          </a:xfrm>
        </p:grpSpPr>
        <p:sp>
          <p:nvSpPr>
            <p:cNvPr id="1037" name="Rectangle 10"/>
            <p:cNvSpPr>
              <a:spLocks noChangeArrowheads="1"/>
            </p:cNvSpPr>
            <p:nvPr userDrawn="1"/>
          </p:nvSpPr>
          <p:spPr bwMode="auto">
            <a:xfrm>
              <a:off x="240" y="48"/>
              <a:ext cx="40" cy="423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8" name="Rectangle 11"/>
            <p:cNvSpPr>
              <a:spLocks noChangeArrowheads="1"/>
            </p:cNvSpPr>
            <p:nvPr userDrawn="1"/>
          </p:nvSpPr>
          <p:spPr bwMode="auto">
            <a:xfrm>
              <a:off x="288" y="96"/>
              <a:ext cx="40" cy="411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034" name="Group 16"/>
          <p:cNvGrpSpPr>
            <a:grpSpLocks/>
          </p:cNvGrpSpPr>
          <p:nvPr userDrawn="1"/>
        </p:nvGrpSpPr>
        <p:grpSpPr bwMode="auto">
          <a:xfrm flipV="1">
            <a:off x="460375" y="1193800"/>
            <a:ext cx="8683625" cy="84138"/>
            <a:chOff x="578" y="2563"/>
            <a:chExt cx="5182" cy="53"/>
          </a:xfrm>
        </p:grpSpPr>
        <p:sp>
          <p:nvSpPr>
            <p:cNvPr id="1035" name="Rectangle 13"/>
            <p:cNvSpPr>
              <a:spLocks noChangeArrowheads="1"/>
            </p:cNvSpPr>
            <p:nvPr userDrawn="1"/>
          </p:nvSpPr>
          <p:spPr bwMode="auto">
            <a:xfrm rot="-5400000">
              <a:off x="3158" y="13"/>
              <a:ext cx="23" cy="518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6" name="Rectangle 14"/>
            <p:cNvSpPr>
              <a:spLocks noChangeArrowheads="1"/>
            </p:cNvSpPr>
            <p:nvPr userDrawn="1"/>
          </p:nvSpPr>
          <p:spPr bwMode="auto">
            <a:xfrm rot="-5400000">
              <a:off x="3157" y="-16"/>
              <a:ext cx="23" cy="518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1" name="Rectangle 14"/>
          <p:cNvSpPr>
            <a:spLocks noChangeArrowheads="1"/>
          </p:cNvSpPr>
          <p:nvPr userDrawn="1"/>
        </p:nvSpPr>
        <p:spPr bwMode="auto">
          <a:xfrm>
            <a:off x="2844800" y="6681788"/>
            <a:ext cx="34290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900">
                <a:solidFill>
                  <a:srgbClr val="FF9900"/>
                </a:solidFill>
              </a:rPr>
              <a:t>© 2012 Berkeley Design Automation and Analog Bits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7" r:id="rId2"/>
    <p:sldLayoutId id="2147483656" r:id="rId3"/>
    <p:sldLayoutId id="2147483655" r:id="rId4"/>
    <p:sldLayoutId id="2147483654" r:id="rId5"/>
    <p:sldLayoutId id="2147483653" r:id="rId6"/>
    <p:sldLayoutId id="2147483652" r:id="rId7"/>
    <p:sldLayoutId id="2147483651" r:id="rId8"/>
    <p:sldLayoutId id="2147483650" r:id="rId9"/>
    <p:sldLayoutId id="2147483649" r:id="rId10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63E223FB-E827-4125-A922-38E7B6ADD87C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536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914400" y="1841500"/>
            <a:ext cx="7315200" cy="1828800"/>
          </a:xfrm>
        </p:spPr>
        <p:txBody>
          <a:bodyPr lIns="91440"/>
          <a:lstStyle/>
          <a:p>
            <a:pPr algn="ctr" eaLnBrk="1" hangingPunct="1"/>
            <a:r>
              <a:rPr lang="en-US" sz="2800" smtClean="0"/>
              <a:t>Design Methodology for Silicon-Accurate Jitter Analysis for 28nm Interface IP for</a:t>
            </a:r>
            <a:br>
              <a:rPr lang="en-US" sz="2800" smtClean="0"/>
            </a:br>
            <a:r>
              <a:rPr lang="en-US" sz="2800" smtClean="0"/>
              <a:t>100GBASE-LR4 Applications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23950" y="3860800"/>
            <a:ext cx="6896100" cy="863600"/>
          </a:xfrm>
        </p:spPr>
        <p:txBody>
          <a:bodyPr anchor="ctr"/>
          <a:lstStyle/>
          <a:p>
            <a:pPr marL="0" indent="0" algn="ctr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Alan </a:t>
            </a:r>
            <a:r>
              <a:rPr lang="en-US" sz="1800" dirty="0" smtClean="0"/>
              <a:t>Rogers - Analog Bits </a:t>
            </a:r>
            <a:endParaRPr lang="en-US" sz="1800" dirty="0" smtClean="0"/>
          </a:p>
          <a:p>
            <a:pPr marL="0" indent="0" algn="ctr" eaLnBrk="1" hangingPunct="1">
              <a:lnSpc>
                <a:spcPct val="80000"/>
              </a:lnSpc>
              <a:buFontTx/>
              <a:buNone/>
            </a:pPr>
            <a:r>
              <a:rPr lang="en-US" sz="1800" dirty="0" err="1" smtClean="0"/>
              <a:t>Nandu</a:t>
            </a:r>
            <a:r>
              <a:rPr lang="en-US" sz="1800" dirty="0" smtClean="0"/>
              <a:t> </a:t>
            </a:r>
            <a:r>
              <a:rPr lang="en-US" sz="1800" dirty="0" err="1" smtClean="0"/>
              <a:t>Bhagwan</a:t>
            </a:r>
            <a:r>
              <a:rPr lang="en-US" sz="1800" dirty="0" smtClean="0"/>
              <a:t> – GHz Circuits, Inc</a:t>
            </a:r>
            <a:endParaRPr lang="en-US" sz="1800" dirty="0" smtClean="0"/>
          </a:p>
          <a:p>
            <a:pPr marL="0" indent="0" algn="ctr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Ravi Subramanian - Berkeley Design Automation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</a:pPr>
            <a:endParaRPr lang="en-US" sz="1800" dirty="0" smtClean="0"/>
          </a:p>
          <a:p>
            <a:pPr marL="0" indent="0" algn="ctr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October 16, 2012</a:t>
            </a: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7010400" y="3886200"/>
            <a:ext cx="1828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en-US">
                <a:solidFill>
                  <a:schemeClr val="bg1"/>
                </a:solidFill>
              </a:rPr>
              <a:t>Space for affiliation logo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3830BE57-EBDF-4729-B6AD-FAD4F31C5B1B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Silicon Measurements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95338" y="2136775"/>
          <a:ext cx="4310420" cy="958324"/>
        </p:xfrm>
        <a:graphic>
          <a:graphicData uri="http://schemas.openxmlformats.org/drawingml/2006/table">
            <a:tbl>
              <a:tblPr/>
              <a:tblGrid>
                <a:gridCol w="1077605"/>
                <a:gridCol w="1077605"/>
                <a:gridCol w="1077605"/>
                <a:gridCol w="1077605"/>
              </a:tblGrid>
              <a:tr h="23958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SS 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Low Amp 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Med Amp 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Hi Amp 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</a:tr>
              <a:tr h="23958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Low BW 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384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373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97B"/>
                    </a:solidFill>
                  </a:tcPr>
                </a:tc>
              </a:tr>
              <a:tr h="23958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Med BW 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366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23958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Hi BW 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D1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307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11213" y="4748213"/>
          <a:ext cx="4285753" cy="923422"/>
        </p:xfrm>
        <a:graphic>
          <a:graphicData uri="http://schemas.openxmlformats.org/drawingml/2006/table">
            <a:tbl>
              <a:tblPr/>
              <a:tblGrid>
                <a:gridCol w="1163044"/>
                <a:gridCol w="1040903"/>
                <a:gridCol w="1040903"/>
                <a:gridCol w="1040903"/>
              </a:tblGrid>
              <a:tr h="24321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FF 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Low Amp 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Med Amp 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Hi Amp 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</a:tr>
              <a:tr h="239203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Low BW 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378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337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</a:tr>
              <a:tr h="21910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Med BW 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360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3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21910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Hi BW 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303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285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</a:tbl>
          </a:graphicData>
        </a:graphic>
      </p:graphicFrame>
      <p:pic>
        <p:nvPicPr>
          <p:cNvPr id="35906" name="Picture 6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3525" y="4078288"/>
            <a:ext cx="3609975" cy="233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907" name="Picture 6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3525" y="1358900"/>
            <a:ext cx="3606800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0F60DA2A-4AA5-48D3-84FD-3954CA64500C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Silicon Correlation </a:t>
            </a:r>
            <a:r>
              <a:rPr lang="en-US" sz="2400" smtClean="0"/>
              <a:t>(Best Case)</a:t>
            </a:r>
            <a:br>
              <a:rPr lang="en-US" sz="2400" smtClean="0"/>
            </a:br>
            <a:r>
              <a:rPr lang="en-US" sz="2000" i="1" smtClean="0"/>
              <a:t>FF Wafers, High BW, High VCO Amp</a:t>
            </a:r>
            <a:endParaRPr lang="en-US" i="1" smtClean="0"/>
          </a:p>
        </p:txBody>
      </p:sp>
      <p:sp>
        <p:nvSpPr>
          <p:cNvPr id="36866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grpSp>
        <p:nvGrpSpPr>
          <p:cNvPr id="36867" name="Group 15"/>
          <p:cNvGrpSpPr>
            <a:grpSpLocks/>
          </p:cNvGrpSpPr>
          <p:nvPr/>
        </p:nvGrpSpPr>
        <p:grpSpPr bwMode="auto">
          <a:xfrm>
            <a:off x="793750" y="1425575"/>
            <a:ext cx="6426200" cy="5029200"/>
            <a:chOff x="746084" y="1425834"/>
            <a:chExt cx="6425849" cy="5029200"/>
          </a:xfrm>
        </p:grpSpPr>
        <p:grpSp>
          <p:nvGrpSpPr>
            <p:cNvPr id="36871" name="Group 14"/>
            <p:cNvGrpSpPr>
              <a:grpSpLocks/>
            </p:cNvGrpSpPr>
            <p:nvPr/>
          </p:nvGrpSpPr>
          <p:grpSpPr bwMode="auto">
            <a:xfrm>
              <a:off x="746084" y="1425834"/>
              <a:ext cx="6425849" cy="5029200"/>
              <a:chOff x="839072" y="1425834"/>
              <a:chExt cx="6425849" cy="5029200"/>
            </a:xfrm>
          </p:grpSpPr>
          <p:pic>
            <p:nvPicPr>
              <p:cNvPr id="36873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39072" y="1425834"/>
                <a:ext cx="6350000" cy="5029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Right Brace 5"/>
              <p:cNvSpPr/>
              <p:nvPr/>
            </p:nvSpPr>
            <p:spPr>
              <a:xfrm rot="17684736">
                <a:off x="2440767" y="1229038"/>
                <a:ext cx="204787" cy="1979505"/>
              </a:xfrm>
              <a:prstGeom prst="rightBrace">
                <a:avLst>
                  <a:gd name="adj1" fmla="val 10479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" name="Right Brace 6"/>
              <p:cNvSpPr/>
              <p:nvPr/>
            </p:nvSpPr>
            <p:spPr>
              <a:xfrm rot="18458267">
                <a:off x="4186922" y="2689521"/>
                <a:ext cx="192087" cy="1369938"/>
              </a:xfrm>
              <a:prstGeom prst="rightBrace">
                <a:avLst>
                  <a:gd name="adj1" fmla="val 10479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" name="Right Brace 7"/>
              <p:cNvSpPr/>
              <p:nvPr/>
            </p:nvSpPr>
            <p:spPr>
              <a:xfrm rot="16765293">
                <a:off x="6021178" y="3347555"/>
                <a:ext cx="192088" cy="1911246"/>
              </a:xfrm>
              <a:prstGeom prst="rightBrace">
                <a:avLst>
                  <a:gd name="adj1" fmla="val 10479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877" name="TextBox 10"/>
              <p:cNvSpPr txBox="1">
                <a:spLocks noChangeArrowheads="1"/>
              </p:cNvSpPr>
              <p:nvPr/>
            </p:nvSpPr>
            <p:spPr bwMode="auto">
              <a:xfrm rot="2118524">
                <a:off x="3709831" y="2991238"/>
                <a:ext cx="148951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VCO Dominated</a:t>
                </a:r>
              </a:p>
            </p:txBody>
          </p:sp>
          <p:sp>
            <p:nvSpPr>
              <p:cNvPr id="36878" name="TextBox 11"/>
              <p:cNvSpPr txBox="1">
                <a:spLocks noChangeArrowheads="1"/>
              </p:cNvSpPr>
              <p:nvPr/>
            </p:nvSpPr>
            <p:spPr bwMode="auto">
              <a:xfrm rot="525149">
                <a:off x="5040955" y="3868997"/>
                <a:ext cx="2223966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Noise floor of Meas. Eqpt.</a:t>
                </a:r>
              </a:p>
            </p:txBody>
          </p:sp>
        </p:grpSp>
        <p:sp>
          <p:nvSpPr>
            <p:cNvPr id="36872" name="TextBox 9"/>
            <p:cNvSpPr txBox="1">
              <a:spLocks noChangeArrowheads="1"/>
            </p:cNvSpPr>
            <p:nvPr/>
          </p:nvSpPr>
          <p:spPr bwMode="auto">
            <a:xfrm rot="1583898">
              <a:off x="1777903" y="1800484"/>
              <a:ext cx="158423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Refclk Dominated</a:t>
              </a:r>
            </a:p>
          </p:txBody>
        </p:sp>
      </p:grpSp>
      <p:sp>
        <p:nvSpPr>
          <p:cNvPr id="36868" name="TextBox 12"/>
          <p:cNvSpPr txBox="1">
            <a:spLocks noChangeArrowheads="1"/>
          </p:cNvSpPr>
          <p:nvPr/>
        </p:nvSpPr>
        <p:spPr bwMode="auto">
          <a:xfrm>
            <a:off x="7165975" y="4187825"/>
            <a:ext cx="1709738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FF Wafers</a:t>
            </a:r>
          </a:p>
          <a:p>
            <a:r>
              <a:rPr lang="en-US" sz="1600"/>
              <a:t>V: 1.2V, 1V</a:t>
            </a:r>
          </a:p>
          <a:p>
            <a:r>
              <a:rPr lang="en-US" sz="1600"/>
              <a:t>Room Temp</a:t>
            </a:r>
          </a:p>
          <a:p>
            <a:r>
              <a:rPr lang="en-US" sz="1600"/>
              <a:t>BW ~ 4.2MHz</a:t>
            </a:r>
          </a:p>
          <a:p>
            <a:r>
              <a:rPr lang="en-US" sz="1600"/>
              <a:t>Amp ~ 0.55V</a:t>
            </a:r>
          </a:p>
          <a:p>
            <a:r>
              <a:rPr lang="en-US" sz="1600"/>
              <a:t>F</a:t>
            </a:r>
            <a:r>
              <a:rPr lang="en-US" sz="1600" baseline="-25000"/>
              <a:t>out</a:t>
            </a:r>
            <a:r>
              <a:rPr lang="en-US" sz="1600"/>
              <a:t> = 7GHz</a:t>
            </a:r>
          </a:p>
          <a:p>
            <a:r>
              <a:rPr lang="en-US" sz="1600"/>
              <a:t>Jitter = 285 fs</a:t>
            </a:r>
          </a:p>
        </p:txBody>
      </p:sp>
      <p:sp>
        <p:nvSpPr>
          <p:cNvPr id="36869" name="TextBox 13"/>
          <p:cNvSpPr txBox="1">
            <a:spLocks noChangeArrowheads="1"/>
          </p:cNvSpPr>
          <p:nvPr/>
        </p:nvSpPr>
        <p:spPr bwMode="auto">
          <a:xfrm>
            <a:off x="7162800" y="1643063"/>
            <a:ext cx="1709738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LEGEND:</a:t>
            </a:r>
          </a:p>
          <a:p>
            <a:r>
              <a:rPr lang="en-US" sz="1600">
                <a:solidFill>
                  <a:srgbClr val="008000"/>
                </a:solidFill>
              </a:rPr>
              <a:t>LMEAS</a:t>
            </a:r>
          </a:p>
          <a:p>
            <a:r>
              <a:rPr lang="en-US" sz="1600">
                <a:solidFill>
                  <a:srgbClr val="339933"/>
                </a:solidFill>
              </a:rPr>
              <a:t>LSIM - Total</a:t>
            </a:r>
          </a:p>
          <a:p>
            <a:r>
              <a:rPr lang="en-US" sz="1600">
                <a:solidFill>
                  <a:srgbClr val="00CCFF"/>
                </a:solidFill>
              </a:rPr>
              <a:t>LSIM – REF</a:t>
            </a:r>
          </a:p>
          <a:p>
            <a:r>
              <a:rPr lang="en-US" sz="1600">
                <a:solidFill>
                  <a:srgbClr val="FF0000"/>
                </a:solidFill>
              </a:rPr>
              <a:t>LSIM – VCO</a:t>
            </a:r>
          </a:p>
          <a:p>
            <a:r>
              <a:rPr lang="en-US" sz="1600">
                <a:solidFill>
                  <a:srgbClr val="FF3399"/>
                </a:solidFill>
              </a:rPr>
              <a:t>LSIM - OPSTG</a:t>
            </a:r>
          </a:p>
        </p:txBody>
      </p:sp>
      <p:sp>
        <p:nvSpPr>
          <p:cNvPr id="36870" name="TextBox 16"/>
          <p:cNvSpPr txBox="1">
            <a:spLocks noChangeArrowheads="1"/>
          </p:cNvSpPr>
          <p:nvPr/>
        </p:nvSpPr>
        <p:spPr bwMode="auto">
          <a:xfrm rot="-5400000">
            <a:off x="-1573212" y="3694113"/>
            <a:ext cx="4373562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/>
              <a:t>Phase Noise dBc/Hz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1A503B19-C36F-4C91-B1EB-7DEC20BBC0C0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378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275" y="1430338"/>
            <a:ext cx="6343650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Silicon Correlation </a:t>
            </a:r>
            <a:r>
              <a:rPr lang="en-US" sz="2400" smtClean="0"/>
              <a:t>(Worst Case)</a:t>
            </a:r>
            <a:br>
              <a:rPr lang="en-US" sz="2400" smtClean="0"/>
            </a:br>
            <a:r>
              <a:rPr lang="en-US" sz="2000" i="1" smtClean="0"/>
              <a:t>SS Wafers, Low BW, Low VCO Amp</a:t>
            </a:r>
            <a:endParaRPr lang="en-US" sz="2000" smtClean="0"/>
          </a:p>
        </p:txBody>
      </p:sp>
      <p:sp>
        <p:nvSpPr>
          <p:cNvPr id="6" name="Right Brace 5"/>
          <p:cNvSpPr/>
          <p:nvPr/>
        </p:nvSpPr>
        <p:spPr>
          <a:xfrm rot="18817541">
            <a:off x="3239294" y="1092994"/>
            <a:ext cx="192087" cy="3482975"/>
          </a:xfrm>
          <a:prstGeom prst="rightBrace">
            <a:avLst>
              <a:gd name="adj1" fmla="val 10479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ight Brace 6"/>
          <p:cNvSpPr/>
          <p:nvPr/>
        </p:nvSpPr>
        <p:spPr>
          <a:xfrm rot="16765293">
            <a:off x="6020594" y="3340894"/>
            <a:ext cx="192088" cy="1911350"/>
          </a:xfrm>
          <a:prstGeom prst="rightBrace">
            <a:avLst>
              <a:gd name="adj1" fmla="val 10479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893" name="TextBox 7"/>
          <p:cNvSpPr txBox="1">
            <a:spLocks noChangeArrowheads="1"/>
          </p:cNvSpPr>
          <p:nvPr/>
        </p:nvSpPr>
        <p:spPr bwMode="auto">
          <a:xfrm rot="2507655">
            <a:off x="1752600" y="2489200"/>
            <a:ext cx="3556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/>
              <a:t>VCO Dominated</a:t>
            </a:r>
          </a:p>
        </p:txBody>
      </p:sp>
      <p:sp>
        <p:nvSpPr>
          <p:cNvPr id="37894" name="TextBox 8"/>
          <p:cNvSpPr txBox="1">
            <a:spLocks noChangeArrowheads="1"/>
          </p:cNvSpPr>
          <p:nvPr/>
        </p:nvSpPr>
        <p:spPr bwMode="auto">
          <a:xfrm rot="525149">
            <a:off x="5040313" y="3857625"/>
            <a:ext cx="2244725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Output Stages Dominated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32400" y="2174875"/>
            <a:ext cx="1676400" cy="430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schemeClr val="accent6"/>
                </a:solidFill>
              </a:rPr>
              <a:t>Remember this hump ?</a:t>
            </a:r>
          </a:p>
          <a:p>
            <a:pPr>
              <a:defRPr/>
            </a:pPr>
            <a:r>
              <a:rPr lang="en-US" sz="1100" dirty="0">
                <a:solidFill>
                  <a:schemeClr val="accent6"/>
                </a:solidFill>
              </a:rPr>
              <a:t>Amplitude Modulation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905375" y="2552700"/>
            <a:ext cx="406400" cy="1585913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97" name="TextBox 15"/>
          <p:cNvSpPr txBox="1">
            <a:spLocks noChangeArrowheads="1"/>
          </p:cNvSpPr>
          <p:nvPr/>
        </p:nvSpPr>
        <p:spPr bwMode="auto">
          <a:xfrm>
            <a:off x="7165975" y="4187825"/>
            <a:ext cx="1709738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SS Wafers</a:t>
            </a:r>
          </a:p>
          <a:p>
            <a:r>
              <a:rPr lang="en-US" sz="1600"/>
              <a:t>V: 1.2 V, 1 V</a:t>
            </a:r>
          </a:p>
          <a:p>
            <a:r>
              <a:rPr lang="en-US" sz="1600"/>
              <a:t>Room Temp</a:t>
            </a:r>
          </a:p>
          <a:p>
            <a:r>
              <a:rPr lang="en-US" sz="1600"/>
              <a:t>BW ~ 450 KHz</a:t>
            </a:r>
          </a:p>
          <a:p>
            <a:r>
              <a:rPr lang="en-US" sz="1600"/>
              <a:t>Amp ~ 0.35 V</a:t>
            </a:r>
          </a:p>
          <a:p>
            <a:r>
              <a:rPr lang="en-US" sz="1600"/>
              <a:t>F</a:t>
            </a:r>
            <a:r>
              <a:rPr lang="en-US" sz="1600" baseline="-25000"/>
              <a:t>out</a:t>
            </a:r>
            <a:r>
              <a:rPr lang="en-US" sz="1600"/>
              <a:t> = 7 GHz</a:t>
            </a:r>
          </a:p>
          <a:p>
            <a:r>
              <a:rPr lang="en-US" sz="1600"/>
              <a:t>Jitter = 384 fs</a:t>
            </a:r>
          </a:p>
        </p:txBody>
      </p:sp>
      <p:sp>
        <p:nvSpPr>
          <p:cNvPr id="37898" name="TextBox 16"/>
          <p:cNvSpPr txBox="1">
            <a:spLocks noChangeArrowheads="1"/>
          </p:cNvSpPr>
          <p:nvPr/>
        </p:nvSpPr>
        <p:spPr bwMode="auto">
          <a:xfrm>
            <a:off x="7162800" y="1635125"/>
            <a:ext cx="1709738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LEGEND:</a:t>
            </a:r>
          </a:p>
          <a:p>
            <a:r>
              <a:rPr lang="en-US" sz="1600">
                <a:solidFill>
                  <a:srgbClr val="008000"/>
                </a:solidFill>
              </a:rPr>
              <a:t>LMEAS</a:t>
            </a:r>
          </a:p>
          <a:p>
            <a:r>
              <a:rPr lang="en-US" sz="1600">
                <a:solidFill>
                  <a:srgbClr val="339933"/>
                </a:solidFill>
              </a:rPr>
              <a:t>LSIM - Total</a:t>
            </a:r>
          </a:p>
          <a:p>
            <a:r>
              <a:rPr lang="en-US" sz="1600">
                <a:solidFill>
                  <a:srgbClr val="00CCFF"/>
                </a:solidFill>
              </a:rPr>
              <a:t>LSIM – REF</a:t>
            </a:r>
          </a:p>
          <a:p>
            <a:r>
              <a:rPr lang="en-US" sz="1600">
                <a:solidFill>
                  <a:srgbClr val="FF0000"/>
                </a:solidFill>
              </a:rPr>
              <a:t>LSIM – VCO</a:t>
            </a:r>
          </a:p>
          <a:p>
            <a:r>
              <a:rPr lang="en-US" sz="1600">
                <a:solidFill>
                  <a:srgbClr val="FF3399"/>
                </a:solidFill>
              </a:rPr>
              <a:t>LSIM - OPSTG</a:t>
            </a:r>
          </a:p>
        </p:txBody>
      </p:sp>
      <p:sp>
        <p:nvSpPr>
          <p:cNvPr id="37899" name="TextBox 12"/>
          <p:cNvSpPr txBox="1">
            <a:spLocks noChangeArrowheads="1"/>
          </p:cNvSpPr>
          <p:nvPr/>
        </p:nvSpPr>
        <p:spPr bwMode="auto">
          <a:xfrm rot="-5400000">
            <a:off x="-1525587" y="3694113"/>
            <a:ext cx="4373562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/>
              <a:t>Phase Noise dBc/Hz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D2440A7A-57AB-4235-B50A-352BC7BEDA98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Closed- Loop PLL Transient Noise Simulation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19063" indent="-119063" eaLnBrk="1" hangingPunct="1"/>
            <a:r>
              <a:rPr lang="en-US" sz="1800" smtClean="0"/>
              <a:t>Circuit Inventory</a:t>
            </a:r>
          </a:p>
          <a:p>
            <a:pPr marL="463550" lvl="1" indent="-230188" eaLnBrk="1" hangingPunct="1">
              <a:buFont typeface="Wingdings" pitchFamily="2" charset="2"/>
              <a:buNone/>
            </a:pPr>
            <a:r>
              <a:rPr lang="en-US" sz="1200" smtClean="0">
                <a:solidFill>
                  <a:srgbClr val="0033CC"/>
                </a:solidFill>
              </a:rPr>
              <a:t>bsim4v5_0	1133    </a:t>
            </a:r>
          </a:p>
          <a:p>
            <a:pPr marL="463550" lvl="1" indent="-230188" eaLnBrk="1" hangingPunct="1">
              <a:buFont typeface="Wingdings" pitchFamily="2" charset="2"/>
              <a:buNone/>
            </a:pPr>
            <a:r>
              <a:rPr lang="en-US" sz="1200" smtClean="0">
                <a:solidFill>
                  <a:srgbClr val="0033CC"/>
                </a:solidFill>
              </a:rPr>
              <a:t>bsource_c	277</a:t>
            </a:r>
          </a:p>
          <a:p>
            <a:pPr marL="463550" lvl="1" indent="-230188" eaLnBrk="1" hangingPunct="1">
              <a:buFont typeface="Wingdings" pitchFamily="2" charset="2"/>
              <a:buNone/>
            </a:pPr>
            <a:r>
              <a:rPr lang="en-US" sz="1200" smtClean="0">
                <a:solidFill>
                  <a:srgbClr val="0033CC"/>
                </a:solidFill>
              </a:rPr>
              <a:t>bsource_i		481 	</a:t>
            </a:r>
          </a:p>
          <a:p>
            <a:pPr marL="463550" lvl="1" indent="-230188" eaLnBrk="1" hangingPunct="1">
              <a:buFont typeface="Wingdings" pitchFamily="2" charset="2"/>
              <a:buNone/>
            </a:pPr>
            <a:r>
              <a:rPr lang="en-US" sz="1200" smtClean="0">
                <a:solidFill>
                  <a:srgbClr val="0033CC"/>
                </a:solidFill>
              </a:rPr>
              <a:t>capacitor		429	</a:t>
            </a:r>
          </a:p>
          <a:p>
            <a:pPr marL="463550" lvl="1" indent="-230188" eaLnBrk="1" hangingPunct="1">
              <a:buFont typeface="Wingdings" pitchFamily="2" charset="2"/>
              <a:buNone/>
            </a:pPr>
            <a:r>
              <a:rPr lang="en-US" sz="1200" smtClean="0">
                <a:solidFill>
                  <a:srgbClr val="0033CC"/>
                </a:solidFill>
              </a:rPr>
              <a:t>inductor		196</a:t>
            </a:r>
          </a:p>
          <a:p>
            <a:pPr marL="463550" lvl="1" indent="-230188" eaLnBrk="1" hangingPunct="1">
              <a:buFont typeface="Wingdings" pitchFamily="2" charset="2"/>
              <a:buNone/>
            </a:pPr>
            <a:r>
              <a:rPr lang="en-US" sz="1200" smtClean="0">
                <a:solidFill>
                  <a:srgbClr val="0033CC"/>
                </a:solidFill>
              </a:rPr>
              <a:t>mutual inductor	6 	</a:t>
            </a:r>
          </a:p>
          <a:p>
            <a:pPr marL="463550" lvl="1" indent="-230188" eaLnBrk="1" hangingPunct="1">
              <a:buFont typeface="Wingdings" pitchFamily="2" charset="2"/>
              <a:buNone/>
            </a:pPr>
            <a:r>
              <a:rPr lang="en-US" sz="1200" smtClean="0">
                <a:solidFill>
                  <a:srgbClr val="0033CC"/>
                </a:solidFill>
              </a:rPr>
              <a:t>resistor		12	</a:t>
            </a:r>
          </a:p>
          <a:p>
            <a:pPr marL="463550" lvl="1" indent="-230188" eaLnBrk="1" hangingPunct="1">
              <a:buFont typeface="Wingdings" pitchFamily="2" charset="2"/>
              <a:buNone/>
            </a:pPr>
            <a:r>
              <a:rPr lang="en-US" sz="1200" smtClean="0">
                <a:solidFill>
                  <a:srgbClr val="0033CC"/>
                </a:solidFill>
              </a:rPr>
              <a:t>diode		40</a:t>
            </a:r>
          </a:p>
          <a:p>
            <a:pPr marL="463550" lvl="1" indent="-230188" eaLnBrk="1" hangingPunct="1">
              <a:buFont typeface="Wingdings" pitchFamily="2" charset="2"/>
              <a:buNone/>
            </a:pPr>
            <a:r>
              <a:rPr lang="en-US" sz="1200" smtClean="0">
                <a:solidFill>
                  <a:srgbClr val="0033CC"/>
                </a:solidFill>
              </a:rPr>
              <a:t>vsource		78</a:t>
            </a:r>
          </a:p>
          <a:p>
            <a:pPr marL="119063" indent="-119063" eaLnBrk="1" hangingPunct="1"/>
            <a:endParaRPr lang="en-US" sz="1200" smtClean="0">
              <a:solidFill>
                <a:srgbClr val="0033CC"/>
              </a:solidFill>
            </a:endParaRPr>
          </a:p>
          <a:p>
            <a:pPr marL="119063" indent="-119063" eaLnBrk="1" hangingPunct="1"/>
            <a:r>
              <a:rPr lang="en-US" sz="1800" smtClean="0"/>
              <a:t>Accuracy Settings</a:t>
            </a:r>
          </a:p>
          <a:p>
            <a:pPr marL="119063" indent="-119063" eaLnBrk="1" hangingPunct="1">
              <a:buFontTx/>
              <a:buNone/>
            </a:pPr>
            <a:r>
              <a:rPr lang="en-US" sz="1200" smtClean="0"/>
              <a:t>.option reltol=1e-5 fast=2 $ maxstep=2p delmax=2p</a:t>
            </a:r>
          </a:p>
          <a:p>
            <a:pPr marL="119063" indent="-119063" eaLnBrk="1" hangingPunct="1">
              <a:buFontTx/>
              <a:buNone/>
            </a:pPr>
            <a:r>
              <a:rPr lang="en-US" sz="1200" smtClean="0"/>
              <a:t>.tran 2p '1024*44*tper' </a:t>
            </a:r>
          </a:p>
          <a:p>
            <a:pPr marL="119063" indent="-119063" eaLnBrk="1" hangingPunct="1">
              <a:buFontTx/>
              <a:buNone/>
            </a:pPr>
            <a:r>
              <a:rPr lang="en-US" sz="1200" smtClean="0"/>
              <a:t>noisefmax='14e9' noisefmin='300e3’</a:t>
            </a:r>
          </a:p>
          <a:p>
            <a:pPr marL="119063" indent="-119063" eaLnBrk="1" hangingPunct="1"/>
            <a:endParaRPr lang="en-US" sz="1200" smtClean="0"/>
          </a:p>
          <a:p>
            <a:pPr marL="119063" indent="-119063" eaLnBrk="1" hangingPunct="1"/>
            <a:r>
              <a:rPr lang="en-US" sz="1800" smtClean="0"/>
              <a:t>Simulation Run Time</a:t>
            </a:r>
          </a:p>
          <a:p>
            <a:pPr marL="463550" lvl="1" indent="-230188" eaLnBrk="1" hangingPunct="1"/>
            <a:r>
              <a:rPr lang="en-US" sz="1200" smtClean="0"/>
              <a:t>11 days on 4 Xeon X5460 @3.16GHz CPUs</a:t>
            </a:r>
          </a:p>
        </p:txBody>
      </p:sp>
      <p:pic>
        <p:nvPicPr>
          <p:cNvPr id="33799" name="Picture 2" descr="\\zinc\nandu\SIMULATIONS\Inphi\ABIPT2Z2\FDR\test_ABIPT2Z2_TTHH_noiseTRAN.PhaseNoise2.noisefixes.PNG"/>
          <p:cNvPicPr>
            <a:picLocks noChangeAspect="1" noChangeArrowheads="1"/>
          </p:cNvPicPr>
          <p:nvPr/>
        </p:nvPicPr>
        <p:blipFill>
          <a:blip r:embed="rId3" cstate="print"/>
          <a:srcRect l="2347" t="5754" r="1173" b="3288"/>
          <a:stretch>
            <a:fillRect/>
          </a:stretch>
        </p:blipFill>
        <p:spPr bwMode="auto">
          <a:xfrm>
            <a:off x="4572000" y="2317750"/>
            <a:ext cx="4362450" cy="294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4D8B7F45-7828-40D9-882F-C259592D54C1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grpSp>
        <p:nvGrpSpPr>
          <p:cNvPr id="40961" name="Group 52"/>
          <p:cNvGrpSpPr>
            <a:grpSpLocks/>
          </p:cNvGrpSpPr>
          <p:nvPr/>
        </p:nvGrpSpPr>
        <p:grpSpPr bwMode="auto">
          <a:xfrm>
            <a:off x="655638" y="3714750"/>
            <a:ext cx="5151437" cy="2808288"/>
            <a:chOff x="656095" y="3714428"/>
            <a:chExt cx="5151200" cy="2808336"/>
          </a:xfrm>
        </p:grpSpPr>
        <p:pic>
          <p:nvPicPr>
            <p:cNvPr id="41011" name="Picture 2" descr="\\GHZSTORAGE\share\2012 IMS\MeasurementData\FF15_7G_CP111_VCO110.png"/>
            <p:cNvPicPr>
              <a:picLocks noChangeAspect="1" noChangeArrowheads="1"/>
            </p:cNvPicPr>
            <p:nvPr/>
          </p:nvPicPr>
          <p:blipFill>
            <a:blip r:embed="rId3" cstate="print"/>
            <a:srcRect l="-8" t="47868" r="15948" b="21397"/>
            <a:stretch>
              <a:fillRect/>
            </a:stretch>
          </p:blipFill>
          <p:spPr bwMode="auto">
            <a:xfrm>
              <a:off x="656095" y="3714428"/>
              <a:ext cx="5151200" cy="2526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12" name="Picture 2" descr="\\GHZSTORAGE\share\2012 IMS\MeasurementData\FF15_7G_CP111_VCO110.png"/>
            <p:cNvPicPr>
              <a:picLocks noChangeAspect="1" noChangeArrowheads="1"/>
            </p:cNvPicPr>
            <p:nvPr/>
          </p:nvPicPr>
          <p:blipFill>
            <a:blip r:embed="rId3" cstate="print"/>
            <a:srcRect l="-8" t="90244" r="15948" b="5708"/>
            <a:stretch>
              <a:fillRect/>
            </a:stretch>
          </p:blipFill>
          <p:spPr bwMode="auto">
            <a:xfrm>
              <a:off x="656378" y="6232902"/>
              <a:ext cx="5146893" cy="289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" name="Rectangle 55"/>
            <p:cNvSpPr/>
            <p:nvPr/>
          </p:nvSpPr>
          <p:spPr>
            <a:xfrm>
              <a:off x="729117" y="6229071"/>
              <a:ext cx="161918" cy="15399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Closed-loop Transient Noise vs. Silicon</a:t>
            </a:r>
          </a:p>
        </p:txBody>
      </p:sp>
      <p:pic>
        <p:nvPicPr>
          <p:cNvPr id="40963" name="Picture 2" descr="\\zinc\nandu\SIMULATIONS\Inphi\ABIPT2Z2\FDR\test_ABIPT2Z2_TTHH_noiseTRAN.PhaseNoise2.noisefixes.PNG"/>
          <p:cNvPicPr>
            <a:picLocks noChangeAspect="1" noChangeArrowheads="1"/>
          </p:cNvPicPr>
          <p:nvPr/>
        </p:nvPicPr>
        <p:blipFill>
          <a:blip r:embed="rId4" cstate="print"/>
          <a:srcRect l="2347" t="5754" r="1173" b="3288"/>
          <a:stretch>
            <a:fillRect/>
          </a:stretch>
        </p:blipFill>
        <p:spPr bwMode="auto">
          <a:xfrm>
            <a:off x="4781550" y="1301750"/>
            <a:ext cx="4362450" cy="294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4" name="Oval 18"/>
          <p:cNvSpPr>
            <a:spLocks noChangeAspect="1" noChangeArrowheads="1"/>
          </p:cNvSpPr>
          <p:nvPr/>
        </p:nvSpPr>
        <p:spPr bwMode="auto">
          <a:xfrm>
            <a:off x="1893888" y="4437063"/>
            <a:ext cx="46037" cy="46037"/>
          </a:xfrm>
          <a:prstGeom prst="ellipse">
            <a:avLst/>
          </a:prstGeom>
          <a:solidFill>
            <a:srgbClr val="FFCC00"/>
          </a:solidFill>
          <a:ln w="635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Oval 19"/>
          <p:cNvSpPr>
            <a:spLocks noChangeAspect="1" noChangeArrowheads="1"/>
          </p:cNvSpPr>
          <p:nvPr/>
        </p:nvSpPr>
        <p:spPr bwMode="auto">
          <a:xfrm>
            <a:off x="5648325" y="1501775"/>
            <a:ext cx="46038" cy="46038"/>
          </a:xfrm>
          <a:prstGeom prst="ellipse">
            <a:avLst/>
          </a:prstGeom>
          <a:solidFill>
            <a:srgbClr val="FFCC00"/>
          </a:solidFill>
          <a:ln w="635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0966" name="Oval 20"/>
          <p:cNvSpPr>
            <a:spLocks noChangeAspect="1" noChangeArrowheads="1"/>
          </p:cNvSpPr>
          <p:nvPr/>
        </p:nvSpPr>
        <p:spPr bwMode="auto">
          <a:xfrm>
            <a:off x="6591300" y="2054225"/>
            <a:ext cx="46038" cy="46038"/>
          </a:xfrm>
          <a:prstGeom prst="ellipse">
            <a:avLst/>
          </a:prstGeom>
          <a:solidFill>
            <a:srgbClr val="FFCC00"/>
          </a:solidFill>
          <a:ln w="635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Oval 21"/>
          <p:cNvSpPr>
            <a:spLocks noChangeAspect="1" noChangeArrowheads="1"/>
          </p:cNvSpPr>
          <p:nvPr/>
        </p:nvSpPr>
        <p:spPr bwMode="auto">
          <a:xfrm>
            <a:off x="7539038" y="3059113"/>
            <a:ext cx="46037" cy="46037"/>
          </a:xfrm>
          <a:prstGeom prst="ellipse">
            <a:avLst/>
          </a:prstGeom>
          <a:solidFill>
            <a:srgbClr val="FFCC00"/>
          </a:solidFill>
          <a:ln w="635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Oval 22"/>
          <p:cNvSpPr>
            <a:spLocks noChangeAspect="1" noChangeArrowheads="1"/>
          </p:cNvSpPr>
          <p:nvPr/>
        </p:nvSpPr>
        <p:spPr bwMode="auto">
          <a:xfrm>
            <a:off x="8491538" y="3621088"/>
            <a:ext cx="46037" cy="46037"/>
          </a:xfrm>
          <a:prstGeom prst="ellipse">
            <a:avLst/>
          </a:prstGeom>
          <a:solidFill>
            <a:srgbClr val="FFCC00"/>
          </a:solidFill>
          <a:ln w="635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Oval 23"/>
          <p:cNvSpPr>
            <a:spLocks noChangeAspect="1" noChangeArrowheads="1"/>
          </p:cNvSpPr>
          <p:nvPr/>
        </p:nvSpPr>
        <p:spPr bwMode="auto">
          <a:xfrm>
            <a:off x="3049588" y="5097463"/>
            <a:ext cx="46037" cy="46037"/>
          </a:xfrm>
          <a:prstGeom prst="ellipse">
            <a:avLst/>
          </a:prstGeom>
          <a:solidFill>
            <a:srgbClr val="FFCC00"/>
          </a:solidFill>
          <a:ln w="635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Oval 24"/>
          <p:cNvSpPr>
            <a:spLocks noChangeAspect="1" noChangeArrowheads="1"/>
          </p:cNvSpPr>
          <p:nvPr/>
        </p:nvSpPr>
        <p:spPr bwMode="auto">
          <a:xfrm>
            <a:off x="4224338" y="5357813"/>
            <a:ext cx="46037" cy="46037"/>
          </a:xfrm>
          <a:prstGeom prst="ellipse">
            <a:avLst/>
          </a:prstGeom>
          <a:solidFill>
            <a:srgbClr val="FFCC00"/>
          </a:solidFill>
          <a:ln w="635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Oval 25"/>
          <p:cNvSpPr>
            <a:spLocks noChangeAspect="1" noChangeArrowheads="1"/>
          </p:cNvSpPr>
          <p:nvPr/>
        </p:nvSpPr>
        <p:spPr bwMode="auto">
          <a:xfrm>
            <a:off x="5373688" y="5541963"/>
            <a:ext cx="46037" cy="46037"/>
          </a:xfrm>
          <a:prstGeom prst="ellipse">
            <a:avLst/>
          </a:prstGeom>
          <a:solidFill>
            <a:srgbClr val="FFCC00"/>
          </a:solidFill>
          <a:ln w="635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Text Box 26"/>
          <p:cNvSpPr txBox="1">
            <a:spLocks noChangeArrowheads="1"/>
          </p:cNvSpPr>
          <p:nvPr/>
        </p:nvSpPr>
        <p:spPr bwMode="auto">
          <a:xfrm>
            <a:off x="3887788" y="6026150"/>
            <a:ext cx="1525587" cy="244475"/>
          </a:xfrm>
          <a:prstGeom prst="rect">
            <a:avLst/>
          </a:prstGeom>
          <a:solidFill>
            <a:srgbClr val="FFFFFF">
              <a:alpha val="7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solidFill>
                  <a:schemeClr val="accent2"/>
                </a:solidFill>
              </a:rPr>
              <a:t>Silicon measurements</a:t>
            </a:r>
          </a:p>
        </p:txBody>
      </p:sp>
      <p:sp>
        <p:nvSpPr>
          <p:cNvPr id="40973" name="Text Box 27"/>
          <p:cNvSpPr txBox="1">
            <a:spLocks noChangeArrowheads="1"/>
          </p:cNvSpPr>
          <p:nvPr/>
        </p:nvSpPr>
        <p:spPr bwMode="auto">
          <a:xfrm>
            <a:off x="8156575" y="1414463"/>
            <a:ext cx="887413" cy="244475"/>
          </a:xfrm>
          <a:prstGeom prst="rect">
            <a:avLst/>
          </a:prstGeom>
          <a:solidFill>
            <a:srgbClr val="FFFFFF">
              <a:alpha val="7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solidFill>
                  <a:schemeClr val="accent2"/>
                </a:solidFill>
              </a:rPr>
              <a:t>AFS results</a:t>
            </a:r>
          </a:p>
        </p:txBody>
      </p:sp>
      <p:cxnSp>
        <p:nvCxnSpPr>
          <p:cNvPr id="40974" name="AutoShape 28"/>
          <p:cNvCxnSpPr>
            <a:cxnSpLocks noChangeShapeType="1"/>
            <a:stCxn id="40964" idx="7"/>
            <a:endCxn id="40965" idx="3"/>
          </p:cNvCxnSpPr>
          <p:nvPr/>
        </p:nvCxnSpPr>
        <p:spPr bwMode="auto">
          <a:xfrm flipV="1">
            <a:off x="1933575" y="1541463"/>
            <a:ext cx="3721100" cy="2901950"/>
          </a:xfrm>
          <a:prstGeom prst="straightConnector1">
            <a:avLst/>
          </a:prstGeom>
          <a:noFill/>
          <a:ln w="28575">
            <a:solidFill>
              <a:srgbClr val="FF9900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40975" name="AutoShape 29"/>
          <p:cNvCxnSpPr>
            <a:cxnSpLocks noChangeShapeType="1"/>
            <a:endCxn id="40966" idx="1"/>
          </p:cNvCxnSpPr>
          <p:nvPr/>
        </p:nvCxnSpPr>
        <p:spPr bwMode="auto">
          <a:xfrm flipV="1">
            <a:off x="2936875" y="2060967"/>
            <a:ext cx="3661167" cy="2925615"/>
          </a:xfrm>
          <a:prstGeom prst="straightConnector1">
            <a:avLst/>
          </a:prstGeom>
          <a:noFill/>
          <a:ln w="28575">
            <a:solidFill>
              <a:srgbClr val="FF9900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40976" name="AutoShape 30"/>
          <p:cNvCxnSpPr>
            <a:cxnSpLocks noChangeShapeType="1"/>
            <a:stCxn id="40970" idx="0"/>
          </p:cNvCxnSpPr>
          <p:nvPr/>
        </p:nvCxnSpPr>
        <p:spPr bwMode="auto">
          <a:xfrm flipV="1">
            <a:off x="4247357" y="2965938"/>
            <a:ext cx="3149905" cy="2391875"/>
          </a:xfrm>
          <a:prstGeom prst="straightConnector1">
            <a:avLst/>
          </a:prstGeom>
          <a:noFill/>
          <a:ln w="28575">
            <a:solidFill>
              <a:srgbClr val="FF9900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40977" name="AutoShape 31"/>
          <p:cNvCxnSpPr>
            <a:cxnSpLocks noChangeShapeType="1"/>
            <a:stCxn id="40971" idx="0"/>
            <a:endCxn id="40968" idx="2"/>
          </p:cNvCxnSpPr>
          <p:nvPr/>
        </p:nvCxnSpPr>
        <p:spPr bwMode="auto">
          <a:xfrm flipV="1">
            <a:off x="5397500" y="3644900"/>
            <a:ext cx="3094038" cy="1897063"/>
          </a:xfrm>
          <a:prstGeom prst="straightConnector1">
            <a:avLst/>
          </a:prstGeom>
          <a:noFill/>
          <a:ln w="28575">
            <a:solidFill>
              <a:srgbClr val="FF9900"/>
            </a:solidFill>
            <a:prstDash val="sysDot"/>
            <a:round/>
            <a:headEnd type="triangle" w="med" len="med"/>
            <a:tailEnd type="triangle" w="med" len="med"/>
          </a:ln>
        </p:spPr>
      </p:cxnSp>
      <p:grpSp>
        <p:nvGrpSpPr>
          <p:cNvPr id="40978" name="Group 64"/>
          <p:cNvGrpSpPr>
            <a:grpSpLocks/>
          </p:cNvGrpSpPr>
          <p:nvPr/>
        </p:nvGrpSpPr>
        <p:grpSpPr bwMode="auto">
          <a:xfrm>
            <a:off x="598488" y="1384300"/>
            <a:ext cx="3467100" cy="425450"/>
            <a:chOff x="377" y="832"/>
            <a:chExt cx="2184" cy="268"/>
          </a:xfrm>
        </p:grpSpPr>
        <p:sp>
          <p:nvSpPr>
            <p:cNvPr id="41008" name="Text Box 32"/>
            <p:cNvSpPr txBox="1">
              <a:spLocks noChangeAspect="1" noChangeArrowheads="1"/>
            </p:cNvSpPr>
            <p:nvPr/>
          </p:nvSpPr>
          <p:spPr bwMode="auto">
            <a:xfrm>
              <a:off x="377" y="841"/>
              <a:ext cx="2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bIns="0" anchor="ctr"/>
            <a:lstStyle/>
            <a:p>
              <a:r>
                <a:rPr lang="en-US">
                  <a:sym typeface="Wingdings" pitchFamily="2" charset="2"/>
                </a:rPr>
                <a:t></a:t>
              </a:r>
            </a:p>
          </p:txBody>
        </p:sp>
        <p:sp>
          <p:nvSpPr>
            <p:cNvPr id="41009" name="Text Box 35"/>
            <p:cNvSpPr txBox="1">
              <a:spLocks noChangeAspect="1" noChangeArrowheads="1"/>
            </p:cNvSpPr>
            <p:nvPr/>
          </p:nvSpPr>
          <p:spPr bwMode="auto">
            <a:xfrm>
              <a:off x="574" y="841"/>
              <a:ext cx="2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>
                  <a:sym typeface="Wingdings" pitchFamily="2" charset="2"/>
                </a:rPr>
                <a:t>1MHz</a:t>
              </a:r>
            </a:p>
          </p:txBody>
        </p:sp>
        <p:sp>
          <p:nvSpPr>
            <p:cNvPr id="41010" name="Text Box 37"/>
            <p:cNvSpPr txBox="1">
              <a:spLocks noChangeAspect="1" noChangeArrowheads="1"/>
            </p:cNvSpPr>
            <p:nvPr/>
          </p:nvSpPr>
          <p:spPr bwMode="auto">
            <a:xfrm>
              <a:off x="1150" y="832"/>
              <a:ext cx="1411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>
                  <a:sym typeface="Wingdings" pitchFamily="2" charset="2"/>
                </a:rPr>
                <a:t>Dominated by REFCLK noise</a:t>
              </a:r>
            </a:p>
          </p:txBody>
        </p:sp>
      </p:grpSp>
      <p:grpSp>
        <p:nvGrpSpPr>
          <p:cNvPr id="40979" name="Group 65"/>
          <p:cNvGrpSpPr>
            <a:grpSpLocks/>
          </p:cNvGrpSpPr>
          <p:nvPr/>
        </p:nvGrpSpPr>
        <p:grpSpPr bwMode="auto">
          <a:xfrm>
            <a:off x="598488" y="1725613"/>
            <a:ext cx="3467100" cy="411162"/>
            <a:chOff x="377" y="1100"/>
            <a:chExt cx="2184" cy="259"/>
          </a:xfrm>
        </p:grpSpPr>
        <p:sp>
          <p:nvSpPr>
            <p:cNvPr id="41005" name="Text Box 34"/>
            <p:cNvSpPr txBox="1">
              <a:spLocks noChangeAspect="1" noChangeArrowheads="1"/>
            </p:cNvSpPr>
            <p:nvPr/>
          </p:nvSpPr>
          <p:spPr bwMode="auto">
            <a:xfrm>
              <a:off x="377" y="1100"/>
              <a:ext cx="2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bIns="0" anchor="ctr"/>
            <a:lstStyle/>
            <a:p>
              <a:r>
                <a:rPr lang="en-US">
                  <a:sym typeface="Wingdings" pitchFamily="2" charset="2"/>
                </a:rPr>
                <a:t></a:t>
              </a:r>
            </a:p>
          </p:txBody>
        </p:sp>
        <p:sp>
          <p:nvSpPr>
            <p:cNvPr id="41006" name="Text Box 36"/>
            <p:cNvSpPr txBox="1">
              <a:spLocks noChangeAspect="1" noChangeArrowheads="1"/>
            </p:cNvSpPr>
            <p:nvPr/>
          </p:nvSpPr>
          <p:spPr bwMode="auto">
            <a:xfrm>
              <a:off x="574" y="1100"/>
              <a:ext cx="2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>
                  <a:sym typeface="Wingdings" pitchFamily="2" charset="2"/>
                </a:rPr>
                <a:t>10MHz</a:t>
              </a:r>
            </a:p>
          </p:txBody>
        </p:sp>
        <p:sp>
          <p:nvSpPr>
            <p:cNvPr id="41007" name="Text Box 38"/>
            <p:cNvSpPr txBox="1">
              <a:spLocks noChangeAspect="1" noChangeArrowheads="1"/>
            </p:cNvSpPr>
            <p:nvPr/>
          </p:nvSpPr>
          <p:spPr bwMode="auto">
            <a:xfrm>
              <a:off x="1150" y="1100"/>
              <a:ext cx="1411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>
                  <a:sym typeface="Wingdings" pitchFamily="2" charset="2"/>
                </a:rPr>
                <a:t>Good match</a:t>
              </a:r>
            </a:p>
          </p:txBody>
        </p:sp>
      </p:grpSp>
      <p:grpSp>
        <p:nvGrpSpPr>
          <p:cNvPr id="40980" name="Group 66"/>
          <p:cNvGrpSpPr>
            <a:grpSpLocks/>
          </p:cNvGrpSpPr>
          <p:nvPr/>
        </p:nvGrpSpPr>
        <p:grpSpPr bwMode="auto">
          <a:xfrm>
            <a:off x="598488" y="2052638"/>
            <a:ext cx="3467100" cy="411162"/>
            <a:chOff x="377" y="1359"/>
            <a:chExt cx="2184" cy="259"/>
          </a:xfrm>
        </p:grpSpPr>
        <p:sp>
          <p:nvSpPr>
            <p:cNvPr id="41002" name="Text Box 41"/>
            <p:cNvSpPr txBox="1">
              <a:spLocks noChangeArrowheads="1"/>
            </p:cNvSpPr>
            <p:nvPr/>
          </p:nvSpPr>
          <p:spPr bwMode="auto">
            <a:xfrm>
              <a:off x="377" y="1359"/>
              <a:ext cx="22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bIns="0" anchor="ctr"/>
            <a:lstStyle/>
            <a:p>
              <a:r>
                <a:rPr lang="en-US">
                  <a:sym typeface="Wingdings" pitchFamily="2" charset="2"/>
                </a:rPr>
                <a:t></a:t>
              </a:r>
            </a:p>
          </p:txBody>
        </p:sp>
        <p:sp>
          <p:nvSpPr>
            <p:cNvPr id="41003" name="Text Box 47"/>
            <p:cNvSpPr txBox="1">
              <a:spLocks noChangeAspect="1" noChangeArrowheads="1"/>
            </p:cNvSpPr>
            <p:nvPr/>
          </p:nvSpPr>
          <p:spPr bwMode="auto">
            <a:xfrm>
              <a:off x="574" y="1359"/>
              <a:ext cx="2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>
                  <a:sym typeface="Wingdings" pitchFamily="2" charset="2"/>
                </a:rPr>
                <a:t>100MHz</a:t>
              </a:r>
            </a:p>
          </p:txBody>
        </p:sp>
        <p:sp>
          <p:nvSpPr>
            <p:cNvPr id="41004" name="Text Box 49"/>
            <p:cNvSpPr txBox="1">
              <a:spLocks noChangeAspect="1" noChangeArrowheads="1"/>
            </p:cNvSpPr>
            <p:nvPr/>
          </p:nvSpPr>
          <p:spPr bwMode="auto">
            <a:xfrm>
              <a:off x="1150" y="1359"/>
              <a:ext cx="1411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>
                  <a:sym typeface="Wingdings" pitchFamily="2" charset="2"/>
                </a:rPr>
                <a:t>Start seeing buffer noise</a:t>
              </a:r>
            </a:p>
          </p:txBody>
        </p:sp>
      </p:grpSp>
      <p:grpSp>
        <p:nvGrpSpPr>
          <p:cNvPr id="40981" name="Group 67"/>
          <p:cNvGrpSpPr>
            <a:grpSpLocks/>
          </p:cNvGrpSpPr>
          <p:nvPr/>
        </p:nvGrpSpPr>
        <p:grpSpPr bwMode="auto">
          <a:xfrm>
            <a:off x="598488" y="2378075"/>
            <a:ext cx="3467100" cy="411163"/>
            <a:chOff x="377" y="1618"/>
            <a:chExt cx="2184" cy="259"/>
          </a:xfrm>
        </p:grpSpPr>
        <p:sp>
          <p:nvSpPr>
            <p:cNvPr id="40999" name="Text Box 42"/>
            <p:cNvSpPr txBox="1">
              <a:spLocks noChangeArrowheads="1"/>
            </p:cNvSpPr>
            <p:nvPr/>
          </p:nvSpPr>
          <p:spPr bwMode="auto">
            <a:xfrm>
              <a:off x="377" y="1618"/>
              <a:ext cx="22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bIns="0" anchor="ctr"/>
            <a:lstStyle/>
            <a:p>
              <a:r>
                <a:rPr lang="en-US">
                  <a:sym typeface="Wingdings" pitchFamily="2" charset="2"/>
                </a:rPr>
                <a:t></a:t>
              </a:r>
            </a:p>
          </p:txBody>
        </p:sp>
        <p:sp>
          <p:nvSpPr>
            <p:cNvPr id="41000" name="Text Box 48"/>
            <p:cNvSpPr txBox="1">
              <a:spLocks noChangeAspect="1" noChangeArrowheads="1"/>
            </p:cNvSpPr>
            <p:nvPr/>
          </p:nvSpPr>
          <p:spPr bwMode="auto">
            <a:xfrm>
              <a:off x="574" y="1618"/>
              <a:ext cx="23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>
                  <a:sym typeface="Wingdings" pitchFamily="2" charset="2"/>
                </a:rPr>
                <a:t>1GHz</a:t>
              </a:r>
            </a:p>
          </p:txBody>
        </p:sp>
        <p:sp>
          <p:nvSpPr>
            <p:cNvPr id="41001" name="Text Box 50"/>
            <p:cNvSpPr txBox="1">
              <a:spLocks noChangeAspect="1" noChangeArrowheads="1"/>
            </p:cNvSpPr>
            <p:nvPr/>
          </p:nvSpPr>
          <p:spPr bwMode="auto">
            <a:xfrm>
              <a:off x="1150" y="1618"/>
              <a:ext cx="1411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>
                  <a:sym typeface="Wingdings" pitchFamily="2" charset="2"/>
                </a:rPr>
                <a:t>Buffer noise &amp; test equip noise floor</a:t>
              </a:r>
            </a:p>
          </p:txBody>
        </p:sp>
      </p:grpSp>
      <p:sp>
        <p:nvSpPr>
          <p:cNvPr id="40982" name="Text Box 55"/>
          <p:cNvSpPr txBox="1">
            <a:spLocks noChangeAspect="1" noChangeArrowheads="1"/>
          </p:cNvSpPr>
          <p:nvPr/>
        </p:nvSpPr>
        <p:spPr bwMode="auto">
          <a:xfrm>
            <a:off x="1784350" y="4510088"/>
            <a:ext cx="271463" cy="365125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r>
              <a:rPr lang="en-US" sz="2400">
                <a:sym typeface="Wingdings" pitchFamily="2" charset="2"/>
              </a:rPr>
              <a:t></a:t>
            </a:r>
          </a:p>
        </p:txBody>
      </p:sp>
      <p:sp>
        <p:nvSpPr>
          <p:cNvPr id="40983" name="Text Box 56"/>
          <p:cNvSpPr txBox="1">
            <a:spLocks noChangeAspect="1" noChangeArrowheads="1"/>
          </p:cNvSpPr>
          <p:nvPr/>
        </p:nvSpPr>
        <p:spPr bwMode="auto">
          <a:xfrm>
            <a:off x="2784475" y="5053257"/>
            <a:ext cx="271463" cy="365125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r>
              <a:rPr lang="en-US" sz="2400" dirty="0">
                <a:sym typeface="Wingdings" pitchFamily="2" charset="2"/>
              </a:rPr>
              <a:t></a:t>
            </a:r>
          </a:p>
        </p:txBody>
      </p:sp>
      <p:sp>
        <p:nvSpPr>
          <p:cNvPr id="40984" name="Text Box 57"/>
          <p:cNvSpPr txBox="1">
            <a:spLocks noChangeArrowheads="1"/>
          </p:cNvSpPr>
          <p:nvPr/>
        </p:nvSpPr>
        <p:spPr bwMode="auto">
          <a:xfrm>
            <a:off x="4113213" y="5427663"/>
            <a:ext cx="271462" cy="365125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r>
              <a:rPr lang="en-US" sz="2400">
                <a:sym typeface="Wingdings" pitchFamily="2" charset="2"/>
              </a:rPr>
              <a:t></a:t>
            </a:r>
          </a:p>
        </p:txBody>
      </p:sp>
      <p:sp>
        <p:nvSpPr>
          <p:cNvPr id="40985" name="Text Box 58"/>
          <p:cNvSpPr txBox="1">
            <a:spLocks noChangeArrowheads="1"/>
          </p:cNvSpPr>
          <p:nvPr/>
        </p:nvSpPr>
        <p:spPr bwMode="auto">
          <a:xfrm>
            <a:off x="5260975" y="5605463"/>
            <a:ext cx="271463" cy="365125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r>
              <a:rPr lang="en-US" sz="2400">
                <a:sym typeface="Wingdings" pitchFamily="2" charset="2"/>
              </a:rPr>
              <a:t></a:t>
            </a:r>
          </a:p>
        </p:txBody>
      </p:sp>
      <p:sp>
        <p:nvSpPr>
          <p:cNvPr id="40986" name="Text Box 59"/>
          <p:cNvSpPr txBox="1">
            <a:spLocks noChangeAspect="1" noChangeArrowheads="1"/>
          </p:cNvSpPr>
          <p:nvPr/>
        </p:nvSpPr>
        <p:spPr bwMode="auto">
          <a:xfrm>
            <a:off x="5530850" y="1119188"/>
            <a:ext cx="787400" cy="368300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r>
              <a:rPr lang="en-US" sz="2400">
                <a:sym typeface="Wingdings" pitchFamily="2" charset="2"/>
              </a:rPr>
              <a:t> 1M</a:t>
            </a:r>
          </a:p>
        </p:txBody>
      </p:sp>
      <p:sp>
        <p:nvSpPr>
          <p:cNvPr id="40987" name="Text Box 60"/>
          <p:cNvSpPr txBox="1">
            <a:spLocks noChangeAspect="1" noChangeArrowheads="1"/>
          </p:cNvSpPr>
          <p:nvPr/>
        </p:nvSpPr>
        <p:spPr bwMode="auto">
          <a:xfrm>
            <a:off x="6478588" y="1674813"/>
            <a:ext cx="958850" cy="368300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r>
              <a:rPr lang="en-US" sz="2400" dirty="0">
                <a:sym typeface="Wingdings" pitchFamily="2" charset="2"/>
              </a:rPr>
              <a:t> 10M</a:t>
            </a:r>
          </a:p>
        </p:txBody>
      </p:sp>
      <p:sp>
        <p:nvSpPr>
          <p:cNvPr id="40988" name="Text Box 61"/>
          <p:cNvSpPr txBox="1">
            <a:spLocks noChangeArrowheads="1"/>
          </p:cNvSpPr>
          <p:nvPr/>
        </p:nvSpPr>
        <p:spPr bwMode="auto">
          <a:xfrm>
            <a:off x="7426325" y="2674938"/>
            <a:ext cx="1130300" cy="368300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r>
              <a:rPr lang="en-US" sz="2400">
                <a:sym typeface="Wingdings" pitchFamily="2" charset="2"/>
              </a:rPr>
              <a:t> 100M</a:t>
            </a:r>
          </a:p>
        </p:txBody>
      </p:sp>
      <p:sp>
        <p:nvSpPr>
          <p:cNvPr id="40989" name="Text Box 62"/>
          <p:cNvSpPr txBox="1">
            <a:spLocks noChangeArrowheads="1"/>
          </p:cNvSpPr>
          <p:nvPr/>
        </p:nvSpPr>
        <p:spPr bwMode="auto">
          <a:xfrm>
            <a:off x="8378825" y="3243263"/>
            <a:ext cx="769938" cy="368300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r>
              <a:rPr lang="en-US" sz="2400">
                <a:sym typeface="Wingdings" pitchFamily="2" charset="2"/>
              </a:rPr>
              <a:t> 1G</a:t>
            </a:r>
          </a:p>
        </p:txBody>
      </p:sp>
      <p:sp>
        <p:nvSpPr>
          <p:cNvPr id="40990" name="Text Box 96"/>
          <p:cNvSpPr txBox="1">
            <a:spLocks noChangeAspect="1" noChangeArrowheads="1"/>
          </p:cNvSpPr>
          <p:nvPr/>
        </p:nvSpPr>
        <p:spPr bwMode="auto">
          <a:xfrm rot="-2154377">
            <a:off x="4014788" y="4198938"/>
            <a:ext cx="2933700" cy="223837"/>
          </a:xfrm>
          <a:prstGeom prst="rect">
            <a:avLst/>
          </a:prstGeom>
          <a:solidFill>
            <a:srgbClr val="FFFFFF">
              <a:alpha val="70195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000" dirty="0">
                <a:sym typeface="Wingdings" pitchFamily="2" charset="2"/>
              </a:rPr>
              <a:t>Driver Noise (not in Simulation) dominates </a:t>
            </a:r>
          </a:p>
        </p:txBody>
      </p:sp>
      <p:sp>
        <p:nvSpPr>
          <p:cNvPr id="40991" name="Text Box 97"/>
          <p:cNvSpPr txBox="1">
            <a:spLocks noChangeAspect="1" noChangeArrowheads="1"/>
          </p:cNvSpPr>
          <p:nvPr/>
        </p:nvSpPr>
        <p:spPr bwMode="auto">
          <a:xfrm>
            <a:off x="823913" y="3927475"/>
            <a:ext cx="1157287" cy="411163"/>
          </a:xfrm>
          <a:prstGeom prst="rect">
            <a:avLst/>
          </a:prstGeom>
          <a:solidFill>
            <a:srgbClr val="FFFFFF">
              <a:alpha val="70195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000">
                <a:sym typeface="Wingdings" pitchFamily="2" charset="2"/>
              </a:rPr>
              <a:t>Noisy REFCLK on eval board</a:t>
            </a:r>
          </a:p>
        </p:txBody>
      </p:sp>
      <p:sp>
        <p:nvSpPr>
          <p:cNvPr id="40992" name="Text Box 96"/>
          <p:cNvSpPr txBox="1">
            <a:spLocks noChangeAspect="1" noChangeArrowheads="1"/>
          </p:cNvSpPr>
          <p:nvPr/>
        </p:nvSpPr>
        <p:spPr bwMode="auto">
          <a:xfrm rot="-2513765">
            <a:off x="2779713" y="3937244"/>
            <a:ext cx="2079625" cy="222250"/>
          </a:xfrm>
          <a:prstGeom prst="rect">
            <a:avLst/>
          </a:prstGeom>
          <a:solidFill>
            <a:srgbClr val="FFFFFF">
              <a:alpha val="70195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000" dirty="0">
                <a:sym typeface="Wingdings" pitchFamily="2" charset="2"/>
              </a:rPr>
              <a:t>Only real </a:t>
            </a:r>
            <a:r>
              <a:rPr lang="en-US" sz="1000" dirty="0" smtClean="0">
                <a:sym typeface="Wingdings" pitchFamily="2" charset="2"/>
              </a:rPr>
              <a:t>range for </a:t>
            </a:r>
            <a:r>
              <a:rPr lang="en-US" sz="1000" dirty="0">
                <a:sym typeface="Wingdings" pitchFamily="2" charset="2"/>
              </a:rPr>
              <a:t>comparison</a:t>
            </a:r>
          </a:p>
        </p:txBody>
      </p:sp>
      <p:sp>
        <p:nvSpPr>
          <p:cNvPr id="40993" name="Text Box 96"/>
          <p:cNvSpPr txBox="1">
            <a:spLocks noChangeAspect="1" noChangeArrowheads="1"/>
          </p:cNvSpPr>
          <p:nvPr/>
        </p:nvSpPr>
        <p:spPr bwMode="auto">
          <a:xfrm rot="-2302484">
            <a:off x="1654175" y="3359150"/>
            <a:ext cx="2614613" cy="223838"/>
          </a:xfrm>
          <a:prstGeom prst="rect">
            <a:avLst/>
          </a:prstGeom>
          <a:solidFill>
            <a:srgbClr val="FFFFFF">
              <a:alpha val="70195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000">
                <a:sym typeface="Wingdings" pitchFamily="2" charset="2"/>
              </a:rPr>
              <a:t>Refclk Noise (not modelled) dominates</a:t>
            </a:r>
          </a:p>
        </p:txBody>
      </p:sp>
      <p:sp>
        <p:nvSpPr>
          <p:cNvPr id="40994" name="Text Box 96"/>
          <p:cNvSpPr txBox="1">
            <a:spLocks noChangeAspect="1" noChangeArrowheads="1"/>
          </p:cNvSpPr>
          <p:nvPr/>
        </p:nvSpPr>
        <p:spPr bwMode="auto">
          <a:xfrm rot="-1901063">
            <a:off x="5138738" y="4489450"/>
            <a:ext cx="2932112" cy="222250"/>
          </a:xfrm>
          <a:prstGeom prst="rect">
            <a:avLst/>
          </a:prstGeom>
          <a:solidFill>
            <a:srgbClr val="FFFFFF">
              <a:alpha val="70195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000">
                <a:sym typeface="Wingdings" pitchFamily="2" charset="2"/>
              </a:rPr>
              <a:t>Noise Floor of Measurement Equipment </a:t>
            </a:r>
          </a:p>
        </p:txBody>
      </p:sp>
      <p:pic>
        <p:nvPicPr>
          <p:cNvPr id="40995" name="Picture 2" descr="\\GHZSTORAGE\share\2012 IMS\MeasurementData\FF15_7G_CP111_VCO11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27825" y="4770438"/>
            <a:ext cx="2416175" cy="181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750050" y="5684838"/>
            <a:ext cx="1981200" cy="509587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788025" y="6210300"/>
            <a:ext cx="954088" cy="301625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6083300" y="4238625"/>
            <a:ext cx="650875" cy="142240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0C4FEE7E-BEBB-4732-851F-D77E778F7FDF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Conclusion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Lowest jitter PLL with 100 Gbps data transfer rates</a:t>
            </a:r>
          </a:p>
          <a:p>
            <a:pPr eaLnBrk="1" hangingPunct="1"/>
            <a:r>
              <a:rPr lang="en-US" sz="2400" smtClean="0"/>
              <a:t>Silicon-proven in TSMC’s 28nm process</a:t>
            </a:r>
          </a:p>
          <a:p>
            <a:pPr eaLnBrk="1" hangingPunct="1"/>
            <a:r>
              <a:rPr lang="en-US" sz="2400" smtClean="0"/>
              <a:t>Performance characterized with AFS Platform enabling</a:t>
            </a:r>
          </a:p>
          <a:p>
            <a:pPr lvl="1" eaLnBrk="1" hangingPunct="1"/>
            <a:r>
              <a:rPr lang="en-US" sz="2000" smtClean="0"/>
              <a:t>Rapid and accurate block-level and top-level analysis</a:t>
            </a:r>
          </a:p>
          <a:p>
            <a:pPr lvl="1" eaLnBrk="1" hangingPunct="1"/>
            <a:r>
              <a:rPr lang="en-US" sz="2000" smtClean="0"/>
              <a:t>Good simulation-to-silicon correlation</a:t>
            </a:r>
          </a:p>
          <a:p>
            <a:pPr lvl="1" eaLnBrk="1" hangingPunct="1"/>
            <a:r>
              <a:rPr lang="en-US" sz="2000" smtClean="0"/>
              <a:t>Leveraging new full-spectrum device-noise analysis technology</a:t>
            </a:r>
          </a:p>
          <a:p>
            <a:pPr lvl="1" eaLnBrk="1" hangingPunct="1"/>
            <a:r>
              <a:rPr lang="en-US" sz="2000" smtClean="0"/>
              <a:t>Improved analog SerDes sign-off  flow  </a:t>
            </a:r>
          </a:p>
          <a:p>
            <a:pPr lvl="1" eaLnBrk="1" hangingPunct="1"/>
            <a:r>
              <a:rPr lang="en-US" sz="2000" smtClean="0"/>
              <a:t>Increased design productivity and reduced risk</a:t>
            </a:r>
          </a:p>
          <a:p>
            <a:pPr eaLnBrk="1" hangingPunct="1"/>
            <a:r>
              <a:rPr lang="en-US" sz="2400" smtClean="0"/>
              <a:t>BDA-TSMC Device Noise Analysis Sub-flow provided good results in reasonable run-times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B1890240-9833-4CA4-9D8F-87C5D91C45F1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7411" name="Slide Number Placeholder 5"/>
          <p:cNvSpPr txBox="1">
            <a:spLocks noGrp="1"/>
          </p:cNvSpPr>
          <p:nvPr/>
        </p:nvSpPr>
        <p:spPr bwMode="auto">
          <a:xfrm>
            <a:off x="6553200" y="6681788"/>
            <a:ext cx="21336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25DBDAD0-9787-4697-9556-37C8EC7C8F3C}" type="slidenum">
              <a:rPr lang="en-US" sz="900">
                <a:solidFill>
                  <a:srgbClr val="FF9900"/>
                </a:solidFill>
              </a:rPr>
              <a:pPr algn="r"/>
              <a:t>2</a:t>
            </a:fld>
            <a:endParaRPr lang="en-US" sz="900">
              <a:solidFill>
                <a:srgbClr val="FF9900"/>
              </a:solidFill>
            </a:endParaRPr>
          </a:p>
        </p:txBody>
      </p:sp>
      <p:pic>
        <p:nvPicPr>
          <p:cNvPr id="17412" name="Picture 9" descr="TSMC_logo_oip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0763" y="4473575"/>
            <a:ext cx="2006600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Presenting verification results of Integer-N PLL IP</a:t>
            </a:r>
          </a:p>
          <a:p>
            <a:pPr eaLnBrk="1" hangingPunct="1"/>
            <a:r>
              <a:rPr lang="en-US" sz="2400" dirty="0" smtClean="0"/>
              <a:t>Three way collaboration between:</a:t>
            </a:r>
          </a:p>
          <a:p>
            <a:pPr lvl="1" eaLnBrk="1" hangingPunct="1"/>
            <a:r>
              <a:rPr lang="en-US" sz="2000" dirty="0" smtClean="0"/>
              <a:t>Analog Bits: 28nm </a:t>
            </a:r>
            <a:r>
              <a:rPr lang="nb-NO" sz="2000" dirty="0" smtClean="0"/>
              <a:t>IP macro for 100 Gigabit Ethernet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TSMC: Reference flow development and 28nm process</a:t>
            </a:r>
          </a:p>
          <a:p>
            <a:pPr lvl="1" eaLnBrk="1" hangingPunct="1"/>
            <a:r>
              <a:rPr lang="en-US" sz="2000" dirty="0" smtClean="0"/>
              <a:t>BDA: Device Noise Analysis in the AFS Platform</a:t>
            </a:r>
          </a:p>
          <a:p>
            <a:pPr lvl="1" eaLnBrk="1" hangingPunct="1"/>
            <a:endParaRPr lang="en-US" sz="20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pic>
        <p:nvPicPr>
          <p:cNvPr id="17415" name="Picture 5" descr="BDA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88075" y="4789488"/>
            <a:ext cx="2740025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6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6450" y="4797425"/>
            <a:ext cx="2354263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2D689FDC-F8DF-4826-AD9A-CF5894B1CEB8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SerDes IP Targets SoC Applications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 flipH="1">
            <a:off x="701675" y="1462088"/>
            <a:ext cx="8226425" cy="4525962"/>
          </a:xfrm>
        </p:spPr>
        <p:txBody>
          <a:bodyPr/>
          <a:lstStyle/>
          <a:p>
            <a:pPr eaLnBrk="1" hangingPunct="1"/>
            <a:r>
              <a:rPr lang="en-US" sz="2000" smtClean="0"/>
              <a:t>Multi-Rate, multi-Protocol, programmable SERDES IP</a:t>
            </a:r>
          </a:p>
          <a:p>
            <a:pPr eaLnBrk="1" hangingPunct="1"/>
            <a:r>
              <a:rPr lang="en-US" sz="2000" smtClean="0"/>
              <a:t>Minimize power, latency and area</a:t>
            </a:r>
          </a:p>
          <a:p>
            <a:pPr eaLnBrk="1" hangingPunct="1"/>
            <a:r>
              <a:rPr lang="en-US" sz="2000" smtClean="0"/>
              <a:t>Stringent verification challenges (phase noise &amp; jitter)</a:t>
            </a:r>
          </a:p>
        </p:txBody>
      </p:sp>
      <p:pic>
        <p:nvPicPr>
          <p:cNvPr id="18438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689225"/>
            <a:ext cx="4943475" cy="382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9" name="Rectangle 3"/>
          <p:cNvSpPr>
            <a:spLocks noChangeArrowheads="1"/>
          </p:cNvSpPr>
          <p:nvPr/>
        </p:nvSpPr>
        <p:spPr bwMode="auto">
          <a:xfrm>
            <a:off x="6580188" y="2800350"/>
            <a:ext cx="223996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PLL determines the </a:t>
            </a:r>
          </a:p>
          <a:p>
            <a:r>
              <a:rPr lang="en-US"/>
              <a:t>phase noise &amp; jitter </a:t>
            </a:r>
          </a:p>
          <a:p>
            <a:r>
              <a:rPr lang="en-US"/>
              <a:t>specs</a:t>
            </a:r>
          </a:p>
        </p:txBody>
      </p:sp>
      <p:sp>
        <p:nvSpPr>
          <p:cNvPr id="5" name="Down Arrow 4"/>
          <p:cNvSpPr/>
          <p:nvPr/>
        </p:nvSpPr>
        <p:spPr>
          <a:xfrm rot="5400000">
            <a:off x="5295107" y="1956593"/>
            <a:ext cx="152400" cy="24177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43275" y="2852738"/>
            <a:ext cx="819150" cy="522287"/>
          </a:xfrm>
          <a:prstGeom prst="rect">
            <a:avLst/>
          </a:prstGeom>
          <a:solidFill>
            <a:schemeClr val="bg1"/>
          </a:solidFill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PLL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B87AD74E-28DB-48EE-9F1E-F18C9F59F04B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PLL IP Verification Challenges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Need to precisely analyze and predict PLL Phase noise &amp; jitter </a:t>
            </a:r>
          </a:p>
          <a:p>
            <a:pPr eaLnBrk="1" hangingPunct="1"/>
            <a:r>
              <a:rPr lang="en-US" sz="2000" smtClean="0"/>
              <a:t>PLL Simulations are very expensive (time &amp; compute resources)</a:t>
            </a:r>
          </a:p>
          <a:p>
            <a:pPr eaLnBrk="1" hangingPunct="1"/>
            <a:r>
              <a:rPr lang="en-US" sz="2000" smtClean="0"/>
              <a:t>Traditional SPICE simulators do not have performance and capacity</a:t>
            </a:r>
          </a:p>
          <a:p>
            <a:pPr eaLnBrk="1" hangingPunct="1"/>
            <a:r>
              <a:rPr lang="en-US" sz="2000" smtClean="0"/>
              <a:t>Need  full-spectrum device noise to accurately verify phase noise </a:t>
            </a:r>
          </a:p>
          <a:p>
            <a:pPr eaLnBrk="1" hangingPunct="1"/>
            <a:r>
              <a:rPr lang="en-US" sz="2000" smtClean="0"/>
              <a:t>Need nanometer SPICE accuracy to predict silicon performance</a:t>
            </a: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4888" y="3641725"/>
            <a:ext cx="7681912" cy="270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6319838" y="5665788"/>
            <a:ext cx="20748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PLL noise 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D104555E-6A08-4E42-BB8B-AD11FE1DCF76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PLL Analysis Methods: Pros and Cons</a:t>
            </a:r>
          </a:p>
        </p:txBody>
      </p:sp>
      <p:sp>
        <p:nvSpPr>
          <p:cNvPr id="20482" name="Rectangle 3"/>
          <p:cNvSpPr>
            <a:spLocks noChangeArrowheads="1"/>
          </p:cNvSpPr>
          <p:nvPr/>
        </p:nvSpPr>
        <p:spPr bwMode="auto">
          <a:xfrm>
            <a:off x="892175" y="1590675"/>
            <a:ext cx="2057400" cy="639763"/>
          </a:xfrm>
          <a:prstGeom prst="rect">
            <a:avLst/>
          </a:prstGeom>
          <a:solidFill>
            <a:srgbClr val="3C8C93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Simulation Method</a:t>
            </a: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2936875" y="1590675"/>
            <a:ext cx="2971800" cy="639763"/>
          </a:xfrm>
          <a:prstGeom prst="rect">
            <a:avLst/>
          </a:prstGeom>
          <a:solidFill>
            <a:srgbClr val="3C8C93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Architectural</a:t>
            </a:r>
          </a:p>
          <a:p>
            <a:pPr algn="ctr"/>
            <a:r>
              <a:rPr lang="en-US" b="1">
                <a:solidFill>
                  <a:srgbClr val="FFFFFF"/>
                </a:solidFill>
              </a:rPr>
              <a:t>Block-level</a:t>
            </a: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5908675" y="1590675"/>
            <a:ext cx="2944813" cy="639763"/>
          </a:xfrm>
          <a:prstGeom prst="rect">
            <a:avLst/>
          </a:prstGeom>
          <a:solidFill>
            <a:srgbClr val="3C8C93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Transient Noise</a:t>
            </a:r>
          </a:p>
          <a:p>
            <a:pPr algn="ctr"/>
            <a:r>
              <a:rPr lang="en-US" b="1">
                <a:solidFill>
                  <a:srgbClr val="FFFFFF"/>
                </a:solidFill>
              </a:rPr>
              <a:t>Closed-Loop</a:t>
            </a:r>
          </a:p>
        </p:txBody>
      </p:sp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892175" y="2230438"/>
            <a:ext cx="2057400" cy="519112"/>
          </a:xfrm>
          <a:prstGeom prst="rect">
            <a:avLst/>
          </a:prstGeom>
          <a:solidFill>
            <a:srgbClr val="E7F3F4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400">
                <a:solidFill>
                  <a:srgbClr val="000000"/>
                </a:solidFill>
              </a:rPr>
              <a:t>Effective Analysis Range</a:t>
            </a:r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2936875" y="2230438"/>
            <a:ext cx="2971800" cy="519112"/>
          </a:xfrm>
          <a:prstGeom prst="rect">
            <a:avLst/>
          </a:prstGeom>
          <a:solidFill>
            <a:srgbClr val="E7F3F4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Full Band</a:t>
            </a:r>
          </a:p>
        </p:txBody>
      </p:sp>
      <p:sp>
        <p:nvSpPr>
          <p:cNvPr id="20487" name="Rectangle 9"/>
          <p:cNvSpPr>
            <a:spLocks noChangeArrowheads="1"/>
          </p:cNvSpPr>
          <p:nvPr/>
        </p:nvSpPr>
        <p:spPr bwMode="auto">
          <a:xfrm>
            <a:off x="5908675" y="2230438"/>
            <a:ext cx="2944813" cy="519112"/>
          </a:xfrm>
          <a:prstGeom prst="rect">
            <a:avLst/>
          </a:prstGeom>
          <a:solidFill>
            <a:srgbClr val="E7F3F4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Full band</a:t>
            </a:r>
          </a:p>
          <a:p>
            <a:pPr algn="ctr"/>
            <a:r>
              <a:rPr lang="en-US" sz="1400">
                <a:solidFill>
                  <a:srgbClr val="000000"/>
                </a:solidFill>
              </a:rPr>
              <a:t>(Low freq limited by runtime)</a:t>
            </a:r>
          </a:p>
        </p:txBody>
      </p:sp>
      <p:sp>
        <p:nvSpPr>
          <p:cNvPr id="20488" name="Rectangle 11"/>
          <p:cNvSpPr>
            <a:spLocks noChangeArrowheads="1"/>
          </p:cNvSpPr>
          <p:nvPr/>
        </p:nvSpPr>
        <p:spPr bwMode="auto">
          <a:xfrm>
            <a:off x="892175" y="2749550"/>
            <a:ext cx="2057400" cy="517525"/>
          </a:xfrm>
          <a:prstGeom prst="rect">
            <a:avLst/>
          </a:prstGeom>
          <a:solidFill>
            <a:srgbClr val="F3F9FA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400">
                <a:solidFill>
                  <a:srgbClr val="000000"/>
                </a:solidFill>
              </a:rPr>
              <a:t>Spur Evaluation</a:t>
            </a:r>
          </a:p>
        </p:txBody>
      </p:sp>
      <p:sp>
        <p:nvSpPr>
          <p:cNvPr id="20489" name="Rectangle 12"/>
          <p:cNvSpPr>
            <a:spLocks noChangeArrowheads="1"/>
          </p:cNvSpPr>
          <p:nvPr/>
        </p:nvSpPr>
        <p:spPr bwMode="auto">
          <a:xfrm>
            <a:off x="2936875" y="2749550"/>
            <a:ext cx="2971800" cy="517525"/>
          </a:xfrm>
          <a:prstGeom prst="rect">
            <a:avLst/>
          </a:prstGeom>
          <a:solidFill>
            <a:srgbClr val="F3F9FA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Freq Domain: No</a:t>
            </a:r>
          </a:p>
          <a:p>
            <a:pPr algn="ctr"/>
            <a:r>
              <a:rPr lang="en-US" sz="1400">
                <a:solidFill>
                  <a:srgbClr val="000000"/>
                </a:solidFill>
              </a:rPr>
              <a:t>Time Domain: Yes</a:t>
            </a:r>
          </a:p>
        </p:txBody>
      </p:sp>
      <p:sp>
        <p:nvSpPr>
          <p:cNvPr id="20490" name="Rectangle 13"/>
          <p:cNvSpPr>
            <a:spLocks noChangeArrowheads="1"/>
          </p:cNvSpPr>
          <p:nvPr/>
        </p:nvSpPr>
        <p:spPr bwMode="auto">
          <a:xfrm>
            <a:off x="5908675" y="2749550"/>
            <a:ext cx="2944813" cy="517525"/>
          </a:xfrm>
          <a:prstGeom prst="rect">
            <a:avLst/>
          </a:prstGeom>
          <a:solidFill>
            <a:srgbClr val="F3F9FA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Yes</a:t>
            </a:r>
          </a:p>
        </p:txBody>
      </p:sp>
      <p:sp>
        <p:nvSpPr>
          <p:cNvPr id="20491" name="Rectangle 15"/>
          <p:cNvSpPr>
            <a:spLocks noChangeArrowheads="1"/>
          </p:cNvSpPr>
          <p:nvPr/>
        </p:nvSpPr>
        <p:spPr bwMode="auto">
          <a:xfrm>
            <a:off x="892175" y="3267075"/>
            <a:ext cx="2057400" cy="517525"/>
          </a:xfrm>
          <a:prstGeom prst="rect">
            <a:avLst/>
          </a:prstGeom>
          <a:solidFill>
            <a:srgbClr val="E7F3F4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400">
                <a:solidFill>
                  <a:srgbClr val="000000"/>
                </a:solidFill>
              </a:rPr>
              <a:t>Noise Modeling of RefClk, Supply, etc. </a:t>
            </a:r>
          </a:p>
        </p:txBody>
      </p:sp>
      <p:sp>
        <p:nvSpPr>
          <p:cNvPr id="20492" name="Rectangle 16"/>
          <p:cNvSpPr>
            <a:spLocks noChangeArrowheads="1"/>
          </p:cNvSpPr>
          <p:nvPr/>
        </p:nvSpPr>
        <p:spPr bwMode="auto">
          <a:xfrm>
            <a:off x="2936875" y="3267075"/>
            <a:ext cx="2971800" cy="517525"/>
          </a:xfrm>
          <a:prstGeom prst="rect">
            <a:avLst/>
          </a:prstGeom>
          <a:solidFill>
            <a:srgbClr val="E7F3F4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Yes</a:t>
            </a:r>
          </a:p>
        </p:txBody>
      </p:sp>
      <p:sp>
        <p:nvSpPr>
          <p:cNvPr id="20493" name="Rectangle 17"/>
          <p:cNvSpPr>
            <a:spLocks noChangeArrowheads="1"/>
          </p:cNvSpPr>
          <p:nvPr/>
        </p:nvSpPr>
        <p:spPr bwMode="auto">
          <a:xfrm>
            <a:off x="5908675" y="3267075"/>
            <a:ext cx="2944813" cy="517525"/>
          </a:xfrm>
          <a:prstGeom prst="rect">
            <a:avLst/>
          </a:prstGeom>
          <a:solidFill>
            <a:srgbClr val="E7F3F4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Needs to be added to netlist</a:t>
            </a:r>
          </a:p>
        </p:txBody>
      </p:sp>
      <p:sp>
        <p:nvSpPr>
          <p:cNvPr id="20494" name="Rectangle 19"/>
          <p:cNvSpPr>
            <a:spLocks noChangeArrowheads="1"/>
          </p:cNvSpPr>
          <p:nvPr/>
        </p:nvSpPr>
        <p:spPr bwMode="auto">
          <a:xfrm>
            <a:off x="892175" y="3784600"/>
            <a:ext cx="2057400" cy="519113"/>
          </a:xfrm>
          <a:prstGeom prst="rect">
            <a:avLst/>
          </a:prstGeom>
          <a:solidFill>
            <a:srgbClr val="F3F9FA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400">
                <a:solidFill>
                  <a:srgbClr val="000000"/>
                </a:solidFill>
              </a:rPr>
              <a:t>Simulation Setup/Complexity</a:t>
            </a:r>
          </a:p>
        </p:txBody>
      </p:sp>
      <p:sp>
        <p:nvSpPr>
          <p:cNvPr id="20495" name="Rectangle 20"/>
          <p:cNvSpPr>
            <a:spLocks noChangeArrowheads="1"/>
          </p:cNvSpPr>
          <p:nvPr/>
        </p:nvSpPr>
        <p:spPr bwMode="auto">
          <a:xfrm>
            <a:off x="2936875" y="3784600"/>
            <a:ext cx="2971800" cy="519113"/>
          </a:xfrm>
          <a:prstGeom prst="rect">
            <a:avLst/>
          </a:prstGeom>
          <a:solidFill>
            <a:srgbClr val="F3F9FA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Simple</a:t>
            </a:r>
          </a:p>
        </p:txBody>
      </p:sp>
      <p:sp>
        <p:nvSpPr>
          <p:cNvPr id="20496" name="Rectangle 21"/>
          <p:cNvSpPr>
            <a:spLocks noChangeArrowheads="1"/>
          </p:cNvSpPr>
          <p:nvPr/>
        </p:nvSpPr>
        <p:spPr bwMode="auto">
          <a:xfrm>
            <a:off x="5908675" y="3784600"/>
            <a:ext cx="2944813" cy="519113"/>
          </a:xfrm>
          <a:prstGeom prst="rect">
            <a:avLst/>
          </a:prstGeom>
          <a:solidFill>
            <a:srgbClr val="F3F9FA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Simple</a:t>
            </a:r>
          </a:p>
        </p:txBody>
      </p:sp>
      <p:sp>
        <p:nvSpPr>
          <p:cNvPr id="20497" name="Rectangle 23"/>
          <p:cNvSpPr>
            <a:spLocks noChangeArrowheads="1"/>
          </p:cNvSpPr>
          <p:nvPr/>
        </p:nvSpPr>
        <p:spPr bwMode="auto">
          <a:xfrm>
            <a:off x="892175" y="4303713"/>
            <a:ext cx="2057400" cy="369887"/>
          </a:xfrm>
          <a:prstGeom prst="rect">
            <a:avLst/>
          </a:prstGeom>
          <a:solidFill>
            <a:srgbClr val="E7F3F4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400">
                <a:solidFill>
                  <a:srgbClr val="000000"/>
                </a:solidFill>
              </a:rPr>
              <a:t>Convergence Issues</a:t>
            </a:r>
          </a:p>
        </p:txBody>
      </p:sp>
      <p:sp>
        <p:nvSpPr>
          <p:cNvPr id="20498" name="Rectangle 24"/>
          <p:cNvSpPr>
            <a:spLocks noChangeArrowheads="1"/>
          </p:cNvSpPr>
          <p:nvPr/>
        </p:nvSpPr>
        <p:spPr bwMode="auto">
          <a:xfrm>
            <a:off x="2936875" y="4303713"/>
            <a:ext cx="2971800" cy="369887"/>
          </a:xfrm>
          <a:prstGeom prst="rect">
            <a:avLst/>
          </a:prstGeom>
          <a:solidFill>
            <a:srgbClr val="E7F3F4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Minimal</a:t>
            </a:r>
          </a:p>
        </p:txBody>
      </p:sp>
      <p:sp>
        <p:nvSpPr>
          <p:cNvPr id="20499" name="Rectangle 25"/>
          <p:cNvSpPr>
            <a:spLocks noChangeArrowheads="1"/>
          </p:cNvSpPr>
          <p:nvPr/>
        </p:nvSpPr>
        <p:spPr bwMode="auto">
          <a:xfrm>
            <a:off x="5908675" y="4303713"/>
            <a:ext cx="2944813" cy="369887"/>
          </a:xfrm>
          <a:prstGeom prst="rect">
            <a:avLst/>
          </a:prstGeom>
          <a:solidFill>
            <a:srgbClr val="E7F3F4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None</a:t>
            </a:r>
          </a:p>
        </p:txBody>
      </p:sp>
      <p:sp>
        <p:nvSpPr>
          <p:cNvPr id="20500" name="Rectangle 27"/>
          <p:cNvSpPr>
            <a:spLocks noChangeArrowheads="1"/>
          </p:cNvSpPr>
          <p:nvPr/>
        </p:nvSpPr>
        <p:spPr bwMode="auto">
          <a:xfrm>
            <a:off x="892175" y="4673600"/>
            <a:ext cx="2057400" cy="519113"/>
          </a:xfrm>
          <a:prstGeom prst="rect">
            <a:avLst/>
          </a:prstGeom>
          <a:solidFill>
            <a:srgbClr val="F3F9FA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400">
                <a:solidFill>
                  <a:srgbClr val="000000"/>
                </a:solidFill>
              </a:rPr>
              <a:t>Accuracy</a:t>
            </a:r>
          </a:p>
        </p:txBody>
      </p:sp>
      <p:sp>
        <p:nvSpPr>
          <p:cNvPr id="20501" name="Rectangle 28"/>
          <p:cNvSpPr>
            <a:spLocks noChangeArrowheads="1"/>
          </p:cNvSpPr>
          <p:nvPr/>
        </p:nvSpPr>
        <p:spPr bwMode="auto">
          <a:xfrm>
            <a:off x="2936875" y="4673600"/>
            <a:ext cx="2971800" cy="519113"/>
          </a:xfrm>
          <a:prstGeom prst="rect">
            <a:avLst/>
          </a:prstGeom>
          <a:solidFill>
            <a:srgbClr val="F3F9FA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Implementation Dependent</a:t>
            </a:r>
          </a:p>
        </p:txBody>
      </p:sp>
      <p:sp>
        <p:nvSpPr>
          <p:cNvPr id="20502" name="Rectangle 29"/>
          <p:cNvSpPr>
            <a:spLocks noChangeArrowheads="1"/>
          </p:cNvSpPr>
          <p:nvPr/>
        </p:nvSpPr>
        <p:spPr bwMode="auto">
          <a:xfrm>
            <a:off x="5908675" y="4673600"/>
            <a:ext cx="2944813" cy="519113"/>
          </a:xfrm>
          <a:prstGeom prst="rect">
            <a:avLst/>
          </a:prstGeom>
          <a:solidFill>
            <a:srgbClr val="F3F9FA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400"/>
              <a:t>Nanometer SPICE</a:t>
            </a:r>
          </a:p>
        </p:txBody>
      </p:sp>
      <p:sp>
        <p:nvSpPr>
          <p:cNvPr id="20503" name="Rectangle 31"/>
          <p:cNvSpPr>
            <a:spLocks noChangeArrowheads="1"/>
          </p:cNvSpPr>
          <p:nvPr/>
        </p:nvSpPr>
        <p:spPr bwMode="auto">
          <a:xfrm>
            <a:off x="892175" y="5192713"/>
            <a:ext cx="2057400" cy="517525"/>
          </a:xfrm>
          <a:prstGeom prst="rect">
            <a:avLst/>
          </a:prstGeom>
          <a:solidFill>
            <a:srgbClr val="E7F3F4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400">
                <a:solidFill>
                  <a:srgbClr val="000000"/>
                </a:solidFill>
              </a:rPr>
              <a:t>Simulation Time</a:t>
            </a:r>
          </a:p>
        </p:txBody>
      </p:sp>
      <p:sp>
        <p:nvSpPr>
          <p:cNvPr id="20504" name="Rectangle 32"/>
          <p:cNvSpPr>
            <a:spLocks noChangeArrowheads="1"/>
          </p:cNvSpPr>
          <p:nvPr/>
        </p:nvSpPr>
        <p:spPr bwMode="auto">
          <a:xfrm>
            <a:off x="2936875" y="5192713"/>
            <a:ext cx="2971800" cy="517525"/>
          </a:xfrm>
          <a:prstGeom prst="rect">
            <a:avLst/>
          </a:prstGeom>
          <a:solidFill>
            <a:srgbClr val="E7F3F4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Fast</a:t>
            </a:r>
          </a:p>
        </p:txBody>
      </p:sp>
      <p:sp>
        <p:nvSpPr>
          <p:cNvPr id="20505" name="Rectangle 33"/>
          <p:cNvSpPr>
            <a:spLocks noChangeArrowheads="1"/>
          </p:cNvSpPr>
          <p:nvPr/>
        </p:nvSpPr>
        <p:spPr bwMode="auto">
          <a:xfrm>
            <a:off x="5908675" y="5192713"/>
            <a:ext cx="2944813" cy="517525"/>
          </a:xfrm>
          <a:prstGeom prst="rect">
            <a:avLst/>
          </a:prstGeom>
          <a:solidFill>
            <a:srgbClr val="E7F3F4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400"/>
              <a:t>Intensive for low </a:t>
            </a:r>
          </a:p>
          <a:p>
            <a:pPr algn="ctr"/>
            <a:r>
              <a:rPr lang="en-US" sz="1400"/>
              <a:t>offset frequencies</a:t>
            </a:r>
          </a:p>
        </p:txBody>
      </p:sp>
      <p:sp>
        <p:nvSpPr>
          <p:cNvPr id="20506" name="Line 35"/>
          <p:cNvSpPr>
            <a:spLocks noChangeShapeType="1"/>
          </p:cNvSpPr>
          <p:nvPr/>
        </p:nvSpPr>
        <p:spPr bwMode="auto">
          <a:xfrm>
            <a:off x="3013075" y="1590675"/>
            <a:ext cx="0" cy="4119563"/>
          </a:xfrm>
          <a:prstGeom prst="line">
            <a:avLst/>
          </a:prstGeom>
          <a:noFill/>
          <a:ln w="12700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7" name="Line 36"/>
          <p:cNvSpPr>
            <a:spLocks noChangeShapeType="1"/>
          </p:cNvSpPr>
          <p:nvPr/>
        </p:nvSpPr>
        <p:spPr bwMode="auto">
          <a:xfrm>
            <a:off x="5907088" y="1590675"/>
            <a:ext cx="4762" cy="4119563"/>
          </a:xfrm>
          <a:prstGeom prst="line">
            <a:avLst/>
          </a:prstGeom>
          <a:noFill/>
          <a:ln w="12700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8" name="Line 38"/>
          <p:cNvSpPr>
            <a:spLocks noChangeShapeType="1"/>
          </p:cNvSpPr>
          <p:nvPr/>
        </p:nvSpPr>
        <p:spPr bwMode="auto">
          <a:xfrm>
            <a:off x="892175" y="2230438"/>
            <a:ext cx="8229600" cy="0"/>
          </a:xfrm>
          <a:prstGeom prst="line">
            <a:avLst/>
          </a:prstGeom>
          <a:noFill/>
          <a:ln w="38100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9" name="Line 39"/>
          <p:cNvSpPr>
            <a:spLocks noChangeShapeType="1"/>
          </p:cNvSpPr>
          <p:nvPr/>
        </p:nvSpPr>
        <p:spPr bwMode="auto">
          <a:xfrm>
            <a:off x="892175" y="2749550"/>
            <a:ext cx="8229600" cy="0"/>
          </a:xfrm>
          <a:prstGeom prst="line">
            <a:avLst/>
          </a:prstGeom>
          <a:noFill/>
          <a:ln w="12700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0" name="Line 40"/>
          <p:cNvSpPr>
            <a:spLocks noChangeShapeType="1"/>
          </p:cNvSpPr>
          <p:nvPr/>
        </p:nvSpPr>
        <p:spPr bwMode="auto">
          <a:xfrm>
            <a:off x="892175" y="3267075"/>
            <a:ext cx="8229600" cy="0"/>
          </a:xfrm>
          <a:prstGeom prst="line">
            <a:avLst/>
          </a:prstGeom>
          <a:noFill/>
          <a:ln w="12700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1" name="Line 41"/>
          <p:cNvSpPr>
            <a:spLocks noChangeShapeType="1"/>
          </p:cNvSpPr>
          <p:nvPr/>
        </p:nvSpPr>
        <p:spPr bwMode="auto">
          <a:xfrm>
            <a:off x="892175" y="3784600"/>
            <a:ext cx="8229600" cy="0"/>
          </a:xfrm>
          <a:prstGeom prst="line">
            <a:avLst/>
          </a:prstGeom>
          <a:noFill/>
          <a:ln w="12700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2" name="Line 42"/>
          <p:cNvSpPr>
            <a:spLocks noChangeShapeType="1"/>
          </p:cNvSpPr>
          <p:nvPr/>
        </p:nvSpPr>
        <p:spPr bwMode="auto">
          <a:xfrm>
            <a:off x="892175" y="4303713"/>
            <a:ext cx="8229600" cy="0"/>
          </a:xfrm>
          <a:prstGeom prst="line">
            <a:avLst/>
          </a:prstGeom>
          <a:noFill/>
          <a:ln w="12700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3" name="Line 43"/>
          <p:cNvSpPr>
            <a:spLocks noChangeShapeType="1"/>
          </p:cNvSpPr>
          <p:nvPr/>
        </p:nvSpPr>
        <p:spPr bwMode="auto">
          <a:xfrm>
            <a:off x="892175" y="4673600"/>
            <a:ext cx="8229600" cy="0"/>
          </a:xfrm>
          <a:prstGeom prst="line">
            <a:avLst/>
          </a:prstGeom>
          <a:noFill/>
          <a:ln w="12700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4" name="Line 44"/>
          <p:cNvSpPr>
            <a:spLocks noChangeShapeType="1"/>
          </p:cNvSpPr>
          <p:nvPr/>
        </p:nvSpPr>
        <p:spPr bwMode="auto">
          <a:xfrm>
            <a:off x="892175" y="5192713"/>
            <a:ext cx="8229600" cy="0"/>
          </a:xfrm>
          <a:prstGeom prst="line">
            <a:avLst/>
          </a:prstGeom>
          <a:noFill/>
          <a:ln w="12700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5" name="Line 45"/>
          <p:cNvSpPr>
            <a:spLocks noChangeShapeType="1"/>
          </p:cNvSpPr>
          <p:nvPr/>
        </p:nvSpPr>
        <p:spPr bwMode="auto">
          <a:xfrm>
            <a:off x="892175" y="1590675"/>
            <a:ext cx="0" cy="4119563"/>
          </a:xfrm>
          <a:prstGeom prst="line">
            <a:avLst/>
          </a:prstGeom>
          <a:noFill/>
          <a:ln w="12700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6" name="Line 47"/>
          <p:cNvSpPr>
            <a:spLocks noChangeShapeType="1"/>
          </p:cNvSpPr>
          <p:nvPr/>
        </p:nvSpPr>
        <p:spPr bwMode="auto">
          <a:xfrm>
            <a:off x="892175" y="1590675"/>
            <a:ext cx="8229600" cy="0"/>
          </a:xfrm>
          <a:prstGeom prst="line">
            <a:avLst/>
          </a:prstGeom>
          <a:noFill/>
          <a:ln w="12700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7" name="Line 48"/>
          <p:cNvSpPr>
            <a:spLocks noChangeShapeType="1"/>
          </p:cNvSpPr>
          <p:nvPr/>
        </p:nvSpPr>
        <p:spPr bwMode="auto">
          <a:xfrm>
            <a:off x="892175" y="5710238"/>
            <a:ext cx="8229600" cy="0"/>
          </a:xfrm>
          <a:prstGeom prst="line">
            <a:avLst/>
          </a:prstGeom>
          <a:noFill/>
          <a:ln w="12700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B4C495FD-C70E-4D8F-AA04-D7B84FB4ACE5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22532" name="Picture 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3663" y="2224088"/>
            <a:ext cx="3870325" cy="3689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2533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Verification Platform</a:t>
            </a:r>
          </a:p>
        </p:txBody>
      </p:sp>
      <p:sp>
        <p:nvSpPr>
          <p:cNvPr id="22534" name="Rectangle 26"/>
          <p:cNvSpPr>
            <a:spLocks noChangeArrowheads="1"/>
          </p:cNvSpPr>
          <p:nvPr/>
        </p:nvSpPr>
        <p:spPr bwMode="auto">
          <a:xfrm>
            <a:off x="769938" y="1439863"/>
            <a:ext cx="69992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2"/>
                </a:solidFill>
              </a:rPr>
              <a:t>Analog Bits Selects Analog FastSPICE™ (AFS) Platform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2A4CA3F3-4E94-41E7-AAAB-4F4FCD36E17C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6661" tIns="48331" rIns="96661" bIns="48331" anchor="b"/>
          <a:lstStyle/>
          <a:p>
            <a:pPr eaLnBrk="1" hangingPunct="1"/>
            <a:r>
              <a:rPr lang="en-US" smtClean="0"/>
              <a:t>AFS in TSMC AMS Reference Flow</a:t>
            </a:r>
          </a:p>
        </p:txBody>
      </p:sp>
      <p:pic>
        <p:nvPicPr>
          <p:cNvPr id="23557" name="Picture 4" descr="AMS Ref Flow v2 0 BDA PRMT_2011April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9975" y="1279525"/>
            <a:ext cx="6985000" cy="523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2253BEE2-0D5B-4E8F-BCB9-E06CEF150DC8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SERDES under a Bump Pitch</a:t>
            </a:r>
          </a:p>
        </p:txBody>
      </p:sp>
      <p:pic>
        <p:nvPicPr>
          <p:cNvPr id="25602" name="Picture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1700" y="1382713"/>
            <a:ext cx="7908925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505200" y="2252663"/>
            <a:ext cx="3675063" cy="2047875"/>
            <a:chOff x="3505200" y="2252132"/>
            <a:chExt cx="3674533" cy="2048935"/>
          </a:xfrm>
        </p:grpSpPr>
        <p:sp>
          <p:nvSpPr>
            <p:cNvPr id="3" name="Rectangle 2"/>
            <p:cNvSpPr/>
            <p:nvPr/>
          </p:nvSpPr>
          <p:spPr>
            <a:xfrm>
              <a:off x="3505200" y="2252132"/>
              <a:ext cx="3674533" cy="2048935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024238" y="2912874"/>
              <a:ext cx="2712646" cy="3970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i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Analog Bits SERDES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9C40FABE-2967-4206-98DB-A6E5F2244D5C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1267" name="Rectangle 14"/>
          <p:cNvSpPr>
            <a:spLocks noGrp="1" noChangeArrowheads="1"/>
          </p:cNvSpPr>
          <p:nvPr>
            <p:ph type="body" idx="4294967295"/>
          </p:nvPr>
        </p:nvSpPr>
        <p:spPr>
          <a:xfrm>
            <a:off x="458788" y="1474788"/>
            <a:ext cx="5700712" cy="5135562"/>
          </a:xfrm>
        </p:spPr>
        <p:txBody>
          <a:bodyPr/>
          <a:lstStyle/>
          <a:p>
            <a:pPr marL="119063" indent="-119063"/>
            <a:r>
              <a:rPr lang="en-US" sz="1600" dirty="0" smtClean="0"/>
              <a:t>Circuit Inventory</a:t>
            </a:r>
          </a:p>
          <a:p>
            <a:pPr marL="119063" indent="-119063">
              <a:buFontTx/>
              <a:buNone/>
            </a:pPr>
            <a:endParaRPr lang="en-US" sz="1600" dirty="0" smtClean="0"/>
          </a:p>
          <a:p>
            <a:pPr marL="119063" indent="-119063"/>
            <a:endParaRPr lang="en-US" sz="1600" dirty="0" smtClean="0"/>
          </a:p>
          <a:p>
            <a:pPr marL="119063" indent="-119063"/>
            <a:endParaRPr lang="en-US" sz="1800" dirty="0" smtClean="0"/>
          </a:p>
          <a:p>
            <a:pPr marL="119063" indent="-119063"/>
            <a:endParaRPr lang="en-US" sz="1800" dirty="0" smtClean="0"/>
          </a:p>
          <a:p>
            <a:pPr marL="119063" indent="-119063">
              <a:buFontTx/>
              <a:buNone/>
            </a:pPr>
            <a:endParaRPr lang="en-US" sz="1600" dirty="0" smtClean="0"/>
          </a:p>
          <a:p>
            <a:pPr marL="119063" indent="-119063"/>
            <a:endParaRPr lang="en-US" sz="1600" dirty="0" smtClean="0"/>
          </a:p>
          <a:p>
            <a:pPr marL="119063" indent="-119063"/>
            <a:r>
              <a:rPr lang="en-US" sz="1600" dirty="0" smtClean="0"/>
              <a:t>Analysis Conditions</a:t>
            </a:r>
          </a:p>
          <a:p>
            <a:pPr marL="119063" indent="-119063"/>
            <a:endParaRPr lang="en-US" sz="1000" dirty="0" smtClean="0"/>
          </a:p>
          <a:p>
            <a:pPr marL="119063" indent="-119063"/>
            <a:endParaRPr lang="en-US" sz="1000" dirty="0" smtClean="0"/>
          </a:p>
          <a:p>
            <a:pPr marL="119063" indent="-119063"/>
            <a:endParaRPr lang="en-US" sz="1000" dirty="0" smtClean="0"/>
          </a:p>
          <a:p>
            <a:pPr marL="119063" indent="-119063"/>
            <a:endParaRPr lang="en-US" sz="1000" dirty="0" smtClean="0"/>
          </a:p>
          <a:p>
            <a:pPr marL="119063" indent="-119063"/>
            <a:endParaRPr lang="en-US" sz="1000" dirty="0" smtClean="0"/>
          </a:p>
          <a:p>
            <a:pPr marL="119063" indent="-119063"/>
            <a:endParaRPr lang="en-US" sz="1000" dirty="0" smtClean="0"/>
          </a:p>
          <a:p>
            <a:pPr marL="119063" indent="-119063"/>
            <a:endParaRPr lang="en-US" sz="1000" dirty="0" smtClean="0"/>
          </a:p>
          <a:p>
            <a:pPr marL="119063" indent="-119063"/>
            <a:endParaRPr lang="en-US" sz="1000" dirty="0" smtClean="0"/>
          </a:p>
          <a:p>
            <a:pPr marL="119063" indent="-119063"/>
            <a:endParaRPr lang="en-US" sz="1600" dirty="0" smtClean="0"/>
          </a:p>
          <a:p>
            <a:pPr marL="119063" indent="-119063"/>
            <a:r>
              <a:rPr lang="en-US" sz="1600" dirty="0" smtClean="0"/>
              <a:t>Simulation Runtime</a:t>
            </a:r>
          </a:p>
          <a:p>
            <a:pPr marL="344488" lvl="1" indent="112713" eaLnBrk="1" hangingPunct="1"/>
            <a:r>
              <a:rPr lang="en-US" sz="1200" dirty="0" smtClean="0"/>
              <a:t>23 </a:t>
            </a:r>
            <a:r>
              <a:rPr lang="en-US" sz="1200" dirty="0" err="1" smtClean="0"/>
              <a:t>mins</a:t>
            </a:r>
            <a:r>
              <a:rPr lang="en-US" sz="1200" dirty="0" smtClean="0"/>
              <a:t> on 4 Xeon X5460 @3.16GHz CPUs</a:t>
            </a:r>
          </a:p>
          <a:p>
            <a:pPr marL="119063" indent="-119063"/>
            <a:r>
              <a:rPr lang="en-US" sz="1600" dirty="0" smtClean="0"/>
              <a:t>Good OSCNOISE and AFS TN correlation</a:t>
            </a:r>
          </a:p>
        </p:txBody>
      </p:sp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Block Level AFS + TF Aggregation</a:t>
            </a:r>
            <a:br>
              <a:rPr lang="en-US" sz="2800" smtClean="0"/>
            </a:br>
            <a:r>
              <a:rPr lang="en-US" sz="2800" smtClean="0"/>
              <a:t>Example of Block Level Extraction for VCO</a:t>
            </a:r>
          </a:p>
        </p:txBody>
      </p:sp>
      <p:graphicFrame>
        <p:nvGraphicFramePr>
          <p:cNvPr id="29733" name="Group 37"/>
          <p:cNvGraphicFramePr>
            <a:graphicFrameLocks noGrp="1"/>
          </p:cNvGraphicFramePr>
          <p:nvPr/>
        </p:nvGraphicFramePr>
        <p:xfrm>
          <a:off x="720725" y="3983038"/>
          <a:ext cx="2695575" cy="1418908"/>
        </p:xfrm>
        <a:graphic>
          <a:graphicData uri="http://schemas.openxmlformats.org/drawingml/2006/table">
            <a:tbl>
              <a:tblPr/>
              <a:tblGrid>
                <a:gridCol w="1104900"/>
                <a:gridCol w="779463"/>
                <a:gridCol w="811212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VCO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cs typeface="Arial" charset="0"/>
                        </a:rPr>
                        <a:t>VCO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VDD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1.8V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cs typeface="Arial" charset="0"/>
                        </a:rPr>
                        <a:t>1.2V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13.7 – 13.8 GHz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Conditions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SS, Lo T (0º)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Types of Analysis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Transient Noise,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OSCNOISE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9734" name="Group 38"/>
          <p:cNvGrpSpPr>
            <a:grpSpLocks/>
          </p:cNvGrpSpPr>
          <p:nvPr/>
        </p:nvGrpSpPr>
        <p:grpSpPr bwMode="auto">
          <a:xfrm>
            <a:off x="4505325" y="1401763"/>
            <a:ext cx="4370388" cy="5064125"/>
            <a:chOff x="2937" y="820"/>
            <a:chExt cx="2753" cy="3190"/>
          </a:xfrm>
        </p:grpSpPr>
        <p:pic>
          <p:nvPicPr>
            <p:cNvPr id="29732" name="Picture 36" descr="SL9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06" y="820"/>
              <a:ext cx="2675" cy="3008"/>
            </a:xfrm>
            <a:prstGeom prst="rect">
              <a:avLst/>
            </a:prstGeom>
            <a:noFill/>
          </p:spPr>
        </p:pic>
        <p:sp>
          <p:nvSpPr>
            <p:cNvPr id="29699" name="TextBox 13"/>
            <p:cNvSpPr txBox="1">
              <a:spLocks noChangeArrowheads="1"/>
            </p:cNvSpPr>
            <p:nvPr/>
          </p:nvSpPr>
          <p:spPr bwMode="auto">
            <a:xfrm>
              <a:off x="4339" y="3798"/>
              <a:ext cx="93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alibri" pitchFamily="34" charset="0"/>
                </a:rPr>
                <a:t>Carrier = 14GHz</a:t>
              </a:r>
            </a:p>
          </p:txBody>
        </p:sp>
        <p:sp>
          <p:nvSpPr>
            <p:cNvPr id="16" name="Oval 15"/>
            <p:cNvSpPr/>
            <p:nvPr/>
          </p:nvSpPr>
          <p:spPr>
            <a:xfrm rot="19163105">
              <a:off x="4632" y="2347"/>
              <a:ext cx="192" cy="96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rot="19163105">
              <a:off x="4728" y="2629"/>
              <a:ext cx="192" cy="9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727" name="TextBox 19"/>
            <p:cNvSpPr txBox="1">
              <a:spLocks noChangeArrowheads="1"/>
            </p:cNvSpPr>
            <p:nvPr/>
          </p:nvSpPr>
          <p:spPr bwMode="auto">
            <a:xfrm rot="-5400000">
              <a:off x="1840" y="2089"/>
              <a:ext cx="2405" cy="2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alibri" pitchFamily="34" charset="0"/>
                </a:rPr>
                <a:t>Phase Noise dBc/Hz</a:t>
              </a:r>
            </a:p>
          </p:txBody>
        </p:sp>
        <p:sp>
          <p:nvSpPr>
            <p:cNvPr id="29729" name="TextBox 13"/>
            <p:cNvSpPr txBox="1">
              <a:spLocks noChangeArrowheads="1"/>
            </p:cNvSpPr>
            <p:nvPr/>
          </p:nvSpPr>
          <p:spPr bwMode="auto">
            <a:xfrm>
              <a:off x="3935" y="3630"/>
              <a:ext cx="1755" cy="2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alibri" pitchFamily="34" charset="0"/>
                </a:rPr>
                <a:t>Relative Frequency – Hz (log10)</a:t>
              </a:r>
            </a:p>
          </p:txBody>
        </p:sp>
      </p:grpSp>
      <p:sp>
        <p:nvSpPr>
          <p:cNvPr id="29698" name="TextBox 9"/>
          <p:cNvSpPr txBox="1">
            <a:spLocks noChangeArrowheads="1"/>
          </p:cNvSpPr>
          <p:nvPr/>
        </p:nvSpPr>
        <p:spPr bwMode="auto">
          <a:xfrm>
            <a:off x="1058863" y="1752600"/>
            <a:ext cx="2574925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bsim4v5_0		280     </a:t>
            </a:r>
          </a:p>
          <a:p>
            <a:r>
              <a:rPr lang="en-US" sz="120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bsource_c		257     </a:t>
            </a:r>
          </a:p>
          <a:p>
            <a:r>
              <a:rPr lang="en-US" sz="120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bsource_i		187     </a:t>
            </a:r>
          </a:p>
          <a:p>
            <a:r>
              <a:rPr lang="en-US" sz="120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capacitor		203     </a:t>
            </a:r>
          </a:p>
          <a:p>
            <a:r>
              <a:rPr lang="en-US" sz="120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diode		2       </a:t>
            </a:r>
          </a:p>
          <a:p>
            <a:r>
              <a:rPr lang="en-US" sz="120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inductor		180     </a:t>
            </a:r>
          </a:p>
          <a:p>
            <a:r>
              <a:rPr lang="en-US" sz="120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mutual inductor	6       </a:t>
            </a:r>
          </a:p>
          <a:p>
            <a:r>
              <a:rPr lang="en-US" sz="120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resistor		6       </a:t>
            </a:r>
          </a:p>
          <a:p>
            <a:r>
              <a:rPr lang="en-US" sz="120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vsource		50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15065</TotalTime>
  <Words>664</Words>
  <Application>Microsoft Office PowerPoint</Application>
  <PresentationFormat>On-screen Show (4:3)</PresentationFormat>
  <Paragraphs>259</Paragraphs>
  <Slides>15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Design</vt:lpstr>
      <vt:lpstr>Design Methodology for Silicon-Accurate Jitter Analysis for 28nm Interface IP for 100GBASE-LR4 Applications</vt:lpstr>
      <vt:lpstr>Introduction</vt:lpstr>
      <vt:lpstr>SerDes IP Targets SoC Applications</vt:lpstr>
      <vt:lpstr>PLL IP Verification Challenges</vt:lpstr>
      <vt:lpstr>PLL Analysis Methods: Pros and Cons</vt:lpstr>
      <vt:lpstr>The Verification Platform</vt:lpstr>
      <vt:lpstr>AFS in TSMC AMS Reference Flow</vt:lpstr>
      <vt:lpstr>SERDES under a Bump Pitch</vt:lpstr>
      <vt:lpstr>Block Level AFS + TF Aggregation Example of Block Level Extraction for VCO</vt:lpstr>
      <vt:lpstr>Silicon Measurements</vt:lpstr>
      <vt:lpstr>Silicon Correlation (Best Case) FF Wafers, High BW, High VCO Amp</vt:lpstr>
      <vt:lpstr>Silicon Correlation (Worst Case) SS Wafers, Low BW, Low VCO Amp</vt:lpstr>
      <vt:lpstr>Closed- Loop PLL Transient Noise Simulation</vt:lpstr>
      <vt:lpstr>Closed-loop Transient Noise vs. Silicon</vt:lpstr>
      <vt:lpstr>Conclusion</vt:lpstr>
    </vt:vector>
  </TitlesOfParts>
  <Company>Berkeley Design Automation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Simon Young</dc:creator>
  <cp:lastModifiedBy>Nandu Bhagwan</cp:lastModifiedBy>
  <cp:revision>76</cp:revision>
  <dcterms:created xsi:type="dcterms:W3CDTF">2011-08-09T17:38:08Z</dcterms:created>
  <dcterms:modified xsi:type="dcterms:W3CDTF">2019-01-30T12:43:55Z</dcterms:modified>
</cp:coreProperties>
</file>