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handoutMasterIdLst>
    <p:handoutMasterId r:id="rId42"/>
  </p:handoutMasterIdLst>
  <p:sldIdLst>
    <p:sldId id="257" r:id="rId5"/>
    <p:sldId id="268" r:id="rId6"/>
    <p:sldId id="267" r:id="rId7"/>
    <p:sldId id="278" r:id="rId8"/>
    <p:sldId id="284" r:id="rId9"/>
    <p:sldId id="281" r:id="rId10"/>
    <p:sldId id="285" r:id="rId11"/>
    <p:sldId id="286" r:id="rId12"/>
    <p:sldId id="287" r:id="rId13"/>
    <p:sldId id="288" r:id="rId14"/>
    <p:sldId id="289" r:id="rId15"/>
    <p:sldId id="290" r:id="rId16"/>
    <p:sldId id="291" r:id="rId17"/>
    <p:sldId id="292" r:id="rId18"/>
    <p:sldId id="293" r:id="rId19"/>
    <p:sldId id="294" r:id="rId20"/>
    <p:sldId id="296" r:id="rId21"/>
    <p:sldId id="277" r:id="rId22"/>
    <p:sldId id="282" r:id="rId23"/>
    <p:sldId id="283" r:id="rId24"/>
    <p:sldId id="295" r:id="rId25"/>
    <p:sldId id="269" r:id="rId26"/>
    <p:sldId id="270" r:id="rId27"/>
    <p:sldId id="259" r:id="rId28"/>
    <p:sldId id="261" r:id="rId29"/>
    <p:sldId id="262" r:id="rId30"/>
    <p:sldId id="263" r:id="rId31"/>
    <p:sldId id="271" r:id="rId32"/>
    <p:sldId id="265" r:id="rId33"/>
    <p:sldId id="272" r:id="rId34"/>
    <p:sldId id="273" r:id="rId35"/>
    <p:sldId id="274" r:id="rId36"/>
    <p:sldId id="275" r:id="rId37"/>
    <p:sldId id="276" r:id="rId38"/>
    <p:sldId id="279" r:id="rId39"/>
    <p:sldId id="297" r:id="rId4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p:cViewPr varScale="1">
        <p:scale>
          <a:sx n="86" d="100"/>
          <a:sy n="86" d="100"/>
        </p:scale>
        <p:origin x="398" y="6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7/22/2022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7/22/2022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23</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7/22/2022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7/22/2022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7/22/2022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7/22/2022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7/22/2022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7/22/2022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7/22/2022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7/22/2022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7/22/2022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7/22/2022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7/22/2022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7/22/2022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5860" y="188640"/>
            <a:ext cx="8735325" cy="692584"/>
          </a:xfrm>
        </p:spPr>
        <p:txBody>
          <a:bodyPr>
            <a:normAutofit/>
          </a:bodyPr>
          <a:lstStyle/>
          <a:p>
            <a:endParaRPr lang="en-US" sz="3200" dirty="0"/>
          </a:p>
        </p:txBody>
      </p:sp>
      <p:sp>
        <p:nvSpPr>
          <p:cNvPr id="5" name="Subtitle 4"/>
          <p:cNvSpPr>
            <a:spLocks noGrp="1"/>
          </p:cNvSpPr>
          <p:nvPr>
            <p:ph type="subTitle" idx="1"/>
          </p:nvPr>
        </p:nvSpPr>
        <p:spPr>
          <a:xfrm>
            <a:off x="837828" y="1703277"/>
            <a:ext cx="8735325" cy="1752600"/>
          </a:xfrm>
        </p:spPr>
        <p:txBody>
          <a:bodyPr/>
          <a:lstStyle/>
          <a:p>
            <a:endParaRPr lang="en-US" dirty="0">
              <a:solidFill>
                <a:schemeClr val="tx1"/>
              </a:solidFill>
            </a:endParaRPr>
          </a:p>
        </p:txBody>
      </p:sp>
      <p:pic>
        <p:nvPicPr>
          <p:cNvPr id="4" name="Picture 3">
            <a:extLst>
              <a:ext uri="{FF2B5EF4-FFF2-40B4-BE49-F238E27FC236}">
                <a16:creationId xmlns:a16="http://schemas.microsoft.com/office/drawing/2014/main" id="{D79FBFBE-CF75-669C-9790-42BE7A8C2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37" y="0"/>
            <a:ext cx="11548688" cy="6813377"/>
          </a:xfrm>
          <a:prstGeom prst="rect">
            <a:avLst/>
          </a:prstGeom>
        </p:spPr>
      </p:pic>
      <p:sp>
        <p:nvSpPr>
          <p:cNvPr id="8" name="TextBox 7">
            <a:extLst>
              <a:ext uri="{FF2B5EF4-FFF2-40B4-BE49-F238E27FC236}">
                <a16:creationId xmlns:a16="http://schemas.microsoft.com/office/drawing/2014/main" id="{D9408239-C075-4831-3D6D-A97A04B2D028}"/>
              </a:ext>
            </a:extLst>
          </p:cNvPr>
          <p:cNvSpPr txBox="1"/>
          <p:nvPr/>
        </p:nvSpPr>
        <p:spPr>
          <a:xfrm>
            <a:off x="640137" y="3645024"/>
            <a:ext cx="6125592" cy="2554545"/>
          </a:xfrm>
          <a:prstGeom prst="rect">
            <a:avLst/>
          </a:prstGeom>
          <a:noFill/>
        </p:spPr>
        <p:txBody>
          <a:bodyPr wrap="square">
            <a:spAutoFit/>
          </a:bodyPr>
          <a:lstStyle/>
          <a:p>
            <a:pPr marL="0" marR="0" lvl="0" indent="0" algn="l" rtl="0">
              <a:lnSpc>
                <a:spcPct val="100000"/>
              </a:lnSpc>
              <a:spcBef>
                <a:spcPts val="0"/>
              </a:spcBef>
              <a:spcAft>
                <a:spcPts val="0"/>
              </a:spcAft>
              <a:buClr>
                <a:srgbClr val="002776"/>
              </a:buClr>
              <a:buSzPts val="3600"/>
              <a:buFont typeface="Verdana"/>
              <a:buNone/>
            </a:pPr>
            <a:r>
              <a:rPr lang="en-US" sz="2000" b="1" i="0" u="none" strike="noStrike" cap="none" dirty="0">
                <a:latin typeface="Verdana"/>
                <a:ea typeface="Verdana"/>
                <a:cs typeface="Verdana"/>
                <a:sym typeface="Verdana"/>
              </a:rPr>
              <a:t>MEMBERS</a:t>
            </a:r>
            <a:r>
              <a:rPr lang="en-US" sz="2000" b="1" dirty="0">
                <a:latin typeface="Verdana"/>
                <a:ea typeface="Verdana"/>
                <a:cs typeface="Verdana"/>
                <a:sym typeface="Verdana"/>
              </a:rPr>
              <a:t>:</a:t>
            </a:r>
          </a:p>
          <a:p>
            <a:pPr marL="0" marR="0" lvl="0" indent="0" algn="l" rtl="0">
              <a:lnSpc>
                <a:spcPct val="100000"/>
              </a:lnSpc>
              <a:spcBef>
                <a:spcPts val="0"/>
              </a:spcBef>
              <a:spcAft>
                <a:spcPts val="0"/>
              </a:spcAft>
              <a:buClr>
                <a:srgbClr val="002776"/>
              </a:buClr>
              <a:buSzPts val="3600"/>
              <a:buFont typeface="Verdana"/>
              <a:buNone/>
            </a:pPr>
            <a:endParaRPr lang="en-US" sz="2000" b="1" dirty="0">
              <a:latin typeface="Verdana"/>
              <a:ea typeface="Verdana"/>
              <a:cs typeface="Verdana"/>
              <a:sym typeface="Verdana"/>
            </a:endParaRPr>
          </a:p>
          <a:p>
            <a:pPr marL="0" marR="0" lvl="0" indent="0" algn="l" rtl="0">
              <a:lnSpc>
                <a:spcPct val="100000"/>
              </a:lnSpc>
              <a:spcBef>
                <a:spcPts val="0"/>
              </a:spcBef>
              <a:spcAft>
                <a:spcPts val="0"/>
              </a:spcAft>
              <a:buClr>
                <a:srgbClr val="002776"/>
              </a:buClr>
              <a:buSzPts val="3600"/>
              <a:buFont typeface="Verdana"/>
              <a:buNone/>
            </a:pPr>
            <a:r>
              <a:rPr lang="en-US" sz="2000" b="1" i="0" u="none" strike="noStrike" cap="none" dirty="0">
                <a:latin typeface="Verdana"/>
                <a:ea typeface="Verdana"/>
                <a:sym typeface="Verdana"/>
              </a:rPr>
              <a:t>MUHAMMED ADILSHA T</a:t>
            </a:r>
            <a:r>
              <a:rPr lang="en-US" sz="2000" b="1" dirty="0">
                <a:latin typeface="Verdana"/>
                <a:ea typeface="Verdana"/>
                <a:sym typeface="Verdana"/>
              </a:rPr>
              <a:t>P</a:t>
            </a:r>
          </a:p>
          <a:p>
            <a:pPr marL="0" marR="0" lvl="0" indent="0" algn="l" rtl="0">
              <a:lnSpc>
                <a:spcPct val="100000"/>
              </a:lnSpc>
              <a:spcBef>
                <a:spcPts val="0"/>
              </a:spcBef>
              <a:spcAft>
                <a:spcPts val="0"/>
              </a:spcAft>
              <a:buClr>
                <a:srgbClr val="002776"/>
              </a:buClr>
              <a:buSzPts val="3600"/>
              <a:buFont typeface="Verdana"/>
              <a:buNone/>
            </a:pPr>
            <a:r>
              <a:rPr lang="en-IN" sz="2000" b="1" i="0" dirty="0">
                <a:effectLst/>
                <a:latin typeface="Arial" panose="020B0604020202020204" pitchFamily="34" charset="0"/>
              </a:rPr>
              <a:t>MALLIKARJUNA REDDY</a:t>
            </a:r>
            <a:endParaRPr lang="en-US" sz="2000" b="1" dirty="0">
              <a:latin typeface="Verdana"/>
              <a:ea typeface="Verdana"/>
              <a:sym typeface="Verdana"/>
            </a:endParaRPr>
          </a:p>
          <a:p>
            <a:pPr marL="0" marR="0" lvl="0" indent="0" algn="l" rtl="0">
              <a:lnSpc>
                <a:spcPct val="100000"/>
              </a:lnSpc>
              <a:spcBef>
                <a:spcPts val="0"/>
              </a:spcBef>
              <a:spcAft>
                <a:spcPts val="0"/>
              </a:spcAft>
              <a:buClr>
                <a:srgbClr val="002776"/>
              </a:buClr>
              <a:buSzPts val="3600"/>
              <a:buFont typeface="Verdana"/>
              <a:buNone/>
            </a:pPr>
            <a:r>
              <a:rPr lang="en-US" sz="2000" b="1" dirty="0">
                <a:latin typeface="Verdana"/>
                <a:ea typeface="Verdana"/>
                <a:sym typeface="Verdana"/>
              </a:rPr>
              <a:t>SAKSHI SHAILESH PISAL</a:t>
            </a:r>
          </a:p>
          <a:p>
            <a:pPr marL="0" marR="0" lvl="0" indent="0" algn="l" rtl="0">
              <a:lnSpc>
                <a:spcPct val="100000"/>
              </a:lnSpc>
              <a:spcBef>
                <a:spcPts val="0"/>
              </a:spcBef>
              <a:spcAft>
                <a:spcPts val="0"/>
              </a:spcAft>
              <a:buClr>
                <a:srgbClr val="002776"/>
              </a:buClr>
              <a:buSzPts val="3600"/>
              <a:buFont typeface="Verdana"/>
              <a:buNone/>
            </a:pPr>
            <a:r>
              <a:rPr lang="en-US" sz="2000" b="1" dirty="0">
                <a:latin typeface="Verdana"/>
                <a:ea typeface="Verdana"/>
                <a:sym typeface="Verdana"/>
              </a:rPr>
              <a:t>VISHAL KAKASAHIB DUKARE</a:t>
            </a:r>
          </a:p>
          <a:p>
            <a:pPr marL="0" marR="0" lvl="0" indent="0" algn="l" rtl="0">
              <a:lnSpc>
                <a:spcPct val="100000"/>
              </a:lnSpc>
              <a:spcBef>
                <a:spcPts val="0"/>
              </a:spcBef>
              <a:spcAft>
                <a:spcPts val="0"/>
              </a:spcAft>
              <a:buClr>
                <a:srgbClr val="002776"/>
              </a:buClr>
              <a:buSzPts val="3600"/>
              <a:buFont typeface="Verdana"/>
              <a:buNone/>
            </a:pPr>
            <a:r>
              <a:rPr lang="en-US" sz="2000" b="1" i="0" u="none" strike="noStrike" cap="none" dirty="0">
                <a:latin typeface="Verdana"/>
                <a:ea typeface="Verdana"/>
                <a:cs typeface="Arial"/>
                <a:sym typeface="Verdana"/>
              </a:rPr>
              <a:t>RITESH SUNIL DHARMEKAMBELE</a:t>
            </a:r>
          </a:p>
          <a:p>
            <a:pPr marL="0" marR="0" lvl="0" indent="0" algn="l" rtl="0">
              <a:lnSpc>
                <a:spcPct val="100000"/>
              </a:lnSpc>
              <a:spcBef>
                <a:spcPts val="0"/>
              </a:spcBef>
              <a:spcAft>
                <a:spcPts val="0"/>
              </a:spcAft>
              <a:buClr>
                <a:srgbClr val="002776"/>
              </a:buClr>
              <a:buSzPts val="3600"/>
              <a:buFont typeface="Verdana"/>
              <a:buNone/>
            </a:pPr>
            <a:r>
              <a:rPr lang="en-US" sz="2000" b="1" dirty="0">
                <a:latin typeface="Verdana"/>
                <a:ea typeface="Verdana"/>
                <a:sym typeface="Verdana"/>
              </a:rPr>
              <a:t>NEHA BHAGWAT BIDWE</a:t>
            </a:r>
          </a:p>
        </p:txBody>
      </p:sp>
      <p:sp>
        <p:nvSpPr>
          <p:cNvPr id="10" name="TextBox 9">
            <a:extLst>
              <a:ext uri="{FF2B5EF4-FFF2-40B4-BE49-F238E27FC236}">
                <a16:creationId xmlns:a16="http://schemas.microsoft.com/office/drawing/2014/main" id="{82A4E9C0-7910-FB08-1392-26B957370B5A}"/>
              </a:ext>
            </a:extLst>
          </p:cNvPr>
          <p:cNvSpPr txBox="1"/>
          <p:nvPr/>
        </p:nvSpPr>
        <p:spPr>
          <a:xfrm>
            <a:off x="640137" y="2194763"/>
            <a:ext cx="6125592" cy="1200329"/>
          </a:xfrm>
          <a:prstGeom prst="rect">
            <a:avLst/>
          </a:prstGeom>
          <a:noFill/>
        </p:spPr>
        <p:txBody>
          <a:bodyPr wrap="square">
            <a:spAutoFit/>
          </a:bodyPr>
          <a:lstStyle/>
          <a:p>
            <a:endParaRPr lang="en-IN" sz="2400" b="1" i="0" u="none" strike="noStrike" dirty="0">
              <a:solidFill>
                <a:schemeClr val="tx1"/>
              </a:solidFill>
              <a:effectLst/>
              <a:latin typeface="Arial" panose="020B0604020202020204" pitchFamily="34" charset="0"/>
            </a:endParaRPr>
          </a:p>
          <a:p>
            <a:r>
              <a:rPr lang="en-IN" sz="2400" b="1" dirty="0">
                <a:solidFill>
                  <a:schemeClr val="tx1"/>
                </a:solidFill>
                <a:latin typeface="Arial" panose="020B0604020202020204" pitchFamily="34" charset="0"/>
              </a:rPr>
              <a:t>Data set details :</a:t>
            </a:r>
          </a:p>
          <a:p>
            <a:r>
              <a:rPr lang="en-IN" sz="2400" b="1" i="0" u="none" strike="noStrike" dirty="0">
                <a:solidFill>
                  <a:schemeClr val="tx1"/>
                </a:solidFill>
                <a:effectLst/>
                <a:latin typeface="Arial" panose="020B0604020202020204" pitchFamily="34" charset="0"/>
              </a:rPr>
              <a:t>Resumes and financial documents</a:t>
            </a:r>
            <a:endParaRPr lang="en-US" dirty="0">
              <a:solidFill>
                <a:schemeClr val="tx1"/>
              </a:solidFill>
            </a:endParaRPr>
          </a:p>
        </p:txBody>
      </p:sp>
      <p:sp>
        <p:nvSpPr>
          <p:cNvPr id="12" name="TextBox 11">
            <a:extLst>
              <a:ext uri="{FF2B5EF4-FFF2-40B4-BE49-F238E27FC236}">
                <a16:creationId xmlns:a16="http://schemas.microsoft.com/office/drawing/2014/main" id="{A61B9D16-5881-18FB-FFB8-A9AA6B64C036}"/>
              </a:ext>
            </a:extLst>
          </p:cNvPr>
          <p:cNvSpPr txBox="1"/>
          <p:nvPr/>
        </p:nvSpPr>
        <p:spPr>
          <a:xfrm>
            <a:off x="2566020" y="267912"/>
            <a:ext cx="6143346" cy="707886"/>
          </a:xfrm>
          <a:prstGeom prst="rect">
            <a:avLst/>
          </a:prstGeom>
          <a:noFill/>
        </p:spPr>
        <p:txBody>
          <a:bodyPr wrap="square">
            <a:spAutoFit/>
          </a:bodyPr>
          <a:lstStyle/>
          <a:p>
            <a:r>
              <a:rPr lang="en-IN" sz="4000" b="1" i="0" u="none" strike="noStrike" dirty="0">
                <a:effectLst/>
                <a:latin typeface="Arial" panose="020B0604020202020204" pitchFamily="34" charset="0"/>
              </a:rPr>
              <a:t>Resume Classification</a:t>
            </a:r>
            <a:endParaRPr lang="en-IN" sz="40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A8AC7D-BB35-A535-10B7-B758493E2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186415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D4ACD-7B75-9063-982E-C55C11121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310318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5CCB4A-8E57-7BED-CF08-B0CB842DB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1866009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2EED3C-9F02-4A6F-EDC7-A6237883FD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338855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CE77D6-2422-8091-8CD2-1BB887FFF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249529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BB6DD3-C7E1-D758-8A83-65D7BE1AF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89937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5C3A91-A957-B991-33C3-944E4DADE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84071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1D8-4750-7877-9C50-DED54025D774}"/>
              </a:ext>
            </a:extLst>
          </p:cNvPr>
          <p:cNvSpPr>
            <a:spLocks noGrp="1"/>
          </p:cNvSpPr>
          <p:nvPr>
            <p:ph type="title"/>
          </p:nvPr>
        </p:nvSpPr>
        <p:spPr>
          <a:xfrm>
            <a:off x="4150196" y="260648"/>
            <a:ext cx="3795409" cy="648072"/>
          </a:xfrm>
        </p:spPr>
        <p:txBody>
          <a:bodyPr/>
          <a:lstStyle/>
          <a:p>
            <a:r>
              <a:rPr lang="en-US" dirty="0"/>
              <a:t>Module building </a:t>
            </a:r>
            <a:endParaRPr lang="en-IN" dirty="0"/>
          </a:p>
        </p:txBody>
      </p:sp>
      <p:pic>
        <p:nvPicPr>
          <p:cNvPr id="4" name="Picture 3">
            <a:extLst>
              <a:ext uri="{FF2B5EF4-FFF2-40B4-BE49-F238E27FC236}">
                <a16:creationId xmlns:a16="http://schemas.microsoft.com/office/drawing/2014/main" id="{11F7858E-0375-E84E-6074-51D1EBD4A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916" y="1196752"/>
            <a:ext cx="8712968" cy="4896544"/>
          </a:xfrm>
          <a:prstGeom prst="rect">
            <a:avLst/>
          </a:prstGeom>
        </p:spPr>
      </p:pic>
    </p:spTree>
    <p:extLst>
      <p:ext uri="{BB962C8B-B14F-4D97-AF65-F5344CB8AC3E}">
        <p14:creationId xmlns:p14="http://schemas.microsoft.com/office/powerpoint/2010/main" val="309057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63F6-5FD1-F184-5881-55D95BD7B8DE}"/>
              </a:ext>
            </a:extLst>
          </p:cNvPr>
          <p:cNvSpPr>
            <a:spLocks noGrp="1"/>
          </p:cNvSpPr>
          <p:nvPr>
            <p:ph type="title"/>
          </p:nvPr>
        </p:nvSpPr>
        <p:spPr>
          <a:xfrm>
            <a:off x="1125860" y="1556792"/>
            <a:ext cx="10360501" cy="2016051"/>
          </a:xfrm>
        </p:spPr>
        <p:txBody>
          <a:bodyPr>
            <a:normAutofit/>
          </a:bodyPr>
          <a:lstStyle/>
          <a:p>
            <a:pPr marL="0" marR="0" lvl="0" indent="0" rtl="0">
              <a:lnSpc>
                <a:spcPct val="100000"/>
              </a:lnSpc>
              <a:spcBef>
                <a:spcPts val="0"/>
              </a:spcBef>
              <a:spcAft>
                <a:spcPts val="0"/>
              </a:spcAft>
            </a:pPr>
            <a:br>
              <a:rPr lang="en-US" sz="1800" b="0" i="0" u="none" strike="noStrike" cap="none" dirty="0">
                <a:solidFill>
                  <a:srgbClr val="000000"/>
                </a:solidFill>
                <a:latin typeface="Arial"/>
                <a:ea typeface="Arial"/>
                <a:cs typeface="Arial"/>
                <a:sym typeface="Arial"/>
              </a:rPr>
            </a:br>
            <a:endParaRPr lang="en-IN" dirty="0"/>
          </a:p>
        </p:txBody>
      </p:sp>
      <p:pic>
        <p:nvPicPr>
          <p:cNvPr id="4" name="Picture 3">
            <a:extLst>
              <a:ext uri="{FF2B5EF4-FFF2-40B4-BE49-F238E27FC236}">
                <a16:creationId xmlns:a16="http://schemas.microsoft.com/office/drawing/2014/main" id="{EC4B5686-D507-89E9-913C-7F0F558CF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80" y="1484784"/>
            <a:ext cx="11268075" cy="3716808"/>
          </a:xfrm>
          <a:prstGeom prst="rect">
            <a:avLst/>
          </a:prstGeom>
        </p:spPr>
      </p:pic>
    </p:spTree>
    <p:extLst>
      <p:ext uri="{BB962C8B-B14F-4D97-AF65-F5344CB8AC3E}">
        <p14:creationId xmlns:p14="http://schemas.microsoft.com/office/powerpoint/2010/main" val="109660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E0FEB7-E3BB-1D91-6E4F-6661C8321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3"/>
            <a:ext cx="12188825" cy="6856214"/>
          </a:xfrm>
          <a:prstGeom prst="rect">
            <a:avLst/>
          </a:prstGeom>
        </p:spPr>
      </p:pic>
    </p:spTree>
    <p:extLst>
      <p:ext uri="{BB962C8B-B14F-4D97-AF65-F5344CB8AC3E}">
        <p14:creationId xmlns:p14="http://schemas.microsoft.com/office/powerpoint/2010/main" val="395556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IN" sz="2800" b="1" i="0" u="sng" dirty="0">
                <a:effectLst/>
                <a:latin typeface="Arial" panose="020B0604020202020204" pitchFamily="34" charset="0"/>
              </a:rPr>
              <a:t>Business objective-</a:t>
            </a:r>
            <a:endParaRPr lang="en-US" sz="2800" dirty="0"/>
          </a:p>
        </p:txBody>
      </p:sp>
      <p:sp>
        <p:nvSpPr>
          <p:cNvPr id="14" name="Content Placeholder 13"/>
          <p:cNvSpPr>
            <a:spLocks noGrp="1"/>
          </p:cNvSpPr>
          <p:nvPr>
            <p:ph idx="1"/>
          </p:nvPr>
        </p:nvSpPr>
        <p:spPr>
          <a:xfrm>
            <a:off x="914161" y="2204864"/>
            <a:ext cx="10360501" cy="2951339"/>
          </a:xfrm>
        </p:spPr>
        <p:txBody>
          <a:bodyPr/>
          <a:lstStyle/>
          <a:p>
            <a:pPr rtl="0">
              <a:spcBef>
                <a:spcPts val="0"/>
              </a:spcBef>
              <a:spcAft>
                <a:spcPts val="0"/>
              </a:spcAft>
            </a:pPr>
            <a:r>
              <a:rPr lang="en-US" sz="2000" b="1" i="0" u="none" strike="noStrike" dirty="0">
                <a:effectLst/>
                <a:latin typeface="Arial" panose="020B0604020202020204" pitchFamily="34" charset="0"/>
              </a:rPr>
              <a:t>The document classification solution should significantly reduce the manual human effort in the HRM. It should achieve a higher level of accuracy and automation with minimal human intervention</a:t>
            </a:r>
            <a:endParaRPr lang="en-US" sz="2000" b="0" dirty="0">
              <a:effectLst/>
            </a:endParaRPr>
          </a:p>
          <a:p>
            <a:r>
              <a:rPr lang="en-US" sz="2400" b="1" i="0" dirty="0">
                <a:effectLst/>
                <a:latin typeface="arial" panose="020B0604020202020204" pitchFamily="34" charset="0"/>
              </a:rPr>
              <a:t>Objective</a:t>
            </a:r>
            <a:r>
              <a:rPr lang="en-US" sz="2400" b="0" i="0" dirty="0">
                <a:effectLst/>
                <a:latin typeface="arial" panose="020B0604020202020204" pitchFamily="34" charset="0"/>
              </a:rPr>
              <a:t> describing position you seek. Profile giving summary of your talents and experience. Experience listing your position, employer and dates.</a:t>
            </a:r>
            <a:br>
              <a:rPr lang="en-US" b="0" dirty="0">
                <a:effectLst/>
              </a:rPr>
            </a:b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E09338-E3B4-B0C8-401A-F4F4CC7C9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3"/>
            <a:ext cx="12188825" cy="6856214"/>
          </a:xfrm>
          <a:prstGeom prst="rect">
            <a:avLst/>
          </a:prstGeom>
        </p:spPr>
      </p:pic>
    </p:spTree>
    <p:extLst>
      <p:ext uri="{BB962C8B-B14F-4D97-AF65-F5344CB8AC3E}">
        <p14:creationId xmlns:p14="http://schemas.microsoft.com/office/powerpoint/2010/main" val="311960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58558F-69C4-3EA3-19BC-0F791ADD3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844" y="908720"/>
            <a:ext cx="10729193" cy="5832648"/>
          </a:xfrm>
          <a:prstGeom prst="rect">
            <a:avLst/>
          </a:prstGeom>
        </p:spPr>
      </p:pic>
      <p:sp>
        <p:nvSpPr>
          <p:cNvPr id="7" name="Title 1">
            <a:extLst>
              <a:ext uri="{FF2B5EF4-FFF2-40B4-BE49-F238E27FC236}">
                <a16:creationId xmlns:a16="http://schemas.microsoft.com/office/drawing/2014/main" id="{D8BC7288-BC20-8B49-DBE7-E6BAF7F34C7F}"/>
              </a:ext>
            </a:extLst>
          </p:cNvPr>
          <p:cNvSpPr txBox="1">
            <a:spLocks/>
          </p:cNvSpPr>
          <p:nvPr/>
        </p:nvSpPr>
        <p:spPr>
          <a:xfrm>
            <a:off x="4942284" y="10102"/>
            <a:ext cx="2563762" cy="733896"/>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Deployment</a:t>
            </a:r>
            <a:endParaRPr lang="en-IN" dirty="0"/>
          </a:p>
        </p:txBody>
      </p:sp>
    </p:spTree>
    <p:extLst>
      <p:ext uri="{BB962C8B-B14F-4D97-AF65-F5344CB8AC3E}">
        <p14:creationId xmlns:p14="http://schemas.microsoft.com/office/powerpoint/2010/main" val="186671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AC814A7-9472-7885-78E6-01BAF5FAEA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9836" y="1052736"/>
            <a:ext cx="11233248" cy="5760640"/>
          </a:xfrm>
        </p:spPr>
      </p:pic>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BD229C-2564-B95A-B824-FB9C52303A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 a Slide Title - 1</a:t>
            </a:r>
          </a:p>
        </p:txBody>
      </p:sp>
      <p:sp>
        <p:nvSpPr>
          <p:cNvPr id="5" name="Text Placeholder 4"/>
          <p:cNvSpPr>
            <a:spLocks noGrp="1"/>
          </p:cNvSpPr>
          <p:nvPr>
            <p:ph type="body" idx="1"/>
          </p:nvPr>
        </p:nvSpPr>
        <p:spPr/>
        <p:txBody>
          <a:bodyPr/>
          <a:lstStyle/>
          <a:p>
            <a:endParaRPr lang="en-US" dirty="0"/>
          </a:p>
        </p:txBody>
      </p:sp>
      <p:pic>
        <p:nvPicPr>
          <p:cNvPr id="3" name="Picture 2">
            <a:extLst>
              <a:ext uri="{FF2B5EF4-FFF2-40B4-BE49-F238E27FC236}">
                <a16:creationId xmlns:a16="http://schemas.microsoft.com/office/drawing/2014/main" id="{6B4E6839-7831-CC12-C278-4432A603F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Add a Slide Title - 2</a:t>
            </a:r>
          </a:p>
        </p:txBody>
      </p:sp>
      <p:sp>
        <p:nvSpPr>
          <p:cNvPr id="8" name="Text Placeholder 7"/>
          <p:cNvSpPr>
            <a:spLocks noGrp="1"/>
          </p:cNvSpPr>
          <p:nvPr>
            <p:ph type="body" idx="1"/>
          </p:nvPr>
        </p:nvSpPr>
        <p:spPr/>
        <p:txBody>
          <a:bodyPr/>
          <a:lstStyle/>
          <a:p>
            <a:endParaRPr lang="en-US" dirty="0"/>
          </a:p>
        </p:txBody>
      </p:sp>
      <p:pic>
        <p:nvPicPr>
          <p:cNvPr id="3" name="Content Placeholder 2">
            <a:extLst>
              <a:ext uri="{FF2B5EF4-FFF2-40B4-BE49-F238E27FC236}">
                <a16:creationId xmlns:a16="http://schemas.microsoft.com/office/drawing/2014/main" id="{DAFA777A-9930-B43A-5F43-5F4C45E17CC0}"/>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219200" y="3017393"/>
            <a:ext cx="5078413" cy="2855213"/>
          </a:xfrm>
        </p:spPr>
      </p:pic>
      <p:sp>
        <p:nvSpPr>
          <p:cNvPr id="9" name="Text Placeholder 8"/>
          <p:cNvSpPr>
            <a:spLocks noGrp="1"/>
          </p:cNvSpPr>
          <p:nvPr>
            <p:ph type="body" sz="quarter" idx="3"/>
          </p:nvPr>
        </p:nvSpPr>
        <p:spPr/>
        <p:txBody>
          <a:bodyPr/>
          <a:lstStyle/>
          <a:p>
            <a:endParaRPr lang="en-US" dirty="0"/>
          </a:p>
        </p:txBody>
      </p:sp>
      <p:pic>
        <p:nvPicPr>
          <p:cNvPr id="5" name="Content Placeholder 4">
            <a:extLst>
              <a:ext uri="{FF2B5EF4-FFF2-40B4-BE49-F238E27FC236}">
                <a16:creationId xmlns:a16="http://schemas.microsoft.com/office/drawing/2014/main" id="{4CE4DB00-DEF4-A168-DC13-982DF77463BD}"/>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500813" y="3017394"/>
            <a:ext cx="5078412" cy="2855212"/>
          </a:xfr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 Slide Title - 3</a:t>
            </a:r>
          </a:p>
        </p:txBody>
      </p:sp>
      <p:pic>
        <p:nvPicPr>
          <p:cNvPr id="4" name="Picture 3">
            <a:extLst>
              <a:ext uri="{FF2B5EF4-FFF2-40B4-BE49-F238E27FC236}">
                <a16:creationId xmlns:a16="http://schemas.microsoft.com/office/drawing/2014/main" id="{9B485C3E-54DE-FAF8-7698-F11C61783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2D91C-DB1F-0FF1-5D17-B8C052529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F3707B3-2AE2-DC3A-2A18-61AD722799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748" y="116632"/>
            <a:ext cx="11953328" cy="6624736"/>
          </a:xfr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EF22B2-08C6-E68D-C9F9-1FFF81950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C0BFAEE2-4ED9-AE2F-F04F-CB71EC3449AD}"/>
              </a:ext>
            </a:extLst>
          </p:cNvPr>
          <p:cNvSpPr>
            <a:spLocks noGrp="1"/>
          </p:cNvSpPr>
          <p:nvPr>
            <p:ph idx="1"/>
          </p:nvPr>
        </p:nvSpPr>
        <p:spPr/>
        <p:txBody>
          <a:bodyPr>
            <a:normAutofit lnSpcReduction="10000"/>
          </a:bodyPr>
          <a:lstStyle/>
          <a:p>
            <a:r>
              <a:rPr lang="en-US" dirty="0"/>
              <a:t>Using the conventional method of recruitment, an organization's HR department invites individuals based on their resumes to an interview for a specific position. This HR department manually evaluates a candidate's skills based on their résumé to determine if he or she is qualified for the position or not. HR’s conduct interviews, and the panel plays a significant role in determining who is the best applicant for the post. They examine not just the candidate's talents, but also his or her personality. Maintaining resumes and profiles of all candidates becomes a very tedious job when it comes to big mass recruitment companies because they provide employment in bulk, and thus maintaining or storing data physically is not possible.</a:t>
            </a:r>
            <a:endParaRPr lang="en-IN"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622779-59D7-E609-E272-D4E532644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386068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A120F3-8618-57C7-ED70-B95F88E94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198537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A1D4C7-737C-1C0D-0740-9241CF221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47318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62E88D-275C-9757-F292-0D60CE4CF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236412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8DE334-6613-F6E3-F5B1-BAC6E54AF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330836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358C-8729-B981-63E5-2EA23B150F07}"/>
              </a:ext>
            </a:extLst>
          </p:cNvPr>
          <p:cNvSpPr>
            <a:spLocks noGrp="1"/>
          </p:cNvSpPr>
          <p:nvPr>
            <p:ph type="title"/>
          </p:nvPr>
        </p:nvSpPr>
        <p:spPr/>
        <p:txBody>
          <a:bodyPr/>
          <a:lstStyle/>
          <a:p>
            <a:br>
              <a:rPr lang="en-US" dirty="0"/>
            </a:br>
            <a:endParaRPr lang="en-IN" dirty="0"/>
          </a:p>
        </p:txBody>
      </p:sp>
      <p:sp>
        <p:nvSpPr>
          <p:cNvPr id="4" name="TextBox 3">
            <a:extLst>
              <a:ext uri="{FF2B5EF4-FFF2-40B4-BE49-F238E27FC236}">
                <a16:creationId xmlns:a16="http://schemas.microsoft.com/office/drawing/2014/main" id="{14FD3521-4749-F2D1-0273-3CC979A33C16}"/>
              </a:ext>
            </a:extLst>
          </p:cNvPr>
          <p:cNvSpPr txBox="1"/>
          <p:nvPr/>
        </p:nvSpPr>
        <p:spPr>
          <a:xfrm>
            <a:off x="1125859" y="1498600"/>
            <a:ext cx="11062965" cy="4524315"/>
          </a:xfrm>
          <a:prstGeom prst="rect">
            <a:avLst/>
          </a:prstGeom>
          <a:noFill/>
        </p:spPr>
        <p:txBody>
          <a:bodyPr wrap="square">
            <a:spAutoFit/>
          </a:bodyPr>
          <a:lstStyle/>
          <a:p>
            <a:pPr algn="l"/>
            <a:r>
              <a:rPr lang="en-US" b="0" i="0" dirty="0">
                <a:effectLst/>
                <a:latin typeface="ff6"/>
              </a:rPr>
              <a:t> </a:t>
            </a:r>
            <a:r>
              <a:rPr lang="en-US" b="0" i="0" dirty="0">
                <a:effectLst/>
                <a:latin typeface="ff1"/>
              </a:rPr>
              <a:t>CONCLUSION AND FUTURE WORK :</a:t>
            </a:r>
          </a:p>
          <a:p>
            <a:pPr algn="l"/>
            <a:endParaRPr lang="en-US" b="0" i="0" dirty="0">
              <a:effectLst/>
              <a:latin typeface="ff1"/>
            </a:endParaRPr>
          </a:p>
          <a:p>
            <a:pPr algn="l"/>
            <a:r>
              <a:rPr lang="en-US" b="0" i="0" dirty="0">
                <a:effectLst/>
                <a:latin typeface="ff1"/>
              </a:rPr>
              <a:t>We have compared the various state of the art algorithms </a:t>
            </a:r>
          </a:p>
          <a:p>
            <a:pPr algn="l"/>
            <a:r>
              <a:rPr lang="en-US" b="0" i="0" dirty="0">
                <a:effectLst/>
                <a:latin typeface="ff1"/>
              </a:rPr>
              <a:t>using similar self-generated data which allowed us to compare </a:t>
            </a:r>
          </a:p>
          <a:p>
            <a:pPr algn="l"/>
            <a:r>
              <a:rPr lang="en-US" b="0" i="0" dirty="0">
                <a:effectLst/>
                <a:latin typeface="ff1"/>
              </a:rPr>
              <a:t>them in an unbiased way. The data generation was the most </a:t>
            </a:r>
          </a:p>
          <a:p>
            <a:pPr algn="l"/>
            <a:r>
              <a:rPr lang="en-US" b="0" i="0" dirty="0">
                <a:effectLst/>
                <a:latin typeface="ff1"/>
              </a:rPr>
              <a:t>challenging task as the data we generated is very sensitive data </a:t>
            </a:r>
          </a:p>
          <a:p>
            <a:pPr algn="l"/>
            <a:r>
              <a:rPr lang="en-US" b="0" i="0" dirty="0">
                <a:effectLst/>
                <a:latin typeface="ff1"/>
              </a:rPr>
              <a:t>and is not accessible for everyone easily. Further, the data was </a:t>
            </a:r>
          </a:p>
          <a:p>
            <a:pPr algn="l"/>
            <a:r>
              <a:rPr lang="en-US" b="0" i="0" dirty="0">
                <a:effectLst/>
                <a:latin typeface="ff1"/>
              </a:rPr>
              <a:t>raw and it had more deformities, so we had to clean it up </a:t>
            </a:r>
          </a:p>
          <a:p>
            <a:pPr algn="l"/>
            <a:r>
              <a:rPr lang="en-US" b="0" i="0" dirty="0">
                <a:effectLst/>
                <a:latin typeface="ff1"/>
              </a:rPr>
              <a:t>various times</a:t>
            </a:r>
            <a:r>
              <a:rPr lang="en-US" sz="2400" dirty="0"/>
              <a:t> Conclusion and Future Scope 9.1 Conclusion Our system will provide better and efficient solution to current hiring process. This will provide potential candidate to the </a:t>
            </a:r>
            <a:r>
              <a:rPr lang="en-US" sz="2400" dirty="0" err="1"/>
              <a:t>organisation</a:t>
            </a:r>
            <a:r>
              <a:rPr lang="en-US" sz="2400" dirty="0"/>
              <a:t> and the candidate will be successfully be placed in an </a:t>
            </a:r>
            <a:r>
              <a:rPr lang="en-US" sz="2400" dirty="0" err="1"/>
              <a:t>organisation</a:t>
            </a:r>
            <a:r>
              <a:rPr lang="en-US" sz="2400" dirty="0"/>
              <a:t> which appreciate his/her skillset and ability</a:t>
            </a:r>
            <a:endParaRPr lang="en-US" b="0" i="0" dirty="0">
              <a:effectLst/>
              <a:latin typeface="ff1"/>
            </a:endParaRPr>
          </a:p>
        </p:txBody>
      </p:sp>
    </p:spTree>
    <p:extLst>
      <p:ext uri="{BB962C8B-B14F-4D97-AF65-F5344CB8AC3E}">
        <p14:creationId xmlns:p14="http://schemas.microsoft.com/office/powerpoint/2010/main" val="214006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98D2244-4B3F-9EE9-FC3C-8B540CD59C32}"/>
              </a:ext>
            </a:extLst>
          </p:cNvPr>
          <p:cNvPicPr>
            <a:picLocks noChangeAspect="1"/>
          </p:cNvPicPr>
          <p:nvPr/>
        </p:nvPicPr>
        <p:blipFill>
          <a:blip r:embed="rId2"/>
          <a:stretch>
            <a:fillRect/>
          </a:stretch>
        </p:blipFill>
        <p:spPr>
          <a:xfrm>
            <a:off x="909836" y="44624"/>
            <a:ext cx="11278989" cy="6768751"/>
          </a:xfrm>
          <a:prstGeom prst="rect">
            <a:avLst/>
          </a:prstGeom>
        </p:spPr>
      </p:pic>
    </p:spTree>
    <p:extLst>
      <p:ext uri="{BB962C8B-B14F-4D97-AF65-F5344CB8AC3E}">
        <p14:creationId xmlns:p14="http://schemas.microsoft.com/office/powerpoint/2010/main" val="7423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6E34-7A51-CAC0-47D3-C7D0BA73772E}"/>
              </a:ext>
            </a:extLst>
          </p:cNvPr>
          <p:cNvSpPr>
            <a:spLocks noGrp="1"/>
          </p:cNvSpPr>
          <p:nvPr>
            <p:ph type="title"/>
          </p:nvPr>
        </p:nvSpPr>
        <p:spPr/>
        <p:txBody>
          <a:bodyPr/>
          <a:lstStyle/>
          <a:p>
            <a:r>
              <a:rPr lang="en-US" sz="3200" b="1" i="0" u="none" strike="noStrike" cap="none" dirty="0">
                <a:latin typeface="Arial"/>
                <a:ea typeface="Arial"/>
                <a:cs typeface="Arial"/>
                <a:sym typeface="Arial"/>
              </a:rPr>
              <a:t>Project Architecture / Project Flow</a:t>
            </a:r>
            <a:br>
              <a:rPr lang="en-US" sz="1800" b="0" i="0" u="none" strike="noStrike" cap="none" dirty="0">
                <a:solidFill>
                  <a:srgbClr val="000000"/>
                </a:solidFill>
                <a:latin typeface="Arial"/>
                <a:ea typeface="Arial"/>
                <a:cs typeface="Arial"/>
                <a:sym typeface="Arial"/>
              </a:rPr>
            </a:br>
            <a:endParaRPr lang="en-IN" dirty="0"/>
          </a:p>
        </p:txBody>
      </p:sp>
      <p:sp>
        <p:nvSpPr>
          <p:cNvPr id="3" name="Content Placeholder 2">
            <a:extLst>
              <a:ext uri="{FF2B5EF4-FFF2-40B4-BE49-F238E27FC236}">
                <a16:creationId xmlns:a16="http://schemas.microsoft.com/office/drawing/2014/main" id="{3A7919EE-2C9B-8EB3-69A7-1356A7AC5851}"/>
              </a:ext>
            </a:extLst>
          </p:cNvPr>
          <p:cNvSpPr>
            <a:spLocks noGrp="1"/>
          </p:cNvSpPr>
          <p:nvPr>
            <p:ph idx="1"/>
          </p:nvPr>
        </p:nvSpPr>
        <p:spPr/>
        <p:txBody>
          <a:bodyPr>
            <a:normAutofit fontScale="92500" lnSpcReduction="10000"/>
          </a:bodyPr>
          <a:lstStyle/>
          <a:p>
            <a:r>
              <a:rPr lang="en-US" dirty="0"/>
              <a:t>. Proposed Flowchart for the system First the dataset needs to be scraped which can be done using various websites like indeed.com, glassdoor.com and kaggle.com. Once the dataset has been scrapped, preprocessing of data is to be done by doing proper stemming and lemmatization, removing stop words and filler words store the relevant words in a separate column for further process. After the preprocessing of data is done, making sure that the relevant data have the words which have occurred the highest amount of times need to be put in a term-frequency document using TFIDF Vectorization. Once the previous steps are done, the cleaned data is now ready to test and form classification models using machine learning algorithms. </a:t>
            </a:r>
            <a:r>
              <a:rPr lang="en-US" dirty="0" err="1"/>
              <a:t>Analysing</a:t>
            </a:r>
            <a:r>
              <a:rPr lang="en-US" dirty="0"/>
              <a:t> the model by their accuracy and the forming confusion matrix for the same is required for better understanding of the results.</a:t>
            </a:r>
            <a:endParaRPr lang="en-IN" dirty="0"/>
          </a:p>
        </p:txBody>
      </p:sp>
    </p:spTree>
    <p:extLst>
      <p:ext uri="{BB962C8B-B14F-4D97-AF65-F5344CB8AC3E}">
        <p14:creationId xmlns:p14="http://schemas.microsoft.com/office/powerpoint/2010/main" val="60156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95AABB-7849-68D8-9730-34C0FE2C8C4F}"/>
              </a:ext>
            </a:extLst>
          </p:cNvPr>
          <p:cNvSpPr txBox="1"/>
          <p:nvPr/>
        </p:nvSpPr>
        <p:spPr>
          <a:xfrm>
            <a:off x="1269876" y="2060848"/>
            <a:ext cx="8496944" cy="4154984"/>
          </a:xfrm>
          <a:prstGeom prst="rect">
            <a:avLst/>
          </a:prstGeom>
          <a:noFill/>
        </p:spPr>
        <p:txBody>
          <a:bodyPr wrap="square">
            <a:spAutoFit/>
          </a:bodyPr>
          <a:lstStyle/>
          <a:p>
            <a:r>
              <a:rPr lang="en-US" dirty="0"/>
              <a:t>The problem is that the present are not much flexible and efficient and time saving. It requires candidate, to fill the forms online than also you might not get the genuine information of the candidate. Beside Where our system which saves the time of the candidate by providing to upload there resume in any format preferable to the candidate beside all the information in the resume our system will detect all its activity from the candidate social profile which will give the best candidate for that particular job and candidate will also be satisfied because he will get job in that company which really appreciates candidates skill and ability. On the other hand we are providing same kind of flexibility to the client company</a:t>
            </a:r>
            <a:endParaRPr lang="en-IN" dirty="0"/>
          </a:p>
        </p:txBody>
      </p:sp>
      <p:sp>
        <p:nvSpPr>
          <p:cNvPr id="5" name="TextBox 4">
            <a:extLst>
              <a:ext uri="{FF2B5EF4-FFF2-40B4-BE49-F238E27FC236}">
                <a16:creationId xmlns:a16="http://schemas.microsoft.com/office/drawing/2014/main" id="{0DD5F557-877C-23C7-3721-25CC62E0C2CA}"/>
              </a:ext>
            </a:extLst>
          </p:cNvPr>
          <p:cNvSpPr txBox="1"/>
          <p:nvPr/>
        </p:nvSpPr>
        <p:spPr>
          <a:xfrm>
            <a:off x="1413892" y="1196752"/>
            <a:ext cx="6107836" cy="461665"/>
          </a:xfrm>
          <a:prstGeom prst="rect">
            <a:avLst/>
          </a:prstGeom>
          <a:noFill/>
        </p:spPr>
        <p:txBody>
          <a:bodyPr wrap="square">
            <a:spAutoFit/>
          </a:bodyPr>
          <a:lstStyle/>
          <a:p>
            <a:r>
              <a:rPr lang="en-US" dirty="0"/>
              <a:t>Challenges</a:t>
            </a:r>
            <a:endParaRPr lang="en-IN" dirty="0"/>
          </a:p>
        </p:txBody>
      </p:sp>
    </p:spTree>
    <p:extLst>
      <p:ext uri="{BB962C8B-B14F-4D97-AF65-F5344CB8AC3E}">
        <p14:creationId xmlns:p14="http://schemas.microsoft.com/office/powerpoint/2010/main" val="26912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43E8-D33D-23FF-92DC-2E9D618A3A87}"/>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810A8AA-A03D-8AE1-4058-B696E92D2DC4}"/>
              </a:ext>
            </a:extLst>
          </p:cNvPr>
          <p:cNvSpPr>
            <a:spLocks noGrp="1"/>
          </p:cNvSpPr>
          <p:nvPr>
            <p:ph idx="1"/>
          </p:nvPr>
        </p:nvSpPr>
        <p:spPr>
          <a:xfrm>
            <a:off x="837828" y="1700808"/>
            <a:ext cx="4104456" cy="3600400"/>
          </a:xfrm>
        </p:spPr>
        <p:txBody>
          <a:bodyPr>
            <a:normAutofit/>
          </a:bodyPr>
          <a:lstStyle/>
          <a:p>
            <a:r>
              <a:rPr lang="en-US" sz="2800" b="1" i="0" u="none" strike="noStrike" cap="none" dirty="0">
                <a:latin typeface="Arial"/>
                <a:ea typeface="Arial"/>
                <a:cs typeface="Arial"/>
                <a:sym typeface="Arial"/>
              </a:rPr>
              <a:t>Exploratory Data Analysis</a:t>
            </a:r>
          </a:p>
          <a:p>
            <a:r>
              <a:rPr lang="en-US" sz="2800" b="1" i="0" u="none" strike="noStrike" cap="none" dirty="0">
                <a:latin typeface="Arial"/>
                <a:ea typeface="Arial"/>
                <a:cs typeface="Arial"/>
                <a:sym typeface="Arial"/>
              </a:rPr>
              <a:t> (EDA) </a:t>
            </a:r>
          </a:p>
          <a:p>
            <a:r>
              <a:rPr lang="en-US" sz="2800" b="1" i="0" u="none" strike="noStrike" cap="none" dirty="0">
                <a:latin typeface="Arial"/>
                <a:ea typeface="Arial"/>
                <a:cs typeface="Arial"/>
                <a:sym typeface="Arial"/>
              </a:rPr>
              <a:t> Feature Engineering</a:t>
            </a:r>
            <a:endParaRPr lang="en-IN" dirty="0"/>
          </a:p>
        </p:txBody>
      </p:sp>
      <p:pic>
        <p:nvPicPr>
          <p:cNvPr id="4" name="Picture Placeholder 10" descr="Desk with computer, phone, books, etc.">
            <a:extLst>
              <a:ext uri="{FF2B5EF4-FFF2-40B4-BE49-F238E27FC236}">
                <a16:creationId xmlns:a16="http://schemas.microsoft.com/office/drawing/2014/main" id="{F058A967-9689-A365-D13D-8BD2A993D090}"/>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5158308" y="242330"/>
            <a:ext cx="6814493" cy="6192688"/>
          </a:xfrm>
          <a:prstGeom prst="rect">
            <a:avLst/>
          </a:prstGeom>
        </p:spPr>
      </p:pic>
    </p:spTree>
    <p:extLst>
      <p:ext uri="{BB962C8B-B14F-4D97-AF65-F5344CB8AC3E}">
        <p14:creationId xmlns:p14="http://schemas.microsoft.com/office/powerpoint/2010/main" val="382406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B95604-581D-1160-C852-D92797DA3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278780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CC3C37-9F62-EB66-0BDA-B927C9A16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129541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9A2326-D92B-6039-9B31-86D370548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6"/>
            <a:ext cx="12188825" cy="6852868"/>
          </a:xfrm>
          <a:prstGeom prst="rect">
            <a:avLst/>
          </a:prstGeom>
        </p:spPr>
      </p:pic>
    </p:spTree>
    <p:extLst>
      <p:ext uri="{BB962C8B-B14F-4D97-AF65-F5344CB8AC3E}">
        <p14:creationId xmlns:p14="http://schemas.microsoft.com/office/powerpoint/2010/main" val="3821693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121</TotalTime>
  <Words>661</Words>
  <Application>Microsoft Office PowerPoint</Application>
  <PresentationFormat>Custom</PresentationFormat>
  <Paragraphs>42</Paragraphs>
  <Slides>36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Arial</vt:lpstr>
      <vt:lpstr>Calibri</vt:lpstr>
      <vt:lpstr>ff1</vt:lpstr>
      <vt:lpstr>ff6</vt:lpstr>
      <vt:lpstr>Verdana</vt:lpstr>
      <vt:lpstr>Tech 16x9</vt:lpstr>
      <vt:lpstr>PowerPoint Presentation</vt:lpstr>
      <vt:lpstr>Business objective-</vt:lpstr>
      <vt:lpstr>Introduction </vt:lpstr>
      <vt:lpstr>Project Architecture / Project Flow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building </vt:lpstr>
      <vt:lpstr> </vt:lpstr>
      <vt:lpstr>PowerPoint Presentation</vt:lpstr>
      <vt:lpstr>PowerPoint Presentation</vt:lpstr>
      <vt:lpstr>PowerPoint Presentation</vt:lpstr>
      <vt:lpstr>PowerPoint Presentation</vt:lpstr>
      <vt:lpstr>PowerPoint Presentation</vt:lpstr>
      <vt:lpstr>Add a Slide Title - 1</vt:lpstr>
      <vt:lpstr>Add a Slide Title - 2</vt:lpstr>
      <vt:lpstr>Add a Slide Title - 3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Classification</dc:title>
  <dc:creator>Neha Bidwe</dc:creator>
  <cp:lastModifiedBy>Neha Bidwe</cp:lastModifiedBy>
  <cp:revision>4</cp:revision>
  <dcterms:created xsi:type="dcterms:W3CDTF">2022-07-19T10:54:03Z</dcterms:created>
  <dcterms:modified xsi:type="dcterms:W3CDTF">2022-07-22T03:48:55Z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