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39"/>
  </p:notesMasterIdLst>
  <p:handoutMasterIdLst>
    <p:handoutMasterId r:id="rId40"/>
  </p:handoutMasterIdLst>
  <p:sldIdLst>
    <p:sldId id="273" r:id="rId2"/>
    <p:sldId id="331" r:id="rId3"/>
    <p:sldId id="275" r:id="rId4"/>
    <p:sldId id="307" r:id="rId5"/>
    <p:sldId id="296" r:id="rId6"/>
    <p:sldId id="308" r:id="rId7"/>
    <p:sldId id="297" r:id="rId8"/>
    <p:sldId id="309" r:id="rId9"/>
    <p:sldId id="298" r:id="rId10"/>
    <p:sldId id="302" r:id="rId11"/>
    <p:sldId id="299" r:id="rId12"/>
    <p:sldId id="303" r:id="rId13"/>
    <p:sldId id="272" r:id="rId14"/>
    <p:sldId id="301" r:id="rId15"/>
    <p:sldId id="300" r:id="rId16"/>
    <p:sldId id="313" r:id="rId17"/>
    <p:sldId id="312" r:id="rId18"/>
    <p:sldId id="311" r:id="rId19"/>
    <p:sldId id="310" r:id="rId20"/>
    <p:sldId id="314" r:id="rId21"/>
    <p:sldId id="315" r:id="rId22"/>
    <p:sldId id="316" r:id="rId23"/>
    <p:sldId id="317" r:id="rId24"/>
    <p:sldId id="336" r:id="rId25"/>
    <p:sldId id="337" r:id="rId26"/>
    <p:sldId id="326" r:id="rId27"/>
    <p:sldId id="327" r:id="rId28"/>
    <p:sldId id="328" r:id="rId29"/>
    <p:sldId id="330" r:id="rId30"/>
    <p:sldId id="338" r:id="rId31"/>
    <p:sldId id="332" r:id="rId32"/>
    <p:sldId id="333" r:id="rId33"/>
    <p:sldId id="334" r:id="rId34"/>
    <p:sldId id="339" r:id="rId35"/>
    <p:sldId id="340" r:id="rId36"/>
    <p:sldId id="335" r:id="rId37"/>
    <p:sldId id="30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37" autoAdjust="0"/>
    <p:restoredTop sz="91634" autoAdjust="0"/>
  </p:normalViewPr>
  <p:slideViewPr>
    <p:cSldViewPr>
      <p:cViewPr varScale="1">
        <p:scale>
          <a:sx n="68" d="100"/>
          <a:sy n="68" d="100"/>
        </p:scale>
        <p:origin x="-81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716" y="-6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775984-D83A-4B40-BD06-A44FFC0B6F8D}" type="doc">
      <dgm:prSet loTypeId="urn:microsoft.com/office/officeart/2005/8/layout/hProcess9" loCatId="process" qsTypeId="urn:microsoft.com/office/officeart/2005/8/quickstyle/3d3" qsCatId="3D" csTypeId="urn:microsoft.com/office/officeart/2005/8/colors/accent1_2" csCatId="accent1" phldr="1"/>
      <dgm:spPr/>
    </dgm:pt>
    <dgm:pt modelId="{BA0A8AF6-E198-45F7-96C8-93DCE29D6A9C}">
      <dgm:prSet phldrT="[Text]" custT="1"/>
      <dgm:spPr/>
      <dgm:t>
        <a:bodyPr/>
        <a:lstStyle/>
        <a:p>
          <a:r>
            <a:rPr lang="en-IN" sz="1400" dirty="0">
              <a:latin typeface="Copperplate Gothic Bold" panose="020E0705020206020404" pitchFamily="34" charset="0"/>
            </a:rPr>
            <a:t>Data Collection</a:t>
          </a:r>
        </a:p>
      </dgm:t>
    </dgm:pt>
    <dgm:pt modelId="{3C28E8D4-BE77-4BAC-928E-02D735B4C403}" type="parTrans" cxnId="{2D398922-5B06-4421-8F61-7BBC494B357A}">
      <dgm:prSet/>
      <dgm:spPr/>
      <dgm:t>
        <a:bodyPr/>
        <a:lstStyle/>
        <a:p>
          <a:endParaRPr lang="en-IN" sz="1400">
            <a:latin typeface="Copperplate Gothic Bold" panose="020E0705020206020404" pitchFamily="34" charset="0"/>
          </a:endParaRPr>
        </a:p>
      </dgm:t>
    </dgm:pt>
    <dgm:pt modelId="{32C7B9B8-2F64-44BF-B662-D13DDFBA4F37}" type="sibTrans" cxnId="{2D398922-5B06-4421-8F61-7BBC494B357A}">
      <dgm:prSet/>
      <dgm:spPr/>
      <dgm:t>
        <a:bodyPr/>
        <a:lstStyle/>
        <a:p>
          <a:endParaRPr lang="en-IN" sz="1400">
            <a:latin typeface="Copperplate Gothic Bold" panose="020E0705020206020404" pitchFamily="34" charset="0"/>
          </a:endParaRPr>
        </a:p>
      </dgm:t>
    </dgm:pt>
    <dgm:pt modelId="{0D274EE8-6B0B-4CDF-A734-7A4958D7B2B2}">
      <dgm:prSet phldrT="[Text]" custT="1"/>
      <dgm:spPr/>
      <dgm:t>
        <a:bodyPr/>
        <a:lstStyle/>
        <a:p>
          <a:r>
            <a:rPr lang="en-IN" sz="1400" dirty="0">
              <a:latin typeface="Copperplate Gothic Bold" panose="020E0705020206020404" pitchFamily="34" charset="0"/>
            </a:rPr>
            <a:t>Data Pre-processing and EDA </a:t>
          </a:r>
        </a:p>
      </dgm:t>
    </dgm:pt>
    <dgm:pt modelId="{49534ECC-B442-4567-A2EC-53FDFFF9C15B}" type="parTrans" cxnId="{A6F13148-0C90-483B-8578-3B383954AFB8}">
      <dgm:prSet/>
      <dgm:spPr/>
      <dgm:t>
        <a:bodyPr/>
        <a:lstStyle/>
        <a:p>
          <a:endParaRPr lang="en-IN" sz="1400">
            <a:latin typeface="Copperplate Gothic Bold" panose="020E0705020206020404" pitchFamily="34" charset="0"/>
          </a:endParaRPr>
        </a:p>
      </dgm:t>
    </dgm:pt>
    <dgm:pt modelId="{02BF9E38-68F3-4F35-947D-358339551B78}" type="sibTrans" cxnId="{A6F13148-0C90-483B-8578-3B383954AFB8}">
      <dgm:prSet/>
      <dgm:spPr/>
      <dgm:t>
        <a:bodyPr/>
        <a:lstStyle/>
        <a:p>
          <a:endParaRPr lang="en-IN" sz="1400">
            <a:latin typeface="Copperplate Gothic Bold" panose="020E0705020206020404" pitchFamily="34" charset="0"/>
          </a:endParaRPr>
        </a:p>
      </dgm:t>
    </dgm:pt>
    <dgm:pt modelId="{CA1F5A4B-A143-4D53-A0BA-66CF5FFB2CCA}">
      <dgm:prSet phldrT="[Text]" custT="1"/>
      <dgm:spPr/>
      <dgm:t>
        <a:bodyPr/>
        <a:lstStyle/>
        <a:p>
          <a:r>
            <a:rPr lang="en-IN" sz="1400" dirty="0">
              <a:latin typeface="Copperplate Gothic Bold" panose="020E0705020206020404" pitchFamily="34" charset="0"/>
            </a:rPr>
            <a:t>Identify the components of Time Series</a:t>
          </a:r>
        </a:p>
        <a:p>
          <a:endParaRPr lang="en-IN" sz="1400" dirty="0">
            <a:latin typeface="Copperplate Gothic Bold" panose="020E0705020206020404" pitchFamily="34" charset="0"/>
          </a:endParaRPr>
        </a:p>
      </dgm:t>
    </dgm:pt>
    <dgm:pt modelId="{47075881-98E6-4157-980E-3679C968D811}" type="parTrans" cxnId="{2EFA0B4E-FA62-49C6-ACAC-29A9BE35450A}">
      <dgm:prSet/>
      <dgm:spPr/>
      <dgm:t>
        <a:bodyPr/>
        <a:lstStyle/>
        <a:p>
          <a:endParaRPr lang="en-IN" sz="1400">
            <a:latin typeface="Copperplate Gothic Bold" panose="020E0705020206020404" pitchFamily="34" charset="0"/>
          </a:endParaRPr>
        </a:p>
      </dgm:t>
    </dgm:pt>
    <dgm:pt modelId="{18608824-1BE4-420C-AF7F-BBFB7F2A3B55}" type="sibTrans" cxnId="{2EFA0B4E-FA62-49C6-ACAC-29A9BE35450A}">
      <dgm:prSet/>
      <dgm:spPr/>
      <dgm:t>
        <a:bodyPr/>
        <a:lstStyle/>
        <a:p>
          <a:endParaRPr lang="en-IN" sz="1400">
            <a:latin typeface="Copperplate Gothic Bold" panose="020E0705020206020404" pitchFamily="34" charset="0"/>
          </a:endParaRPr>
        </a:p>
      </dgm:t>
    </dgm:pt>
    <dgm:pt modelId="{9B15047B-8B67-43CD-9DC6-9BA9254A3D0B}">
      <dgm:prSet custT="1"/>
      <dgm:spPr/>
      <dgm:t>
        <a:bodyPr/>
        <a:lstStyle/>
        <a:p>
          <a:r>
            <a:rPr lang="en-IN" sz="1400" dirty="0">
              <a:latin typeface="Copperplate Gothic Bold" panose="020E0705020206020404" pitchFamily="34" charset="0"/>
            </a:rPr>
            <a:t>Apply various Forecasting methods to identify the best model</a:t>
          </a:r>
        </a:p>
      </dgm:t>
    </dgm:pt>
    <dgm:pt modelId="{835CCE87-20EE-451D-B54D-A7F08B3FA774}" type="parTrans" cxnId="{F7E1A70F-4DB3-41B7-9452-968ABA9C8E82}">
      <dgm:prSet/>
      <dgm:spPr/>
      <dgm:t>
        <a:bodyPr/>
        <a:lstStyle/>
        <a:p>
          <a:endParaRPr lang="en-IN" sz="1400">
            <a:latin typeface="Copperplate Gothic Bold" panose="020E0705020206020404" pitchFamily="34" charset="0"/>
          </a:endParaRPr>
        </a:p>
      </dgm:t>
    </dgm:pt>
    <dgm:pt modelId="{C3102D87-DAAF-4A43-B306-C7B443B277B3}" type="sibTrans" cxnId="{F7E1A70F-4DB3-41B7-9452-968ABA9C8E82}">
      <dgm:prSet/>
      <dgm:spPr/>
      <dgm:t>
        <a:bodyPr/>
        <a:lstStyle/>
        <a:p>
          <a:endParaRPr lang="en-IN" sz="1400">
            <a:latin typeface="Copperplate Gothic Bold" panose="020E0705020206020404" pitchFamily="34" charset="0"/>
          </a:endParaRPr>
        </a:p>
      </dgm:t>
    </dgm:pt>
    <dgm:pt modelId="{E57F2DC5-8A1A-4871-B56D-E0693D174B41}">
      <dgm:prSet custT="1"/>
      <dgm:spPr/>
      <dgm:t>
        <a:bodyPr/>
        <a:lstStyle/>
        <a:p>
          <a:r>
            <a:rPr lang="en-IN" sz="1400" dirty="0">
              <a:latin typeface="Copperplate Gothic Bold" panose="020E0705020206020404" pitchFamily="34" charset="0"/>
            </a:rPr>
            <a:t>Evaluate and compare the results of every  applied model</a:t>
          </a:r>
        </a:p>
      </dgm:t>
    </dgm:pt>
    <dgm:pt modelId="{A831952C-3599-4DAB-946F-5454D9720E07}" type="parTrans" cxnId="{34592DF5-4C3C-4705-A33A-CED40B3633DE}">
      <dgm:prSet/>
      <dgm:spPr/>
      <dgm:t>
        <a:bodyPr/>
        <a:lstStyle/>
        <a:p>
          <a:endParaRPr lang="en-IN" sz="1400">
            <a:latin typeface="Copperplate Gothic Bold" panose="020E0705020206020404" pitchFamily="34" charset="0"/>
          </a:endParaRPr>
        </a:p>
      </dgm:t>
    </dgm:pt>
    <dgm:pt modelId="{33E5BDB7-C71A-4DB2-9446-8FEDE2956229}" type="sibTrans" cxnId="{34592DF5-4C3C-4705-A33A-CED40B3633DE}">
      <dgm:prSet/>
      <dgm:spPr/>
      <dgm:t>
        <a:bodyPr/>
        <a:lstStyle/>
        <a:p>
          <a:endParaRPr lang="en-IN" sz="1400">
            <a:latin typeface="Copperplate Gothic Bold" panose="020E0705020206020404" pitchFamily="34" charset="0"/>
          </a:endParaRPr>
        </a:p>
      </dgm:t>
    </dgm:pt>
    <dgm:pt modelId="{3AAABCBC-17FC-4FCA-B49E-4C314EA17C98}">
      <dgm:prSet custT="1"/>
      <dgm:spPr/>
      <dgm:t>
        <a:bodyPr/>
        <a:lstStyle/>
        <a:p>
          <a:r>
            <a:rPr lang="en-IN" sz="1400" dirty="0">
              <a:latin typeface="Copperplate Gothic Bold" panose="020E0705020206020404" pitchFamily="34" charset="0"/>
            </a:rPr>
            <a:t>Implement the forecast and develop a system for deployment</a:t>
          </a:r>
        </a:p>
      </dgm:t>
    </dgm:pt>
    <dgm:pt modelId="{63424D0F-0534-4C42-9DEB-385AB10DA230}" type="parTrans" cxnId="{904B7814-EFE4-4DC1-A0C6-1B27182107C6}">
      <dgm:prSet/>
      <dgm:spPr/>
      <dgm:t>
        <a:bodyPr/>
        <a:lstStyle/>
        <a:p>
          <a:endParaRPr lang="en-IN" sz="1400">
            <a:latin typeface="Copperplate Gothic Bold" panose="020E0705020206020404" pitchFamily="34" charset="0"/>
          </a:endParaRPr>
        </a:p>
      </dgm:t>
    </dgm:pt>
    <dgm:pt modelId="{C81F6B03-F4C3-483B-B50C-0815E8FD34DB}" type="sibTrans" cxnId="{904B7814-EFE4-4DC1-A0C6-1B27182107C6}">
      <dgm:prSet/>
      <dgm:spPr/>
      <dgm:t>
        <a:bodyPr/>
        <a:lstStyle/>
        <a:p>
          <a:endParaRPr lang="en-IN" sz="1400">
            <a:latin typeface="Copperplate Gothic Bold" panose="020E0705020206020404" pitchFamily="34" charset="0"/>
          </a:endParaRPr>
        </a:p>
      </dgm:t>
    </dgm:pt>
    <dgm:pt modelId="{64784159-E5D2-4257-B35C-CBE547C6E06B}" type="pres">
      <dgm:prSet presAssocID="{FF775984-D83A-4B40-BD06-A44FFC0B6F8D}" presName="CompostProcess" presStyleCnt="0">
        <dgm:presLayoutVars>
          <dgm:dir/>
          <dgm:resizeHandles val="exact"/>
        </dgm:presLayoutVars>
      </dgm:prSet>
      <dgm:spPr/>
    </dgm:pt>
    <dgm:pt modelId="{B4446638-01B4-4423-A896-C8121F1928D4}" type="pres">
      <dgm:prSet presAssocID="{FF775984-D83A-4B40-BD06-A44FFC0B6F8D}" presName="arrow" presStyleLbl="bgShp" presStyleIdx="0" presStyleCnt="1" custLinFactNeighborY="230"/>
      <dgm:spPr/>
    </dgm:pt>
    <dgm:pt modelId="{CBFB8837-42BD-4829-8851-E6D67967E924}" type="pres">
      <dgm:prSet presAssocID="{FF775984-D83A-4B40-BD06-A44FFC0B6F8D}" presName="linearProcess" presStyleCnt="0"/>
      <dgm:spPr/>
    </dgm:pt>
    <dgm:pt modelId="{336257F2-04D1-424F-AA6D-2DAB1077C47F}" type="pres">
      <dgm:prSet presAssocID="{BA0A8AF6-E198-45F7-96C8-93DCE29D6A9C}" presName="textNode" presStyleLbl="node1" presStyleIdx="0" presStyleCnt="6" custScaleX="117556" custLinFactNeighborY="5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91249-F752-4193-95E2-A6FB11592E43}" type="pres">
      <dgm:prSet presAssocID="{32C7B9B8-2F64-44BF-B662-D13DDFBA4F37}" presName="sibTrans" presStyleCnt="0"/>
      <dgm:spPr/>
    </dgm:pt>
    <dgm:pt modelId="{91FB9E98-6B9F-4185-9D9D-38BEB4BD962D}" type="pres">
      <dgm:prSet presAssocID="{0D274EE8-6B0B-4CDF-A734-7A4958D7B2B2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9FFDFE-8974-4E20-8132-EF5C5EA76296}" type="pres">
      <dgm:prSet presAssocID="{02BF9E38-68F3-4F35-947D-358339551B78}" presName="sibTrans" presStyleCnt="0"/>
      <dgm:spPr/>
    </dgm:pt>
    <dgm:pt modelId="{996DF63A-E6CD-4A29-95C8-14BB460C4F9B}" type="pres">
      <dgm:prSet presAssocID="{CA1F5A4B-A143-4D53-A0BA-66CF5FFB2CCA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ACA7B-5113-401D-9431-280667CF489A}" type="pres">
      <dgm:prSet presAssocID="{18608824-1BE4-420C-AF7F-BBFB7F2A3B55}" presName="sibTrans" presStyleCnt="0"/>
      <dgm:spPr/>
    </dgm:pt>
    <dgm:pt modelId="{55539320-5FEF-442B-A5DC-98BA71EAFDAA}" type="pres">
      <dgm:prSet presAssocID="{9B15047B-8B67-43CD-9DC6-9BA9254A3D0B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6D9358-997D-4A2B-9897-B7A69A4F75FB}" type="pres">
      <dgm:prSet presAssocID="{C3102D87-DAAF-4A43-B306-C7B443B277B3}" presName="sibTrans" presStyleCnt="0"/>
      <dgm:spPr/>
    </dgm:pt>
    <dgm:pt modelId="{D5B69498-859C-4891-9581-E940040DCD8D}" type="pres">
      <dgm:prSet presAssocID="{E57F2DC5-8A1A-4871-B56D-E0693D174B41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5B1F86-2469-4D5A-8031-C43BC8BDB704}" type="pres">
      <dgm:prSet presAssocID="{33E5BDB7-C71A-4DB2-9446-8FEDE2956229}" presName="sibTrans" presStyleCnt="0"/>
      <dgm:spPr/>
    </dgm:pt>
    <dgm:pt modelId="{3A8528FF-AC8A-41A1-B62F-C63EF6F15B1A}" type="pres">
      <dgm:prSet presAssocID="{3AAABCBC-17FC-4FCA-B49E-4C314EA17C98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8A4FF7-5132-4130-8AD3-6E1FC2E861E8}" type="presOf" srcId="{FF775984-D83A-4B40-BD06-A44FFC0B6F8D}" destId="{64784159-E5D2-4257-B35C-CBE547C6E06B}" srcOrd="0" destOrd="0" presId="urn:microsoft.com/office/officeart/2005/8/layout/hProcess9"/>
    <dgm:cxn modelId="{3E1A3427-24E0-48EF-8E21-5CE8D78FF3D4}" type="presOf" srcId="{3AAABCBC-17FC-4FCA-B49E-4C314EA17C98}" destId="{3A8528FF-AC8A-41A1-B62F-C63EF6F15B1A}" srcOrd="0" destOrd="0" presId="urn:microsoft.com/office/officeart/2005/8/layout/hProcess9"/>
    <dgm:cxn modelId="{F7E1A70F-4DB3-41B7-9452-968ABA9C8E82}" srcId="{FF775984-D83A-4B40-BD06-A44FFC0B6F8D}" destId="{9B15047B-8B67-43CD-9DC6-9BA9254A3D0B}" srcOrd="3" destOrd="0" parTransId="{835CCE87-20EE-451D-B54D-A7F08B3FA774}" sibTransId="{C3102D87-DAAF-4A43-B306-C7B443B277B3}"/>
    <dgm:cxn modelId="{2EFA0B4E-FA62-49C6-ACAC-29A9BE35450A}" srcId="{FF775984-D83A-4B40-BD06-A44FFC0B6F8D}" destId="{CA1F5A4B-A143-4D53-A0BA-66CF5FFB2CCA}" srcOrd="2" destOrd="0" parTransId="{47075881-98E6-4157-980E-3679C968D811}" sibTransId="{18608824-1BE4-420C-AF7F-BBFB7F2A3B55}"/>
    <dgm:cxn modelId="{A6F13148-0C90-483B-8578-3B383954AFB8}" srcId="{FF775984-D83A-4B40-BD06-A44FFC0B6F8D}" destId="{0D274EE8-6B0B-4CDF-A734-7A4958D7B2B2}" srcOrd="1" destOrd="0" parTransId="{49534ECC-B442-4567-A2EC-53FDFFF9C15B}" sibTransId="{02BF9E38-68F3-4F35-947D-358339551B78}"/>
    <dgm:cxn modelId="{34592DF5-4C3C-4705-A33A-CED40B3633DE}" srcId="{FF775984-D83A-4B40-BD06-A44FFC0B6F8D}" destId="{E57F2DC5-8A1A-4871-B56D-E0693D174B41}" srcOrd="4" destOrd="0" parTransId="{A831952C-3599-4DAB-946F-5454D9720E07}" sibTransId="{33E5BDB7-C71A-4DB2-9446-8FEDE2956229}"/>
    <dgm:cxn modelId="{41106FF5-B867-41CC-9952-F340DDAC59C1}" type="presOf" srcId="{9B15047B-8B67-43CD-9DC6-9BA9254A3D0B}" destId="{55539320-5FEF-442B-A5DC-98BA71EAFDAA}" srcOrd="0" destOrd="0" presId="urn:microsoft.com/office/officeart/2005/8/layout/hProcess9"/>
    <dgm:cxn modelId="{99043253-09EF-4E86-8B3D-46814F1BAC95}" type="presOf" srcId="{0D274EE8-6B0B-4CDF-A734-7A4958D7B2B2}" destId="{91FB9E98-6B9F-4185-9D9D-38BEB4BD962D}" srcOrd="0" destOrd="0" presId="urn:microsoft.com/office/officeart/2005/8/layout/hProcess9"/>
    <dgm:cxn modelId="{DCE79B96-4643-4492-9435-20650DCF5A2C}" type="presOf" srcId="{BA0A8AF6-E198-45F7-96C8-93DCE29D6A9C}" destId="{336257F2-04D1-424F-AA6D-2DAB1077C47F}" srcOrd="0" destOrd="0" presId="urn:microsoft.com/office/officeart/2005/8/layout/hProcess9"/>
    <dgm:cxn modelId="{2D398922-5B06-4421-8F61-7BBC494B357A}" srcId="{FF775984-D83A-4B40-BD06-A44FFC0B6F8D}" destId="{BA0A8AF6-E198-45F7-96C8-93DCE29D6A9C}" srcOrd="0" destOrd="0" parTransId="{3C28E8D4-BE77-4BAC-928E-02D735B4C403}" sibTransId="{32C7B9B8-2F64-44BF-B662-D13DDFBA4F37}"/>
    <dgm:cxn modelId="{A452A943-A8F0-4DE5-A7DA-BF723C9CE6C3}" type="presOf" srcId="{E57F2DC5-8A1A-4871-B56D-E0693D174B41}" destId="{D5B69498-859C-4891-9581-E940040DCD8D}" srcOrd="0" destOrd="0" presId="urn:microsoft.com/office/officeart/2005/8/layout/hProcess9"/>
    <dgm:cxn modelId="{904B7814-EFE4-4DC1-A0C6-1B27182107C6}" srcId="{FF775984-D83A-4B40-BD06-A44FFC0B6F8D}" destId="{3AAABCBC-17FC-4FCA-B49E-4C314EA17C98}" srcOrd="5" destOrd="0" parTransId="{63424D0F-0534-4C42-9DEB-385AB10DA230}" sibTransId="{C81F6B03-F4C3-483B-B50C-0815E8FD34DB}"/>
    <dgm:cxn modelId="{596BCF6F-530C-4E3F-846E-85031F873FCD}" type="presOf" srcId="{CA1F5A4B-A143-4D53-A0BA-66CF5FFB2CCA}" destId="{996DF63A-E6CD-4A29-95C8-14BB460C4F9B}" srcOrd="0" destOrd="0" presId="urn:microsoft.com/office/officeart/2005/8/layout/hProcess9"/>
    <dgm:cxn modelId="{516D9797-FED1-4A55-AE94-AFB821056764}" type="presParOf" srcId="{64784159-E5D2-4257-B35C-CBE547C6E06B}" destId="{B4446638-01B4-4423-A896-C8121F1928D4}" srcOrd="0" destOrd="0" presId="urn:microsoft.com/office/officeart/2005/8/layout/hProcess9"/>
    <dgm:cxn modelId="{505566BD-33D1-4A63-8B37-DF71B9825A8B}" type="presParOf" srcId="{64784159-E5D2-4257-B35C-CBE547C6E06B}" destId="{CBFB8837-42BD-4829-8851-E6D67967E924}" srcOrd="1" destOrd="0" presId="urn:microsoft.com/office/officeart/2005/8/layout/hProcess9"/>
    <dgm:cxn modelId="{3BDFE6E8-FD15-4FC4-B227-2A1A6FF1DE28}" type="presParOf" srcId="{CBFB8837-42BD-4829-8851-E6D67967E924}" destId="{336257F2-04D1-424F-AA6D-2DAB1077C47F}" srcOrd="0" destOrd="0" presId="urn:microsoft.com/office/officeart/2005/8/layout/hProcess9"/>
    <dgm:cxn modelId="{A40F7889-FB05-4AF4-BA27-547288BB5526}" type="presParOf" srcId="{CBFB8837-42BD-4829-8851-E6D67967E924}" destId="{32491249-F752-4193-95E2-A6FB11592E43}" srcOrd="1" destOrd="0" presId="urn:microsoft.com/office/officeart/2005/8/layout/hProcess9"/>
    <dgm:cxn modelId="{928DE424-5526-4D26-AC2C-678CCD4132E9}" type="presParOf" srcId="{CBFB8837-42BD-4829-8851-E6D67967E924}" destId="{91FB9E98-6B9F-4185-9D9D-38BEB4BD962D}" srcOrd="2" destOrd="0" presId="urn:microsoft.com/office/officeart/2005/8/layout/hProcess9"/>
    <dgm:cxn modelId="{CFB1F4BF-9899-49CE-86E5-B4F565E6448B}" type="presParOf" srcId="{CBFB8837-42BD-4829-8851-E6D67967E924}" destId="{BF9FFDFE-8974-4E20-8132-EF5C5EA76296}" srcOrd="3" destOrd="0" presId="urn:microsoft.com/office/officeart/2005/8/layout/hProcess9"/>
    <dgm:cxn modelId="{9FDF3D88-FA23-4287-A284-A0F859778EEE}" type="presParOf" srcId="{CBFB8837-42BD-4829-8851-E6D67967E924}" destId="{996DF63A-E6CD-4A29-95C8-14BB460C4F9B}" srcOrd="4" destOrd="0" presId="urn:microsoft.com/office/officeart/2005/8/layout/hProcess9"/>
    <dgm:cxn modelId="{7F70042B-138D-476E-A591-AD84C844D380}" type="presParOf" srcId="{CBFB8837-42BD-4829-8851-E6D67967E924}" destId="{324ACA7B-5113-401D-9431-280667CF489A}" srcOrd="5" destOrd="0" presId="urn:microsoft.com/office/officeart/2005/8/layout/hProcess9"/>
    <dgm:cxn modelId="{A57BF468-96D9-4254-AA0B-E62BDA4B782D}" type="presParOf" srcId="{CBFB8837-42BD-4829-8851-E6D67967E924}" destId="{55539320-5FEF-442B-A5DC-98BA71EAFDAA}" srcOrd="6" destOrd="0" presId="urn:microsoft.com/office/officeart/2005/8/layout/hProcess9"/>
    <dgm:cxn modelId="{D32DBA1A-488A-404A-BEC5-130266C8A5F2}" type="presParOf" srcId="{CBFB8837-42BD-4829-8851-E6D67967E924}" destId="{AB6D9358-997D-4A2B-9897-B7A69A4F75FB}" srcOrd="7" destOrd="0" presId="urn:microsoft.com/office/officeart/2005/8/layout/hProcess9"/>
    <dgm:cxn modelId="{16B1F134-DF33-484B-A880-937C0482C855}" type="presParOf" srcId="{CBFB8837-42BD-4829-8851-E6D67967E924}" destId="{D5B69498-859C-4891-9581-E940040DCD8D}" srcOrd="8" destOrd="0" presId="urn:microsoft.com/office/officeart/2005/8/layout/hProcess9"/>
    <dgm:cxn modelId="{EAD2D23D-7205-4629-A349-E5D241139485}" type="presParOf" srcId="{CBFB8837-42BD-4829-8851-E6D67967E924}" destId="{CB5B1F86-2469-4D5A-8031-C43BC8BDB704}" srcOrd="9" destOrd="0" presId="urn:microsoft.com/office/officeart/2005/8/layout/hProcess9"/>
    <dgm:cxn modelId="{45144921-8145-492E-B2C2-DE34D7839BBB}" type="presParOf" srcId="{CBFB8837-42BD-4829-8851-E6D67967E924}" destId="{3A8528FF-AC8A-41A1-B62F-C63EF6F15B1A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46638-01B4-4423-A896-C8121F1928D4}">
      <dsp:nvSpPr>
        <dsp:cNvPr id="0" name=""/>
        <dsp:cNvSpPr/>
      </dsp:nvSpPr>
      <dsp:spPr>
        <a:xfrm>
          <a:off x="826291" y="0"/>
          <a:ext cx="9364640" cy="479756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6257F2-04D1-424F-AA6D-2DAB1077C47F}">
      <dsp:nvSpPr>
        <dsp:cNvPr id="0" name=""/>
        <dsp:cNvSpPr/>
      </dsp:nvSpPr>
      <dsp:spPr>
        <a:xfrm>
          <a:off x="3" y="1450284"/>
          <a:ext cx="1847852" cy="19190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Copperplate Gothic Bold" panose="020E0705020206020404" pitchFamily="34" charset="0"/>
            </a:rPr>
            <a:t>Data Collection</a:t>
          </a:r>
        </a:p>
      </dsp:txBody>
      <dsp:txXfrm>
        <a:off x="90208" y="1540489"/>
        <a:ext cx="1667442" cy="1738616"/>
      </dsp:txXfrm>
    </dsp:sp>
    <dsp:sp modelId="{91FB9E98-6B9F-4185-9D9D-38BEB4BD962D}">
      <dsp:nvSpPr>
        <dsp:cNvPr id="0" name=""/>
        <dsp:cNvSpPr/>
      </dsp:nvSpPr>
      <dsp:spPr>
        <a:xfrm>
          <a:off x="2109837" y="1439269"/>
          <a:ext cx="1571891" cy="19190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Copperplate Gothic Bold" panose="020E0705020206020404" pitchFamily="34" charset="0"/>
            </a:rPr>
            <a:t>Data Pre-processing and EDA </a:t>
          </a:r>
        </a:p>
      </dsp:txBody>
      <dsp:txXfrm>
        <a:off x="2186570" y="1516002"/>
        <a:ext cx="1418425" cy="1765560"/>
      </dsp:txXfrm>
    </dsp:sp>
    <dsp:sp modelId="{996DF63A-E6CD-4A29-95C8-14BB460C4F9B}">
      <dsp:nvSpPr>
        <dsp:cNvPr id="0" name=""/>
        <dsp:cNvSpPr/>
      </dsp:nvSpPr>
      <dsp:spPr>
        <a:xfrm>
          <a:off x="3943710" y="1439269"/>
          <a:ext cx="1571891" cy="19190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Copperplate Gothic Bold" panose="020E0705020206020404" pitchFamily="34" charset="0"/>
            </a:rPr>
            <a:t>Identify the components of Time Series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>
            <a:latin typeface="Copperplate Gothic Bold" panose="020E0705020206020404" pitchFamily="34" charset="0"/>
          </a:endParaRPr>
        </a:p>
      </dsp:txBody>
      <dsp:txXfrm>
        <a:off x="4020443" y="1516002"/>
        <a:ext cx="1418425" cy="1765560"/>
      </dsp:txXfrm>
    </dsp:sp>
    <dsp:sp modelId="{55539320-5FEF-442B-A5DC-98BA71EAFDAA}">
      <dsp:nvSpPr>
        <dsp:cNvPr id="0" name=""/>
        <dsp:cNvSpPr/>
      </dsp:nvSpPr>
      <dsp:spPr>
        <a:xfrm>
          <a:off x="5777583" y="1439269"/>
          <a:ext cx="1571891" cy="19190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Copperplate Gothic Bold" panose="020E0705020206020404" pitchFamily="34" charset="0"/>
            </a:rPr>
            <a:t>Apply various Forecasting methods to identify the best model</a:t>
          </a:r>
        </a:p>
      </dsp:txBody>
      <dsp:txXfrm>
        <a:off x="5854316" y="1516002"/>
        <a:ext cx="1418425" cy="1765560"/>
      </dsp:txXfrm>
    </dsp:sp>
    <dsp:sp modelId="{D5B69498-859C-4891-9581-E940040DCD8D}">
      <dsp:nvSpPr>
        <dsp:cNvPr id="0" name=""/>
        <dsp:cNvSpPr/>
      </dsp:nvSpPr>
      <dsp:spPr>
        <a:xfrm>
          <a:off x="7611456" y="1439269"/>
          <a:ext cx="1571891" cy="19190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Copperplate Gothic Bold" panose="020E0705020206020404" pitchFamily="34" charset="0"/>
            </a:rPr>
            <a:t>Evaluate and compare the results of every  applied model</a:t>
          </a:r>
        </a:p>
      </dsp:txBody>
      <dsp:txXfrm>
        <a:off x="7688189" y="1516002"/>
        <a:ext cx="1418425" cy="1765560"/>
      </dsp:txXfrm>
    </dsp:sp>
    <dsp:sp modelId="{3A8528FF-AC8A-41A1-B62F-C63EF6F15B1A}">
      <dsp:nvSpPr>
        <dsp:cNvPr id="0" name=""/>
        <dsp:cNvSpPr/>
      </dsp:nvSpPr>
      <dsp:spPr>
        <a:xfrm>
          <a:off x="9445329" y="1439269"/>
          <a:ext cx="1571891" cy="19190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Copperplate Gothic Bold" panose="020E0705020206020404" pitchFamily="34" charset="0"/>
            </a:rPr>
            <a:t>Implement the forecast and develop a system for deployment</a:t>
          </a:r>
        </a:p>
      </dsp:txBody>
      <dsp:txXfrm>
        <a:off x="9522062" y="1516002"/>
        <a:ext cx="1418425" cy="1765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6C355-C557-4018-8B17-73CE12DA046D}" type="datetimeFigureOut">
              <a:rPr lang="en-SG" smtClean="0"/>
              <a:pPr/>
              <a:t>9/9/2022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334DE-EB44-4AF4-B71B-7EA0B5D54153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010862304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A4CEA-AC44-46B6-8DF7-9C786E6EAF5E}" type="datetimeFigureOut">
              <a:rPr lang="en-IN" smtClean="0"/>
              <a:pPr/>
              <a:t>09-09-2022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C1BF1-948D-4B37-A0CF-AF8E7ACFFA7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807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C1BF1-948D-4B37-A0CF-AF8E7ACFFA7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C1BF1-948D-4B37-A0CF-AF8E7ACFFA7F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97582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C1BF1-948D-4B37-A0CF-AF8E7ACFFA7F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4966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C1BF1-948D-4B37-A0CF-AF8E7ACFFA7F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02659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C1BF1-948D-4B37-A0CF-AF8E7ACFFA7F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79197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C1BF1-948D-4B37-A0CF-AF8E7ACFFA7F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91961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C1BF1-948D-4B37-A0CF-AF8E7ACFFA7F}" type="slidenum">
              <a:rPr lang="en-IN" smtClean="0"/>
              <a:pPr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76594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C1BF1-948D-4B37-A0CF-AF8E7ACFFA7F}" type="slidenum">
              <a:rPr lang="en-IN" smtClean="0"/>
              <a:pPr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02217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C1BF1-948D-4B37-A0CF-AF8E7ACFFA7F}" type="slidenum">
              <a:rPr lang="en-IN" smtClean="0"/>
              <a:pPr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1241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8A0-F301-4D7D-B8A0-F9A43ACD4650}" type="datetimeFigureOut">
              <a:rPr lang="en-SG" smtClean="0"/>
              <a:pPr/>
              <a:t>9/9/2022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685B9A9-0953-4F3A-BC02-75B272B948E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72916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8A0-F301-4D7D-B8A0-F9A43ACD4650}" type="datetimeFigureOut">
              <a:rPr lang="en-SG" smtClean="0"/>
              <a:pPr/>
              <a:t>9/9/2022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85B9A9-0953-4F3A-BC02-75B272B948E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34713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8A0-F301-4D7D-B8A0-F9A43ACD4650}" type="datetimeFigureOut">
              <a:rPr lang="en-SG" smtClean="0"/>
              <a:pPr/>
              <a:t>9/9/2022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85B9A9-0953-4F3A-BC02-75B272B948E6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726701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8A0-F301-4D7D-B8A0-F9A43ACD4650}" type="datetimeFigureOut">
              <a:rPr lang="en-SG" smtClean="0"/>
              <a:pPr/>
              <a:t>9/9/2022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85B9A9-0953-4F3A-BC02-75B272B948E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3174279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8A0-F301-4D7D-B8A0-F9A43ACD4650}" type="datetimeFigureOut">
              <a:rPr lang="en-SG" smtClean="0"/>
              <a:pPr/>
              <a:t>9/9/2022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85B9A9-0953-4F3A-BC02-75B272B948E6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56651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8A0-F301-4D7D-B8A0-F9A43ACD4650}" type="datetimeFigureOut">
              <a:rPr lang="en-SG" smtClean="0"/>
              <a:pPr/>
              <a:t>9/9/2022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85B9A9-0953-4F3A-BC02-75B272B948E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811559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8A0-F301-4D7D-B8A0-F9A43ACD4650}" type="datetimeFigureOut">
              <a:rPr lang="en-SG" smtClean="0"/>
              <a:pPr/>
              <a:t>9/9/2022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B9A9-0953-4F3A-BC02-75B272B948E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3438221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8A0-F301-4D7D-B8A0-F9A43ACD4650}" type="datetimeFigureOut">
              <a:rPr lang="en-SG" smtClean="0"/>
              <a:pPr/>
              <a:t>9/9/2022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B9A9-0953-4F3A-BC02-75B272B948E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22486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8A0-F301-4D7D-B8A0-F9A43ACD4650}" type="datetimeFigureOut">
              <a:rPr lang="en-SG" smtClean="0"/>
              <a:pPr/>
              <a:t>9/9/2022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B9A9-0953-4F3A-BC02-75B272B948E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0039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8A0-F301-4D7D-B8A0-F9A43ACD4650}" type="datetimeFigureOut">
              <a:rPr lang="en-SG" smtClean="0"/>
              <a:pPr/>
              <a:t>9/9/2022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85B9A9-0953-4F3A-BC02-75B272B948E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46273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8A0-F301-4D7D-B8A0-F9A43ACD4650}" type="datetimeFigureOut">
              <a:rPr lang="en-SG" smtClean="0"/>
              <a:pPr/>
              <a:t>9/9/2022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685B9A9-0953-4F3A-BC02-75B272B948E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99990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8A0-F301-4D7D-B8A0-F9A43ACD4650}" type="datetimeFigureOut">
              <a:rPr lang="en-SG" smtClean="0"/>
              <a:pPr/>
              <a:t>9/9/2022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685B9A9-0953-4F3A-BC02-75B272B948E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80389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8A0-F301-4D7D-B8A0-F9A43ACD4650}" type="datetimeFigureOut">
              <a:rPr lang="en-SG" smtClean="0"/>
              <a:pPr/>
              <a:t>9/9/2022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B9A9-0953-4F3A-BC02-75B272B948E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52709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8A0-F301-4D7D-B8A0-F9A43ACD4650}" type="datetimeFigureOut">
              <a:rPr lang="en-SG" smtClean="0"/>
              <a:pPr/>
              <a:t>9/9/2022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B9A9-0953-4F3A-BC02-75B272B948E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83288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8A0-F301-4D7D-B8A0-F9A43ACD4650}" type="datetimeFigureOut">
              <a:rPr lang="en-SG" smtClean="0"/>
              <a:pPr/>
              <a:t>9/9/2022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B9A9-0953-4F3A-BC02-75B272B948E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49605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68A0-F301-4D7D-B8A0-F9A43ACD4650}" type="datetimeFigureOut">
              <a:rPr lang="en-SG" smtClean="0"/>
              <a:pPr/>
              <a:t>9/9/2022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85B9A9-0953-4F3A-BC02-75B272B948E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328198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F68A0-F301-4D7D-B8A0-F9A43ACD4650}" type="datetimeFigureOut">
              <a:rPr lang="en-SG" smtClean="0"/>
              <a:pPr/>
              <a:t>9/9/2022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685B9A9-0953-4F3A-BC02-75B272B948E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62441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  <p:sldLayoutId id="2147484045" r:id="rId13"/>
    <p:sldLayoutId id="2147484046" r:id="rId14"/>
    <p:sldLayoutId id="2147484047" r:id="rId15"/>
    <p:sldLayoutId id="21474840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llikarjunaReddy448/co2-forecasting" TargetMode="External"/><Relationship Id="rId2" Type="http://schemas.openxmlformats.org/officeDocument/2006/relationships/hyperlink" Target="https://github.com/srikommareddy/Forecasting-CO2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imyvazhakunnathu" TargetMode="External"/><Relationship Id="rId4" Type="http://schemas.openxmlformats.org/officeDocument/2006/relationships/hyperlink" Target="https://github.com/AbiramiRangaraj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442" y="1340768"/>
            <a:ext cx="11953328" cy="72008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SG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TIME SERIES FORECASTING-CO2 EMISSION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91176" y="3080430"/>
            <a:ext cx="7781488" cy="3206090"/>
          </a:xfrm>
          <a:noFill/>
        </p:spPr>
        <p:txBody>
          <a:bodyPr>
            <a:normAutofit fontScale="25000" lnSpcReduction="20000"/>
          </a:bodyPr>
          <a:lstStyle/>
          <a:p>
            <a:pPr marL="109728" indent="0">
              <a:buNone/>
            </a:pPr>
            <a:r>
              <a:rPr lang="en-SG" sz="11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PROJECT MENTOR : </a:t>
            </a:r>
            <a:r>
              <a:rPr lang="en-SG" sz="112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Mrs.NEHA</a:t>
            </a:r>
            <a:r>
              <a:rPr lang="en-SG" sz="11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11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GUPTA</a:t>
            </a:r>
          </a:p>
          <a:p>
            <a:endParaRPr lang="en-SG" dirty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r>
              <a:rPr lang="en-SG" sz="11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GROUP MEMBERS:</a:t>
            </a:r>
          </a:p>
          <a:p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</a:t>
            </a:r>
            <a:r>
              <a:rPr lang="en-SG" dirty="0" smtClean="0">
                <a:solidFill>
                  <a:schemeClr val="accent1">
                    <a:lumMod val="75000"/>
                  </a:schemeClr>
                </a:solidFill>
              </a:rPr>
              <a:t>                           </a:t>
            </a:r>
            <a:r>
              <a:rPr lang="en-IN" sz="11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IN" sz="11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11200" b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Kommareddy</a:t>
            </a:r>
            <a:r>
              <a:rPr lang="en-IN" sz="11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1200" b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Srinivasa</a:t>
            </a:r>
            <a:r>
              <a:rPr lang="en-IN" sz="11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Reddy</a:t>
            </a:r>
            <a:endParaRPr lang="en-SG" sz="112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SG" sz="11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IN" sz="11200" b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Mrs.Abirami</a:t>
            </a:r>
            <a:r>
              <a:rPr lang="en-IN" sz="11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1200" b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Rangaraj</a:t>
            </a:r>
            <a:endParaRPr lang="en-IN" sz="112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IN" sz="11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IN" sz="11200" b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Mr.Mallikarjuna</a:t>
            </a:r>
            <a:r>
              <a:rPr lang="en-IN" sz="11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Reddy </a:t>
            </a:r>
            <a:r>
              <a:rPr lang="en-IN" sz="11200" b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Gurrala</a:t>
            </a:r>
            <a:endParaRPr lang="en-IN" sz="112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IN" sz="11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IN" sz="11200" b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Ms.Simy</a:t>
            </a:r>
            <a:r>
              <a:rPr lang="en-IN" sz="11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Mathew</a:t>
            </a:r>
          </a:p>
          <a:p>
            <a:pPr marL="109728" indent="0">
              <a:buNone/>
            </a:pPr>
            <a:endParaRPr lang="en-IN" sz="112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IN" sz="112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                 </a:t>
            </a:r>
            <a:endParaRPr lang="en-IN" sz="11200" dirty="0">
              <a:latin typeface="Times New Roman" pitchFamily="18" charset="0"/>
              <a:cs typeface="Times New Roman" pitchFamily="18" charset="0"/>
            </a:endParaRPr>
          </a:p>
          <a:p>
            <a:endParaRPr lang="en-IN" sz="112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IN" sz="112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                  </a:t>
            </a:r>
          </a:p>
          <a:p>
            <a:endParaRPr lang="en-IN" dirty="0">
              <a:latin typeface="Agency FB" pitchFamily="34" charset="0"/>
            </a:endParaRPr>
          </a:p>
          <a:p>
            <a:endParaRPr lang="en-IN" b="0" dirty="0">
              <a:solidFill>
                <a:schemeClr val="dk1"/>
              </a:solidFill>
              <a:latin typeface="Agency FB" pitchFamily="34" charset="0"/>
            </a:endParaRPr>
          </a:p>
          <a:p>
            <a:endParaRPr lang="en-IN" dirty="0">
              <a:latin typeface="Agency FB" pitchFamily="34" charset="0"/>
            </a:endParaRPr>
          </a:p>
          <a:p>
            <a:endParaRPr lang="en-IN" b="0" dirty="0">
              <a:solidFill>
                <a:schemeClr val="dk1"/>
              </a:solidFill>
              <a:latin typeface="Agency FB" pitchFamily="34" charset="0"/>
            </a:endParaRPr>
          </a:p>
          <a:p>
            <a:r>
              <a:rPr lang="en-IN" b="0" dirty="0">
                <a:solidFill>
                  <a:schemeClr val="dk1"/>
                </a:solidFill>
                <a:latin typeface="Agency FB" pitchFamily="34" charset="0"/>
              </a:rPr>
              <a:t>                    </a:t>
            </a:r>
            <a:endParaRPr lang="en-IN" dirty="0">
              <a:latin typeface="Agency FB" pitchFamily="34" charset="0"/>
            </a:endParaRPr>
          </a:p>
          <a:p>
            <a:endParaRPr lang="en-SG" dirty="0"/>
          </a:p>
          <a:p>
            <a:endParaRPr lang="en-SG" dirty="0"/>
          </a:p>
        </p:txBody>
      </p:sp>
      <p:pic>
        <p:nvPicPr>
          <p:cNvPr id="5" name="Google Shape;333;p1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10668032" y="214290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87878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63621"/>
            <a:ext cx="10972800" cy="1143000"/>
          </a:xfrm>
        </p:spPr>
        <p:txBody>
          <a:bodyPr/>
          <a:lstStyle/>
          <a:p>
            <a:r>
              <a:rPr lang="en-SG" dirty="0">
                <a:solidFill>
                  <a:schemeClr val="accent6">
                    <a:lumMod val="50000"/>
                  </a:schemeClr>
                </a:solidFill>
                <a:latin typeface="Sitka Small Semibold" pitchFamily="2" charset="0"/>
              </a:rPr>
              <a:t>Plots before and after differencing: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CA9F210E-1754-3CD1-03DF-0882EEFBB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360" y="1406621"/>
            <a:ext cx="1103947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6497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63552" y="30633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SG" sz="4400" dirty="0">
                <a:solidFill>
                  <a:schemeClr val="accent6">
                    <a:lumMod val="50000"/>
                  </a:schemeClr>
                </a:solidFill>
                <a:latin typeface="Sitka Small Semibold" pitchFamily="2" charset="0"/>
                <a:cs typeface="Times New Roman" pitchFamily="18" charset="0"/>
              </a:rPr>
              <a:t>MODEL BUILDING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1384" y="1700808"/>
            <a:ext cx="8915400" cy="3777622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used:</a:t>
            </a:r>
          </a:p>
          <a:p>
            <a:pPr algn="just"/>
            <a:endParaRPr lang="en-US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+mj-lt"/>
              <a:buAutoNum type="romanUcPeriod"/>
            </a:pP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ARIMA(Auto Regressive Integrated Moving Average)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SARIMA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Exponential smoothing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Exponential smoothing or Holt’s method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 Exponential smoothing or Holt’s –Winter method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22117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19553"/>
            <a:ext cx="4550296" cy="1143000"/>
          </a:xfrm>
        </p:spPr>
        <p:txBody>
          <a:bodyPr/>
          <a:lstStyle/>
          <a:p>
            <a:r>
              <a:rPr lang="en-SG" dirty="0">
                <a:solidFill>
                  <a:schemeClr val="accent6">
                    <a:lumMod val="50000"/>
                  </a:schemeClr>
                </a:solidFill>
                <a:latin typeface="Sitka Small Semibold" pitchFamily="2" charset="0"/>
              </a:rPr>
              <a:t>ARIMA Models: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352" y="1481882"/>
            <a:ext cx="3816424" cy="578966"/>
          </a:xfrm>
        </p:spPr>
        <p:txBody>
          <a:bodyPr/>
          <a:lstStyle/>
          <a:p>
            <a:r>
              <a:rPr lang="en-SG" dirty="0">
                <a:solidFill>
                  <a:schemeClr val="accent6">
                    <a:lumMod val="50000"/>
                  </a:schemeClr>
                </a:solidFill>
                <a:latin typeface="Sitka Small Semibold" pitchFamily="2" charset="0"/>
              </a:rPr>
              <a:t>ACF and PACF Plots:</a:t>
            </a:r>
          </a:p>
          <a:p>
            <a:endParaRPr lang="en-SG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5CD3F518-47FF-B182-F255-59B2FE5A3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7462" y="2061212"/>
            <a:ext cx="11773193" cy="43201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F540AD5-74A9-E31B-4295-599B959EFDA9}"/>
              </a:ext>
            </a:extLst>
          </p:cNvPr>
          <p:cNvSpPr txBox="1"/>
          <p:nvPr/>
        </p:nvSpPr>
        <p:spPr>
          <a:xfrm>
            <a:off x="4810116" y="785794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452926" y="214290"/>
            <a:ext cx="7072362" cy="16557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Autocorrelation Function (ACF): It is a measure of the correlation between the  time series with a lagged version of itself.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Partial Autocorrelation Function (PACF): This measures the correlation between the time series with a lagged version of itself but after eliminating the variations already explained by the intervening comparisons.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838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313" y="404664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Sitka Small Semibold" pitchFamily="2" charset="0"/>
              </a:rPr>
              <a:t>DATA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390666"/>
            <a:ext cx="10972800" cy="452596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Using  First Order Differencing data for building model for stationary data because it shows more stationarity. </a:t>
            </a: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b="1" dirty="0">
                <a:solidFill>
                  <a:schemeClr val="accent1"/>
                </a:solidFill>
              </a:rPr>
              <a:t>Training Data = Fit the model only to training period</a:t>
            </a: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b="1" dirty="0">
                <a:solidFill>
                  <a:schemeClr val="accent1"/>
                </a:solidFill>
              </a:rPr>
              <a:t>Validating Data = Assess the model performance on validation</a:t>
            </a: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b="1" dirty="0">
                <a:solidFill>
                  <a:schemeClr val="accent1"/>
                </a:solidFill>
              </a:rPr>
              <a:t>Deploy model by training on whole dataset</a:t>
            </a:r>
          </a:p>
        </p:txBody>
      </p:sp>
    </p:spTree>
    <p:extLst>
      <p:ext uri="{BB962C8B-B14F-4D97-AF65-F5344CB8AC3E}">
        <p14:creationId xmlns:p14="http://schemas.microsoft.com/office/powerpoint/2010/main" xmlns="" val="17097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4966" y="188640"/>
            <a:ext cx="8911687" cy="1280890"/>
          </a:xfrm>
        </p:spPr>
        <p:txBody>
          <a:bodyPr/>
          <a:lstStyle/>
          <a:p>
            <a:r>
              <a:rPr lang="en-SG" b="1" dirty="0">
                <a:solidFill>
                  <a:schemeClr val="accent6">
                    <a:lumMod val="50000"/>
                  </a:schemeClr>
                </a:solidFill>
              </a:rPr>
              <a:t>ARIMA(p=7,d=1,q=2)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EF1C279-5FB6-D411-5CD1-BC5FC7786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474" y="1166019"/>
            <a:ext cx="4799145" cy="4525962"/>
          </a:xfrm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xmlns="" id="{96D3D1BF-B3B2-E80A-5136-EAAC41142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53058" y="1066800"/>
            <a:ext cx="6619606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2990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xmlns="" id="{E45E7476-C1EE-F188-82DE-12D92FC6F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355" y="532018"/>
            <a:ext cx="10085140" cy="267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B4990DCC-96AD-0B2D-9C1E-F1F1C5C7C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336" y="3208064"/>
            <a:ext cx="6848475" cy="379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509C8B0-450B-D2EA-D3D2-C1A6623D4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767" y="3316602"/>
            <a:ext cx="4746873" cy="666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13C55FD-B6F0-3697-8080-AF458A9B6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9767" y="4365104"/>
            <a:ext cx="4818881" cy="1866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46D4B63-EE0D-9F91-4E97-51BFC55F082F}"/>
              </a:ext>
            </a:extLst>
          </p:cNvPr>
          <p:cNvSpPr txBox="1"/>
          <p:nvPr/>
        </p:nvSpPr>
        <p:spPr>
          <a:xfrm>
            <a:off x="551384" y="116632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                                             </a:t>
            </a:r>
            <a:r>
              <a:rPr lang="en-IN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Results from ARIMA (7,1,2)</a:t>
            </a:r>
          </a:p>
        </p:txBody>
      </p:sp>
    </p:spTree>
    <p:extLst>
      <p:ext uri="{BB962C8B-B14F-4D97-AF65-F5344CB8AC3E}">
        <p14:creationId xmlns:p14="http://schemas.microsoft.com/office/powerpoint/2010/main" xmlns="" val="232027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9376" y="0"/>
            <a:ext cx="8911687" cy="1280890"/>
          </a:xfrm>
        </p:spPr>
        <p:txBody>
          <a:bodyPr/>
          <a:lstStyle/>
          <a:p>
            <a:r>
              <a:rPr lang="en-SG" b="1" dirty="0">
                <a:solidFill>
                  <a:schemeClr val="accent6">
                    <a:lumMod val="50000"/>
                  </a:schemeClr>
                </a:solidFill>
              </a:rPr>
              <a:t>ARIMA(p=7,d=1,q=3)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486B22E9-427B-F93F-781C-C7B739062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09984" y="1128445"/>
            <a:ext cx="8262680" cy="572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creenshot (88).png"/>
          <p:cNvPicPr>
            <a:picLocks noChangeAspect="1"/>
          </p:cNvPicPr>
          <p:nvPr/>
        </p:nvPicPr>
        <p:blipFill>
          <a:blip r:embed="rId3"/>
          <a:srcRect l="16601" t="44789" r="69336" b="26030"/>
          <a:stretch>
            <a:fillRect/>
          </a:stretch>
        </p:blipFill>
        <p:spPr>
          <a:xfrm>
            <a:off x="238084" y="1285860"/>
            <a:ext cx="3500462" cy="378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433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63621"/>
            <a:ext cx="10972800" cy="1143000"/>
          </a:xfrm>
        </p:spPr>
        <p:txBody>
          <a:bodyPr/>
          <a:lstStyle/>
          <a:p>
            <a:r>
              <a:rPr lang="en-SG" dirty="0">
                <a:solidFill>
                  <a:schemeClr val="accent6">
                    <a:lumMod val="50000"/>
                  </a:schemeClr>
                </a:solidFill>
                <a:latin typeface="Sitka Small Semibold" pitchFamily="2" charset="0"/>
              </a:rPr>
              <a:t>ARIMA(p=15,d=1,q=15)</a:t>
            </a:r>
          </a:p>
        </p:txBody>
      </p:sp>
      <p:pic>
        <p:nvPicPr>
          <p:cNvPr id="5" name="Picture 4" descr="Screenshot (74).png"/>
          <p:cNvPicPr>
            <a:picLocks noChangeAspect="1"/>
          </p:cNvPicPr>
          <p:nvPr/>
        </p:nvPicPr>
        <p:blipFill>
          <a:blip r:embed="rId2"/>
          <a:srcRect l="15690" t="27907" r="52518" b="4651"/>
          <a:stretch>
            <a:fillRect/>
          </a:stretch>
        </p:blipFill>
        <p:spPr>
          <a:xfrm>
            <a:off x="238084" y="1214422"/>
            <a:ext cx="4759930" cy="4714908"/>
          </a:xfrm>
          <a:prstGeom prst="rect">
            <a:avLst/>
          </a:prstGeom>
        </p:spPr>
      </p:pic>
      <p:sp>
        <p:nvSpPr>
          <p:cNvPr id="27650" name="AutoShape 2" descr="data:image/png;base64,iVBORw0KGgoAAAANSUhEUgAAAs8AAAHwCAYAAABZtoJSAAAAOXRFWHRTb2Z0d2FyZQBNYXRwbG90bGliIHZlcnNpb24zLjUuMSwgaHR0cHM6Ly9tYXRwbG90bGliLm9yZy/YYfK9AAAACXBIWXMAAAsTAAALEwEAmpwYAADhO0lEQVR4nOydd5gkVbn/P6er4+SdtDnvshHYRA6CBAElCSgCKgoipnv1p15Rr168V+/FiAlFFEQEBEQQFCSz5LTEzTnNxgk7eTpVnd8fFbq6p7une6ZnesL5PM88M11dfepUT3fVW2993+8rpJQoFAqFQqFQKBSKvvEUewIKhUKhUCgUCsVIQQXPCoVCoVAoFApFjqjgWaFQKBQKhUKhyBEVPCsUCoVCoVAoFDmigmeFQqFQKBQKhSJHVPCsUCgUCoVCoVDkiAqeFXkhhDhFCNFQwPGuFEK86HrcKYSYVajxrTFXCiGuLuSYGbaTce6p+znA7ewQQpye4bmQEOIfQog2IcRfC7E9hUKRG0KItUKIU4o9j2IyVMfb/jIY55hCIYSQQog5Oa57vRDizkGez7+EEJ8czG2MVFTwPAIRQpwohHjZCpBahBAvCSGOsp4rWJBWDKSUZVLKbcWeR38YJnO/GBgP1EgpLxnoYNbF0krrb5ny3AeEEM8LITqEEI1CiOeEEOdZz10phLhdCDFDCLFjoPNQKIpNuovW1OOtlHKRlHJlH+PMsIIk7yBNVWGRLpAfrOP0SD/3pkNKebaU8k8wOvdvIKjgeYQhhKgA/gn8CqgGJgPfAyLFnFcujISTxUiYYx9MBzZJKeP5vjCffRdCXAz8FbgDmIIZsH8XODff7SoUisIxCo5hCsWwRwXPI4/DAKSUf5FS6lLKHinlE1LK94QQC4CbgeOsW1OtAEKIDwoh3hZCtAshdgshrrcHc2VBPimE2CWEaBJCfNv1fMjKIB4SQqwDjnJPRghxnRBiq5V9XCeEuND13JVWVvxGIUQLcL0QokYI8bA1l9eB2SnjSSHEHCHEJGsf7J9ud+ZTCPFpIcR6a16PCyGmu547QwixwcrM/xoQmd5M69bX/UKIO4UQ7cCVQohKIcStQoh9Qog9QojvCyE0a/05Voa1zXqv7k2du/V3xv1Ml3lyZ0iEELOFEM8IIZqtbdwlhKjKtA+uMb6HGcB+1HrPrhJCeIQQ/ymE2CmEOCiEuEMIUZkyj6uEELuAZ/rahvU6AfwM+B8p5R+klG1SSkNK+ZyU8jO5jKFQjEbc2WkhxNFCiFXWMeCAEOJn1mrPW79bre/pcdm+p9ZYn7CeaxZCfCdlO+mOYUcLIV4RQrRax7FfCyH8rvGkEOLzQojN1rH7f6zjzivWfO9zr5+yj/Zx/VfWcXCDEOK0DOsmSQtSj33WWNusOWwXQlyeYRyPSJxrmq35VVvPBa19b7b29w0hxHghxA+Ak4BfW+/zr137bh+nbxdC/EaY8oROa78mCCF+LsxzywYhxFLXPNKe70Tmc29ACPETYZ5bDwghbhZChFzjfd36/+wVQnw63b671p0pzHNPhxDiSaA25fljhXlHulUI8a5wyYeEeX75H2v/OoQQTwgharO9f67XXZ1u/4QQR1n75D6PXSSEeCfbfowapJTqZwT9ABVAM/An4GxgXMrzVwIvpiw7BTgc82LpCOAAcIH13AxAAr8HQsCRmFnsBdbzNwAvYGa5pwJrgAbX2JcAk6yxPwp0ARNdc4kDXwK81vj3APcBpcBiYI97vtZc5qTZ77uAv1h/XwBsARZY4/4n8LL1XC3Qjilf8AFfseZwdYb383ogZo3pseb4d+B31hzrgdeBz1rr/wX4trVuEDgx3dyz7afrPfe6XrvSniMwBzgDCAB1mCfbn7vW3QGcnmV/7nQ9/rT1Xs0CyoAHgD+nzOMOa56hHD+D863XzSz290H9qJ+h+kn3vSPleOteB3gF+Lj1dxlwrPV3uu9/tu/pQqATOBHwAz+xjln2dtIdw5YDx2IeH2cA64Evu7YngYcxzyeLMI/5T1vbrwTWAZ/M8D5ciXlM/QrmMfajQBtQbT3vPpalHo+cfbeOOe3APOu5icCiDNv8MvAq5l2uAObx2T4ffBb4B1ACaNa+V6TOJWXf7eP07UCT9ZogZgJhO/AJa6zvA8+6XtvX+S713Ptz632uBsqtef6f9dxZmOfixdZ7cTcZzn+uz9PPrP0/Geiw31vMO9DNwDnW3M6wHte53oetmMm3kPX4hnzevwz7tw442/X4QeCrxf6uDsWPyjyPMKSU7ZgHUTvgbRRmhnN8lteslFKulmZ28D3MAPB9Kat9T5pZ7HeBdzGDaICPAD+QUrZIKXcDv0wZ+69Syr3W2PcCm4GjXavslVL+SpoygihwEfBdKWWXlHIN5kVAVoQQ38AM2Owr889iHoDWW+P+L7BEmNnnc4B1Usr7pZQxzIPX/j428YqU8u9SSgPzZHI25ommS0p5ELgRuNRaN4YpjZgkpQxLKXtpwISZpc57P22klFuklE9KKSNSykbMA2bq/ytXLgd+JqXcJqXsBL4JXCqSb+1eb82zJ8cxa6zf+/o5J4VipPJ3K+vWamUXf5Nl3RgwRwhRK6XslFK+mmXdbN/Ti4F/SClflFJGMe8uyZTXO8cw6zj+ppTyVSllXEq5AzPYTD2G/FBK2S6lXIuZFHnC2n4b8C9gKZk5iHlBH7OO+xuBD2ZZPxMGsFgIEZJS7rPmko7PAt+WUjZIKSOYQfnF1vsTwzwmzZHm3dg3rfNkrjxovSaMGfyFpZR3SCl14F5c70MO5zsHIYQAPgN8xTp/dmCeq+xzyUeAP0op10gpu6x9SosQYhrmXd/vWOeF5zEDXpsrgEellI9ac3sSWIV5PrT5o5Ryk3Wcvw9YYi0fyPv3J2vbWHcCPoB5ETDqUcHzCMQKGq+UUk7BvGqdhBkkpkUIcYwQ4llhFnW1AdeScsuH5ACzGzP7gTX2btdzO1PG/oQQ4h3XyWRxytju19ZhZhwyjpdm7mcD/46ZKbeDu+nAL1zbbMGUZkxOna+UUqZsLx3u56djZlP2ucb/HWYGGuA/rG29LszK+nS32vLeTzdCiHohxD3ClIy0A3fS+/+VK5NStr3Tmpv7Yquv9yeVZuv3xH7OSaEYqVwgpayyf4DPZ1n3KsxM3wbrVviHsqyb7XuaekzrJvEdtEn6DgshDhNC/FMIsd86hvwvvY8hB1x/96R5XEZm9ljHVvd8J2VZvxdWwPhRzPPRPiHEI0KI+RlWnw486Domrwd0zPfnz8DjwD2W/OFHQghfHlPJ+X3I4Xznpg4zm/uma/3HrOXQx7k1hUnAIes9S7f+dOCSlAu7E0k+Rmc6xw/k/bsTOFcIUYZ5MfCClHJMJFVU8DzCkVJuwLz1tNhelGa1uzFvHU2VUlZiapcy6oBT2Icp17CZZv9hZXp/D3wR092hCjOD4R7bPZ9GzNt9acdLRQgxD/PK9iNW1ttmN6aMosr1E5JSvpw6X+vqfyrZcc9xN+YtzFrX2BVSykUAUsr9UsrPSCknYWZDfiN6Wwv1tZ/2AbDEtWyC6+//s+Z0hJSyAvPKPtf/Vyp7MQ+s7nnEST5BpPvMZGMj5vt0UT/npFCMeqSUm6WUH8O88P4hcL8QopT037ds39N9mHIFwKxDIXH3x9lcyuPfAhuAudYx5Fv0/xiSjsnWsdU9371p1usi83EOKeXjUsozMIO8DZjnk3TsxpQHuI/5QSnlHiv7/T0p5ULgeOBDmLILyP/YlpEcznep22rCDL4XueZcKaW0g9aM59Y07APGWZ+fdOvvxpT5uN+fUinlDX3tVx/vX9KqaV67B1NOciHwccxAfEyggucRhhBivhDiq0KIKdbjqcDHMPVgYB5sp4jkYo9yoEVKGRZCHA1clscm7wO+KYQYZ23zS67n7BNBozWXT5EI4nth3QZ7ALNwsEQIsRBI6yEpTFeRh4D/TCONuNma0yJr3UohhG3L9giwSAjxYeuW3r+RcsDOhnXV/ATwUyFEhTALVWYLId5nbesS+70HDln7r+ezn5YUYw9whRBCs7LX7sLJckyNY6sQYjLw9Vznn4a/AF8RZrFJGWYG6l7ZDzcOGyvj9P+A7wghPuV6n04UQtwygLkqFKMGIcQVQog6acrBWq3FOubx0sDUF9tk+57ej5ndO946rn+PvgPhckw9caeVzf1cofbLoh74NyGEzzr2LgAeTbPeO8DJQohpwiyA/Kb9hDCL+s6zAsII5jFPTzMGmMf8H1gBLEKIOiHE+dbfpwohDhemXK4dU4Zgj3OA5Pd5IPR1vks691r/998DNwoh6q3XTBZCfMBa/z7M4s6FQogS4L8ybVhKuRNThvE9IYRfCHEiyc5Gdgb4A9Y5JShMm9EpaQd00cf75yZdbAFmzcx/YNZVPdjX9kYLKngeeXQAxwCvCSG6MIPmNcBXreefAdYC+4UQTdayzwP/LYTowNTL3ZfH9r6HeXtoO2ZQ6VxZSinXAT/FvPI8gPnleamP8b6IebtoP2bG/I8Z1lsGzAN+JlyuG9Z2H8TM5Nxj3ZJcg6lTRkrZhFnUcQPmrc25OcwplU9gFuaswwyQ7ydx++sozPe+EzOb/+9Syu392M/PYAbFzZgFOy+7nvuetf9tmBcDD+Q5fze3Yf7Pnsf8H4ZJvgDqF1LK+zFvuX4aM+N0ALO45qGBjq1QjBLOAtZax4pfAJdKs06iG/gB8JJ1i/1YsnxPLR3wlzCLkPdhngMOkt2e9GuYSZIOzADu3izr9ofXMI+tTda+XCylTJWSYGlv7wXeA97EtFm18WCet/ZiSu/eR2YZzC8wj7dPWOexVzHPg2AmR+7HDPzWA89hBpP26y4WpnPGLxkAOZzv0p17v4FZCPqqda56CvO8hpTyX5hyy2esdfpyO7oMc59bMAPtO1xz2w2cj3mHoREzE/11covxsr1/btLtH5gB83RM7XhXmteNSkSybEmhUCgUCsVwxcpMt2JKMtJduA/29q/EdGA4cai3rRieCCG2Ykopnyr2XIYKlXlWKBQKhWIYI4Q415KAlWJa1a3GtMVTKIqKEOIiTDlLTn0CRguqE5FCoVAoFMOb8zFlHQJT+3qpVLeNFUVGCLES04f845bGe8ygZBsKhUKhUCgUCkWOKNmGQqFQKBQKhUKRIyp4VigUCoVCoVAocmREaZ5ra2vljBkzij0NhUKhyJs333yzSUpZ1/eaowd1zFYoFCOZTMftERU8z5gxg1WrVhV7GgqFQpE3QoicW7SPFtQxW6FQjGQyHbeLJtuwOuC8LoR4VwixVgjxvWLNRaFQKBQKhUKhyIViZp4jwPullJ1CCB/wohDiX1LKV/t6oUKhUCgUCoVCUQyKFjxbHpWd1kOf9aN88xQKhUKhUCgUw5aiap6FEBpmv/s5wE1SytfSrHMNcA3AtGnThnaCCoVCoVAoFKOQWCxGQ0MD4XC42FMpOsFgkClTpuDz+XJav6jBs5RSB5YIIaqAB4UQi6WUa1LWuQW4BWDFihUqM61QKBQKhUIxQBoaGigvL2fGjBkIIYo9naIhpaS5uZmGhgZmzpyZ02uGhc+zlLIVWAmcVdyZKBQKhUKhUIx+wuEwNTU1YzpwBhBCUFNTk1cGvphuG3VWxhkhRAg4HdhQrPkoxg7ffGA1z244WOxpKBQKhUJRVMZ64GyT7/tQzMzzROBZIcR7wBvAk1LKfxZxPooxwt/eauD5zY3FnoZCoVAoLMIxfUSMqSgsZWVlSY9vv/12vvjFLwJw8803c8cdd2R87cqVK3n55ZcHdX6ZKKbbxnvA0mJtXzF20Q1JOGYUexoKhUKhsAj6NGZc90hBx9xxwwcLOt5oJxzTCfq0YTPetddem/X5lStXUlZWxvHHH9/vbfSXEdVhUKEYKFJKdEMSURkJhUKhUCgcCn0BM9CLl+uvv56ysjK+9rWv8ctf/pKbb74Zr9fLwoULueGGG7j55pvRNI0777yTX/3qV5x00kkFmnnfqOBZMaaIG6ZhSziugmeFQqFQKIpJT08PS5YscR63tLRw3nnn9VrvhhtuYPv27QQCAVpbW6mqquLaa691guuhRgXPijGFbgfPSrahUCgUCkVRCYVCvPPOO87j22+/nVWrVvVa74gjjuDyyy/nggsu4IILLhi6CWZgWFjVKRRDhZN5LoBsI6Yb3PfGbgxD2Y8rFAqFQjFYPPLII3zhC1/gzTffZPny5cTj8aLORwXPijGFrhcueH59ewv/8bf3eHt364DHUigUCoVC0RvDMNi9ezennnoqP/rRj2htbaWzs5Py8nI6OjqKMicVPCvGFDHDlGsUQrZhB+DRuJKAKBQKhUIxGOi6zhVXXMHhhx/O0qVL+cpXvkJVVRXnnnsuDz74IEuWLOGFF14Y0jkpzbNiTKEXsGAwZmWx44YKnhUKhUIxsgnH9ILa++ViVdfZ2Zn0+Morr+TKK68ETLcNmxdffLHXaw877DDee++9Ac+zP6jMs2JMYWueIwXIPNuBeFxpnhUKhUIxwimkx/NgjDecUMGzYkxha54jBcg82xnnuK6CZ4VCoVAoxgoqeFaMKeIF1Dzbsg1dyTYUCoVCoRgzqOBZMaYopFWdHTTHVOZZoVAoFIoxgwqeFWOKuJ7QKcf1gWWME5lnFTwrRj5CiLOEEBuFEFuEENelef4UIUSbEOId6+e7xZinQqFQFBvltqEYU7gD3XDcoEzr//WjHXzHBhiEKxTFRgihATcBZwANwBtCiIellOtSVn1BSvmhIZ+gQqFQDCNU5lkxpnDbyg1UumFLQFTmWTEKOBrYIqXcJqWMAvcA5xd5TgpFv/ETgzV/g/s+AQ292z0rhgdlZWXO348++ihz585l165dXH/99UyePJklS5Ywd+5cPvzhD7NuXeJa/pRTTmHevHksWbKEJUuWcPHFFw/pvFXmWTGmcNvKFSp4jqngWTHymQzsdj1uAI5Js95xQoh3gb3A16SUa1NXEEJcA1wDMG3atEGYqkKRmVliL5dqz3KR9jzcb3Wfa9wE174Imgp5hitPP/00X/rSl3jiiSec48ZXvvIVvva1rwFw77338v73v5/Vq1dTV1cHwF133cWKFSuKMl+VeVaMKdy2cgN13LBlG7qSbShGPiLNstSrwreA6VLKI4FfAX9PN5CU8hYp5Qop5Qr7JKdQDC6Scz0vc6//v3km8DU+pT3Ga8YCuOJv8JE7oHE9rLqt2JNUZOCFF17gM5/5DI888gizZ89Ou85HP/pRzjzzTO6+++4hnl161GWYYkyhFzDzHNNVkxTFqKEBmOp6PAUzu+wgpWx3/f2oEOI3QohaKWXTEM1RoUjLOZ7X+JX/12w3xnND7FLu199HE5XsmHM6SAkzT4ZnfwCHXwwl1cWe7vDkX9fB/tWFHXPC4XD2DVlXiUQinH/++axcuZL58+dnXXfZsmVs2LDBeXz55ZcTCoUAOOOMM/jxj3888DnniMo8K8YUbs3zQBulqA6DilHEG8BcIcRMIYQfuBR42L2CEGKCEEJYfx+Nef5oHvKZKhQpXKo9S4Os5bToT7lZP48mKhNPCgFn3QCRdnj2f4s3SUVafD4fxx9/PLfeemuf60qZfK696667eOedd3jnnXeGNHAGlXlWjDHcmeeBtuiOOR0GlWxDMbKRUsaFEF8EHgc04DYp5VohxLXW8zcDFwOfE0LEgR7gUpl6NlMohpgJNHOiZw2/0i/EyJQPHL8IVlwFq26FFZ8yHyuS6SNDPFh4PB7uu+8+Tj/9dP73f/+Xb33rWxnXffvtt4umcU5FBc+KMYW7oUl4gJnnuJJtKEYRUspHgUdTlt3s+vvXwK+Hel4KRTY+rL2AR0ju10/KvuKp34LVf4XHroNPPGxmpBXDgpKSEv75z39y0kknMX78eK666qpe6/ztb3/jiSee4Kc//WkRZtgbFTwrxhTJmucCFQyq4FmhUCiKgORi7XleNRawW47PvmpJNbz/P+HRr8GGf8KCc4dmioqcqK6u5rHHHuPkk0+mtrYWgBtvvJE777yTrq4uFi9ezDPPPIO7CNmtea6treWpp54asvmq4FkxphgMn2fVnluhUCiGnuViE7M8+/lNLEdL8uWfgjduhce/DXPOAF9wcCeo6JPOzk7n76lTp7J9+3YAzj//fK6//vqMr1u5cuUgzyw7qmBQMeq467WdbDrQkfa5wmae7SYpSvOsUCgUQ83F2vN0yQCP6uksydOgeU1tb+tOePWmwZ2cYlSjgmfFqEJKyXcfWsvf3mpI+3whm6TYBYMq86xQKBRDS4gwH9Je5VH9GLrJI4M86xSY/yF4/qfQvm/Q5qcY3RQteBZCTBVCPCuEWC+EWCuE+PdizUUxvAjHdIx+6ogjcQPdkEnNUNzEC1gwqKv23AqFQlEUPuBZRbno4a/6+/J/8ZnfByMGz/+o8BNTjAmKmXmOA1+VUi4AjgW+IIRYWMT5KIYBUkpO/clK7nptZ79e3xWJA5kDWj1J81wY2UZcyTYUCoViSLlEe46dRj2vy+yNNdJSPRMWXQhrHwQ9VvjJKUY9RQuepZT7pJRvWX93AOuBycWaj2J4ENMl+9rCNBzq6dfru6O6NU76gDae5PM80A6Dts+zyjwrFArFUDGZRk7Q1nK/fjLpO8vnwMILoOcQbH+ukFNTjBGGheZZCDEDWAq8lua5a4QQq4QQqxobG4d8boqhpccKfiPx/mVzu6J9ZZ7N5ZpHFMxtQ/k8KxQKxdBxkfYChhQ80Je3czZmvx/85Wb2WaHIk6IHz0KIMuBvwJellO2pz0spb5FSrpBSrnD7+ylGJz0xO3juX2DbFbEzz+kDWnt5qV/rd4Buo4JnhUKhGFoEBhdrz/GysZA9DCAm8AVh/jmw4REl3VDkTVGDZyGEDzNwvktK+UAx56IYHjjBcz/1yAnNc/rX28vLAt6BZ5511Z5boVAohpKjxUameRq5vz+Fgqko6UbREULw1a9+1Xn8k5/8JMnf+ec//zl33HEHAC0tLZxxxhnMnTuXM844g0OHDqUd86yzzqKqqooPfehDScsvvfRSNm/eXJB5F9NtQwC3AuullD8r1jwUw4tuS3YR6WdAar8+UzbYXl4a8BawYFBlnhUKhWIouFh7jg4Z4jHjqIEPpqQbRScQCPDAAw/Q1NTU67l4PM5tt93GZZddBsANN9zAaaedxubNmznttNO44YYb0o759a9/nT//+c+9ln/uc5/jRz8qjMNKMTsMngB8HFgthHjHWvYtKeWjxZuSotiEB5x5Nl+fqYhPNySaRxDyawO2qrNdNlTmWaFQKAafEsKco73Gw/rxhAkMfEBfEOadbUo3PvRz0HwDH3OE8sPXf8iGlg0FHXN+9Xy+cfQ3sq7j9Xq55ppruPHGG/nBD36Q9NwzzzzDsmXL8HrNUPWhhx5yOgt+8pOf5JRTTuGHP/xhrzFPO+20tB0ITzrpJK688kri8bgzZn8pptvGi1JKIaU8Qkq5xPpRgfMYpzs6MM1zLplnzSMIeD2qYFChUChGEGd7XqdURPrn7ZyJRRcq6UaR+cIXvsBdd91FW1tb0vKXXnqJ5cuXO48PHDjAxIkTAZg4cSIHDx7Mazsej4c5c+bw7rvvDnjOxcw8KxS9GLjbhpV5zqB5jusGXo8g6NPoCMf7N0kLu/gwF6u6p9Yd4M1dh/jGWf3wJFUoFAoFJ2vvcUBW8ZacW7hB3dKNOacXbtwRRl8Z4sGkoqKCT3ziE/zyl78kFAo5y/ft28eCBQsKuq36+nr27t2bFJT3h6K7bSgUbhJuG/3UPPfRJCWRedYGnHm2iw9z6TD46Jp93P7SjgFtT6FQKMYukqM8G3jDmE+/vZ3T4ZZuKNeNovHlL3+ZW2+9la6uLmdZKBQiHA47j8ePH8++fWZL9X379lFfX5/3dsLhcFKA3l9U8KwYVjiZ534Gtl19NEnRDWllnj0Dt6rLo8NgRzhOT0x39k+hUCgUuTNFNDFJtPC6Ma/wgyvpRtGprq7mIx/5CLfeequzbMGCBWzZssV5fN555/GnP/0JgD/96U+cf/75AOzZs4fTTjstp+1s2rSJRYsWDXi+KnhWDCvszHO0v7KNHDLPXs1D0DfwzHPMLhjMIfPcETYzGs1dkQFtU6FQKMYiK8RGACvzXGAc6cbfCz+2Ime++tWvJrlunH322Tz//PPO4+uuu44nn3ySuXPn8uSTT3LdddcBZhbaXQB40kkncckll/D0008zZcoUHn/8ccDUTIdCIUc3PRCU5lkxrBiobCOhec7gtqEnMs8D93nOXfPc3mMG9Ye6YkwZN6DNKhQKxZjjaM8G2mUJG+XUnF8TjukEfVrfKzrSjX/Ch27M6rqR85iKnOjs7HT+Hj9+PN3d3c7j6dOnU1NTw+bNm5k7dy41NTU8/fTTvcZ49dVX+cIXvuA8fuGFF9Ju6+677+azn/1sQeatgmdFv+kIx7hvVQOfPmEGpm33wOkZqNuGlXnOFNDGDAPNIwh6C9lhMAfZRkRlnhUKhaK/HOXZyJvGXIw8bpgHfRozrnskp3XP8Ezh9/5DfOI7P+Z548iM6+244YM5b18xcG644Qb27dvH3LmZi0S/+MUv5jRWVVUVH//4xwsyLyXbUPSbp9Yf4H/+uY7NBzv7XjlHEprnvgPSxo4I335wdVIGuasPq7qE5tmUbUjZf5s5p8NgTrINc14tXdF+b28ssn5fO8YwswL83XNbufPVncWehkIxZhhHO3M9ewZHsmHxvHEEHTLEOZ7XBm0bivyZN28eJ598ckHG+tSnPjVgf2cbFTwr+o0dENp63kLQbcs2cmg88vC7e7nrtV2s3ZvwhrR9ojM1LrHdNoI+D4ZM2M31h1xlG1JKFTz3g62NnZz9ixdYuSk/L8/B5qF39vKPd/cWexoKxZjhKI+pdx6UYkGLCH6eMpbxAW0VXgZmYzqSGEgCaTSR7/uggmdFv+m0JBLtA/RLdhOOJgoG+/owv7G9BYC2nkTw3lfBoK5LfFbBIDCgLoN2xrkvq7ruqO6s06yC55zZfKADgObO4fWehWN6QT/zCoUiO0d5NhKRPt6Tswd1O4/qxzBOdHK8Z+2gbme4EAwGaW5uHvMBtJSS5uZmgsFgzq9RmmdFv+m0AojOAgYSPS4JRiRuZCzMkFKyamfv4NnOPMcyNUmxfZ7t4DmmUxHsX0tWW+ucyRbPxt2MpWWYBYLDmZ3NZuFIeIDa9ELTE9MHrJdXKBS5c5RnA+/I2UQZ3PbZbulGNt3zaGHKlCk0NDTQ2NhY7KkUnWAwyJQpU3JeXwXPin5jZ3ntDHQh6I7mFjxvb+qiyQpEW7sTwbM9Fz2DlCJumB0GA17zpksu2up0SCkdyUdfmWe3rEVlnnNnZ4sZPPfX83uw6InpOTXGUSgUAydEmMViBzfr5w76tiL4edpYypnaKr4dvwqd0e2q4fP5mDlzZrGnMSJRsg1Fv+mIFF7znJx5zhw0rdpxyPnbzjxLKROa5ywFg5pVMAj0267OHTz1lXlut94fj4AW5baRMzubzU5TA7UULDThmE5HOK4CaIViCFjq2YJXGINaLOjmCX0F1aKTZWLzkGxPMTJRwbOi3ziZ50LKNtyZ5yxZ4dd3tDCuxEdZwOsEz5G44QQ0mYLnuG41SbEyz+F+Zp7d4/cVRNn62ElVIVUwmAeObKOf/6PBwDCkM59Cfu6HA0KIs4QQG4UQW4QQ12VZ7yghhC6EuHgo56cYmxzt2YAuBW8ama3KCsnzxhFEpcbp2ptDsj3FyEQFz4p+0xUxA92OAso2UjXPmVi1o4UVM6qpDPlos2QbdtZZ84iMbhtuqzrIXjAopWTNnra0z9nBs+YRxPqUbZjvz4yaUiXbyJFo3GBvaw8wvDLP7s9kewHvuBQbIYQG3AScDSwEPiaEWJhhvR8Cjw/tDBVjlaPERtbL6XRSMiTb66SEV4xFnOF5E1B3lxTpUcGzot8kZBuFzTyXB0wpfibZxsGOMDuauzl6RjVVJT4n82xnwiuC3oyZZ6dJSg6yjVU7D/GhX73I+n3tvZ6zg/Og19N35tma3/SaEjrC8T5lHgrY09qD/bb2DHHwbBgyo7e0+/PiLlQdBRwNbJFSbpNSRoF7gPPTrPcl4G/A8PIPVIxKvMRZ6tnCG4NoUZeOJ43lzPLsZ7ZQlpSK9KjgWdFvBkW2EdOpKjUrqjNlnm2984oZ48zMc09y5rki5MuhSUrfBYN2IeKhNNlie/ygT0M3ZFarH3fmOdN4Q8nHb32NXzw1vPV8Oyy9Mwy9bOOaP7/J8Tc8w59f2dHrAs4dyLePruB5MrDb9bjBWuYghJgMXAjcPITzUoxhFosdlIiIK3iWoHUhtM5eP3jCBdvu0/oyAE73vFWwMRWjC+W2oeg3dtBst54uBD1RnclVIXbTkzGwfX17C0Gfh8WTK6kM+ZwOh3Z3wYqgj92WU0MqcV2ieXLzebYzxOmCeLsxij1O3JD4tPQtyjvCMTSPYPK4EGA6btRX5O4nWWjW7GkjEjP499OHRkPYH3ZZeufyoHdAXtz9YeOBdlq6o3znobXc/Nw27rnmWKZWm7eMk4LnUSTbANJ9eFOvCH8OfENKqQuR/rMOIIS4BrgGYNq0aYWan2IMcpRnAwBvGPPxBHcRHP8IWkn67p5SCuJtS4k0fgAZrxzQdvdRw2pjBmdob/K7IXD5UIw8VPCs6DeFzjwbhjQzzyVm5jmaQd7wxo4Wlk4dh0/zpJVtVIZ8GNIcz+NJPsnrVpAb9NqyjcxZzUTw3Dt4s5+zM9jmuOnH6QjHKQ96qS71A8XvMtgV0dnSWLiW6oPBzuZuSvwak6tCQ25Vd6grxmVHT+OYmdV87q63eGFzE5cdYwaB4aTM86gqGGwAproeTwFS71mvAO6xAuda4BwhRFxK+Xf3SlLKW4BbAFasWKFEo4p+c7RnI694xtMx6VFKK9/DiJcROfgBpNE7+eDxN+Kreg1vxWqizScRbX7fgLb9lL6cf/c+QA1tNDOwYFwx+lDBs6JfSCnpjNqZ58IEEXaGt6rEDDIzBU0b93dw1YmmN2WFVTAopXQKGCtC5sdalxJPSkIt7miebbeNbJlnmTSv5HGSM88xPbMndXs4RkXQR40VPBezaDAaN4jqBi1dUVq6ok5AP9zY1dLFtOoSSvzakMo2InGdzkicmlI/x8+pBaA7mvh8j2LN8xvAXCHETGAPcClwmXsFKaVjCCuEuB34Z2rgrFAUCuHp4vXaXfy1IoSX9UQa328GxDKQ8TXRlhMJ1D1GoO4ZfONe5/5NBhCgPwrVp4zlfEX8jfdrb/NX/ZR+74didKI0z4p+0R3VsWW+hSoYtG+JV4Uya57jukHckJRZRYWVIR9R3SAcM5wgp9J6fTxNo5S4pXkO5FAw6GSe0wRvumFnnjXrcXbNc1LmubN4Xs/uQHDLweGbfd7R3M206hKCPm1I3TZsnfu4Uj8lfvN/627c0xMdnW4bUso48EVMF431wH1SyrVCiGuFENcWd3aKsYa34h3KZ/+YeyuDTOiYTNfWrxFtOjNr4AwgY9WE915G1/bPI6M1fO+V71Ey8xd4AvvynsNaOZ09ssZy3VAoklHBs6Jf2BKJEr9WMNmGHdiNK8kcPNtSDr/l01wVMgPStp4YXa6CQUi0z3aT0Dx7Mm7DJrtsw848e5Iep6MjHKM86KWqxI8QA5dt3PTsFp7d2LfZQU9U57//sS6piY27G+RwDZ4NQ7KrpZvpNVbwPISaZ/t/U13qx6d58GkiOXgevQWDSCkflVIeJqWcLaX8gbXsZillrwJBKeWVUsr7h36WitGOt/w9gpPupSoW4L69++nZd0neGmYjPI3undfys1N+htB6CE37A8KfbwtqwVP6Mk7yrCaAshhVJKOCZ0W/sKUaEyqD9MT0jL7K+WBnGCtt2UaaoMnOAtvtte0sc2tPlO5IomAQ0meebbcNv+ZBiNxkG+lkA07BoDe3zHNF0IfmEYwr8Q9YtnHri9u585X0RTNu3tx5iNte2s6r21qcZba0BYZv8HygI0w0bjC9ppSgzzOksg3bCWWc9Rks8XvpySDbaB9lTVIUimKjlW4kOPle9J7pfGFvGdWRUnbK8f0cTXDG9DPo3vUZAEqm3YrwtuY1wpPGCkIiygmeNf2cg2K0ooJnRb+wM88TK83Cjc4C6J7tW+KObCNN0GRnim3ZhR08t3WbmWchTIcGSN9lMG5IvJpACEHA68lNtpEmiI+nyDayeTe398QotwL6cSW+AWeeIzGdjQc6+lyvsdO0bupy/W+63LKNYVo0aHcWnF5TQtBbGNnGX1ft5qyfP9/nRV5LdyLzDOadla40medxrkJVhUIxcN468BahKXdiROrp2X0lJ4jNvG7MI70RTO7IaB09uz6N8PQQmnaraWuXI68ZC+iQISXdUPRCBc9DjJSSXz29mYZD6a3URgp2sDyhwrRfK4Tu2ZZtVGWRbdiBrF/zJK3b1hOjOxKnxKfhs55LJ9vQDQOv5cBh6mmzyDbiWazqrMA84HLbyISteQaoKQ0MOPMciRs0HOrp84KlscPUVrsLOu1Aesq4EFtyCMCLwU7L43l6dSmBAmieOyNxbvjXBjbs72CP1bUwE07m2fIaL/FrSS3j7bnUlwdHnWxDoSgWG1o28MWnv4iMVdKz6yomGZ1MEU28YcwvyPhGZDI9u6/E4ztEaOofc/aEjuHlOeNITtfeQqCaWykSFDV4FkLcJoQ4KIQYM/dE9reH+emTm/jne/kXMAwnbJ1zQTPPtmzDKRjsHTRFncxzqmwjRlc0TknA6wTHaQsGLc0z0GdWM5vPs/1cyPF5Tn9gNQzTlaTCCp6rS/0DyjzbBZMAm/oIfu3g2a1Jt2UbR06pYm9b2Ammn9vUyH//Y12/51VIdjZ34/UIJlUFCyLb+OOL250LFjurnYmWLqtg0CXbSOe2UV8RGFUFgwpFsdjRtoPPPvlZSv2ldO+6GqmXOf7OqwrYWVDvmUlPwxV4gvsITfkTiNy+v0/oy6kTbRwpthVsLoqRT7Ezz7cDZxV5DkNKc6d5Ei90l7nfrtzKjx7bUNAxs2Hf/h9vBc+FyDzbGb7SgBefJjJknm3Nsxm02sWB7T0xuiI6pX4Nr9WsJF022JZtgFnsl61gMGpb1aUJsNM1SUlHRySOlIl5Vpf5B/S/d3tfb9qfCJ7//MoOLr3llaR1m6zPWqeriY0dLB851SzA2WpJN3725CZue2l7xpboQ8nOlm4mjwvh1TwDdts41BXllue3sXRalTm2q3Nh2vW7o5QHvc7di1CqbMOSFo2vCI42n2eFYsjZ37Wfa568BoBbzrgFGa8C4CjPRtpliPWysE129K75hPd+FK1kB6HJdwF9H1tWGkcSlx7O0FYVdC6KkU1Rg2cp5fNAS58rjiLsDFihG2U8vnY/z27Mt5q4/3RaGcyJFXbmeeBZODvzXOLXCHi1DJpncx27YLA84MUjLNlGNE6J34vXk022IVNkG5kPnvEsmWfdSHbbSJflBhyni4Rsw8+h7ihGFplHNtxZ2A2u4PnBt/fw6raWpP1Jm3m2LnqOmFIFmEWDWxs7eXd3KwAH2/tno9cVibO9KXtgmiu7LJs6MDP7cUP2uyD15ue20hmNc8OHjyDo87Cjz8xzsvd1aYpsoyem4/d6lOZZoRggET3C5576HB3RDm4+/WZmVjo24iz3bOYdYw7GIIQo8fYjiey/AG/5BgITHu5z/XbKeN2Yr1p1K5IoduZ5zNHSZQYnh7oLGzw3dkSSXAEGGzsgm1DIzLMV+IV8GgGvJ6vbhm1V5/EIKkI+WrutzHNAS8g20maeE5rngE8jnINVXboA2+kw6O0j82y9L3bBYHWpH0OaMpP+4H5PbNlGVyTOew1tQHLwm17zbL5+4aQKvB7BloOd/P3tPc7ze/vQBGfithe3c/6vX+zXa1PZ2dzF9BozeHaa2WT5P2WirTvG7S/v4MIlk5k3oZwZNaU5ZZ5tyQakl20EvR4qgj56YrojI1IoFPlx0zs3saV1Cz95309YULPAWV5CmMPEbt6Wcwdt27HWY4g2n4x/3GtopZv6XP9JYznzPA1MEwcGbU6KkcWwD56FENcIIVYJIVY1Ng5dZnWwsGUbhcw8Sylp7Igk+dEONl2ROB4BdeWmaX0hZRtBvxk8pwtMInqyVR2Yumc781wa8KJl0DwbhsSQuDTP2d02ojl0GAxZjTQyZUbt96XCFTxD4iIqX+yLh6DP4wTPq3Yecuazty0R/DZ2ptM8m/+38oCXGbWlbDrQyQNv7WFqtVn4ub89t0KaVPa2hWkPx7O6juRCW3eM9nCc6dWlQEIW0x/pRkNrN5G4wZmLTKur6TUleWeeQ34t6XsVjumE/Jojw+lQumeFIm9WN67mT2v/xEVzL+KEySckPXe42I4mJG8bswd1DpHGM9AjdQQnPtBnAeFTxjIA5bqhcBj2wbOU8hYp5Qop5Yq6urpiT2fA2EHzoe7CnXTbe+JEdSOpgcNg0xmJUxbwOnKEwljVuTLPPi295jmWrHkG09rObpJS6ve63DaSg2f7cULzrGVsAQ7ZCwYTbhvZM8+2I0O5q2AQEhdR+WLPZfGkSpo6ozR1Rnhla7Pz/P62sDN3++6G+3/TGTEvMIQQzKkr4/lNjexp7eGzJ5snqr2t/Que7f0c6GdwZ4uZGZ5qyTbszH5/gufOlKz/jJpSdrV0Z5XMHOpKzjyXpgTPPTGdkE9zClWV17NCkR9RPcp3XvoOdaE6vrriq72eX+rZDMA7xpzBnYj0Ed53McLbRqD+X1lX3S3Hs8GYqqQbCodhHzyPNloGQfNs+/n2DGHm2Q6eQz4NzSOcDJyUkm8+8B6vbmvuY4TedMd0fJrAp3kyyzZsqzpX5rki5DPdNiJxSvyaK/OcHPTaOmXNkygYzObkEM/m8+zINvrQPEfSB8/9/f/bc7E1y5v2d/DqtmYWTKwAEpnnlq6o0z7dHTx3R+OU+s25zKkvI6oblPg1PrxsMuVBL/vb+ifbaO0x92egn8FdLQmPZ0i4qvTHccPeb7uV+7SaEqJxI2t2vaU7SrVlUwcQ8nuTNc9RnaBPoyJkjql0zwpFftz87s1sbdvK9cdfT7m/vNfzSzxb2W6Mp5XezxUao2c6sZYTTflGyZas6z5pLDddQLryP7cpRh/Ftqr7C/AKME8I0SCEuKqY8xkK7ILBtp5YQbryARy0tK1xQw6ZBrMrEqcsaGYwywJeJ8vX2h3jL6/v5qZnkw9EUkqkzF4k1xPVHes3M3hO0547nl620W4Fz6UBr5NZ7p15Nl+bVDCYxV0i5rhtZOkw2IdVnSPbsDKVNaWmzKW/Xs/2e3LEFNMt461dh1i9p433z6+jMuRzMs+23jno8/SyqisNmHOeU18GwFmLJ1Di9zKpMsS+tv5lnu0gcqDBs20l52SeByDbSOjNzUB3Ro0pBdlh6Z7DMZ3/uP9ddlnb7InqhGMG40rdmmeNqG4k9O9xwwyegwmXF4VCkRtrm9Zy25rbuHDOhZw4+cS06yzxbOEdOchZZxeRxjMxIrUEJ/4NRGY53b/0o/EKA9Y/NGRzUwxfiu228TEp5UQppU9KOUVKeWsx5zMUuDOO/S0aS8UOlGDgt81zxb79D2Zmzy5Ks5tQvLy1mabOxLyu+9tqrrj1taxj2npSMDPL2TsMJj66VSU+WrujdEd1Svya47aRalVnP3aC5z58nqPZfJ5TOgxmapKSKtuwm2/0N/Nsz3dSVYjqUj9/eX03uiE5blYtEyuDTvBr651n1JQmFQzadwwAlk0bR1nAy+XHmHZQE1yvz5dWS4Y0UN397pZuasv8zhwHFDzbmWfrvbez2XaA/uLmJu5b1cAT6/YDiSLe6pLk4BkS+xW2LvAci0SleVYociKqR/nPl/6TmmANXzvqa2nXmUAzE8ShwZdsuLHlG75WAvWPZVxtnZzOFmMSrP7b0M1NMWxRso0hpqUr6gRvhfJ6Tgqeh0i64Q7CyoNeJ8tnuzXohuRfa8ygpOFQN/e/1cDLW5uzBhvdSZlnLYNso7fmudKSbcQNmZR5Ti1eszPJmqWJDvQh28jmtpFqVRfLaFUXx+/1OPMNeDXKA97+yzZcBYPzxpezp7UHnyZYPn2cFfya77/9mZhZW5qUebbt/MCUMay+/kyWT68GYFJV/4PntkJpnpu7nawzJGQx/ZJtpBRrTqwM4dc8Tub5xS1NAGyzLPZanO6CyW4bkPhe9VgXeI7mWXk9KxQ5cct7t7CldQv/dfx/UeGvSLvOUo95x/LtoQyeAb1nBrGW4/FXv4JWsjXDWoKH9eNh50vQvndI56cYfqjgeYhp7ow4GbBC6Z7dwXP3ENnVdYaTg+fOlOB5QkWQf7xjHmD+9PIOdEMiJby581DGMc3AxBwzk2wj1ecZzODZVoSYmef0TVJ6ZZ779HnO7LZhB8uhvjLP4UR3QZv6igAH+ulqYc8l6NOYN8HUBC6ZWkXIrzGxMtRLtjGjtpSemO5IhDojunPHAEAI4fw9oSJEU2ck70YpuiGdi6eBttLe1dLNdFfwbN+J6J9sI4bXI5zPiuYRTK0OsbPJzDw/v9l079lmNYpxMs+lvTPPtj92OKYT9HmcgFxpnhWKvlnXvI4/rP4D580+j5OnnJxxvSWeLUSkj/Vy+hDOziTS+AGMaI0l30h/bv6HcRwgYe2DQzs5xbBDBc9DSEw3aA/HHa1pobyeiyHb6HLJNsqDPqc4a29bGL/Xw+XHTOP1HS1sPtDBPa/v5vQF9Xg9glU7MvfECcd0Qr5EVjib5tmvuWQbIbc7QsKqLjUbbOuSnYJBK0DPpMWO5lIw2KfmOeYEWjYTB6Atdl882MHzsbNqrHGDNHVGicR1GjsilAe81JWZGmvb39m089PSjJxotZ5voxS37ncgso1o3GBfW4/TIAVcso1+dD7sdOnybWbUlLKjuYs9rT1sa+zCpwmnuYuTeU4j23BnnoM+jaDPg08TSrahUPRBzIjxnZe+Q3Wwmv846j+yrrvEs5W1cjoxvFnXGxSkn/Dei/D4WzLKN7bLiTDxSFh9/xBPTjHcUMHzEGLLNOzguaWrQJrnzuLKNsoCXsdtY09rD5OrQpx75CQAPnfXW3RE4nzp/XNZNLmSN7Znzjx3RxOa52yyDb/mweNJBES2/hTs1t7ZNc8+LdEkxR4zHblY1fXVYbA9HHf0zjbjK4IDzjwHvBrLp4/DpwlOW2D6GNsNaw60RWjqjFBXHnD0vrbrh/uiJ5WJVebr8w3s3dnXgVy87WntwZAwzSrsA7dVXf9kG6nv/XTLru6FTWbW+YOHT+RAe4SuSNz5flankW04mmfLqk4IQUXQpwoGFYo+eGDTA2w6tIlvH/NtKgOVmVfUYxwhtvG2MXjNUfpC75lFtOVYfONexeM/mH6lxRfD3regOZO8QzEWUMHzENKcEjwXKvN8sD1CjXXCH4pGKVLK5OA56E1knlt7mFQVZEZtKUdOqWTLwU6OnlHNkVOrOHrGON5paM0oCzDdNlyyjXQFgzEjSbIBOPpTgJKAy6ouJRscd6zqrCYpdvCcITBzgucsbhsBb9+Z5/JemecgBzsi/XJbsX2pA14Ph40vZ/X1H2DJ1CoAJlWajU72tfXQ2BGhtixAufU/smUV7v9bKnbmeV+ednXu4Dk8gM+f3f0vOfNsa57zH7c9HKcskPzez6gtoTuq88DbexhfEeADiyYAsL2pi5buGEIkf55CKbIN26oOLJcX5fOsUGSkK9bFb979DcvHL+f9096ffeWD6wiJKO8McnOUvog2nQ6GD3+m4sHFHzZ/r31g6CalGHao4HkIsW8LT6gIUerXCqd57owwzdJRD4VsIxwzMCQu2UZywaAdxNnZ50+fOBOAo2ZUE40bTivpVHpi7syzx5FNuInqepLHM5huGzalfi8+T/pssP3Y6/J5hsySgFhcOs+nSjvihoEQCe11tvbctiewzfjKILohaepHo5RwituIHchBIvO8ry1MY0rmuTMSRzck4ZjhSBFSmeAE3/llnluTZBv9DyZ3p3g8Q+LuQL+apERizsWDzXQrq/369hZOnFPHrDrzQnZbUxeHuqJUhXzOxRfgSFx6ouZnIBw3HJ17udWcR6FQpOdPa/9ES7iF/7f8/yXJp9LSsAqAt4fQpi4dUi8j2vw+fOXr0EI7eq9QOQWmHadcN8Y4KngeQuzMc02Zn3Gl/oK4bcR0g5auqJOtGwrZhi0BsAOz8oCXSNygKxLnYEeESVVmEHbFsdP57eXL+IDVHnnFDNPV4fXt6XXPZubZ1jxr/cs8+zU0LX3BYG/Nc/bAzLajk7K3fjqmS3weT9pW4N9+cDX/eNcsluwIxyhPyX5OrDCD3P60wrbfE7fm2xnXHTx3WMGzFTx2huNO9jRT5tnuGLmvNXvm+VBXNClITpZt9N9nfGdzNwGvx9FpQ+ICJ5O0JhudkTSyDVdW++TDapleU4IQsL2xi5buaJLTBkCJLyHbiOkS3ZDOBV5F0KtkGwpFBpp6mrh97e2cMf0Mjqg7ou8XNKyiSVbQIIvfSTjaciJGrJxA/aNAmsTI4ougcT0cWDvkc1MMD1TwPIS0WNrk6lI/1aV+Wgog27DbPNtBwVDINuziszIrK2cHY5sPdiIlTLaC56BP4+zDJzoZh+pSP3PqyzIWDfbEdEdjancYTM34RuKGk420qUzVPNsFgylSinRuG5BZT+u2ukuVmuiGgeYReNO0Av/723v4/iPriMYN2nt6B3B2hrg/3fwicR2va7tuSgNeKoJedjZ30RGOU1cecLbdEYnTZUlr7Pc4HRNz8Hr++G2v8X+PbnAeJwXPA8g872rpZlp1SZKe3a95EKL/TVLKUt77yeNCzgXPCXNqCfo0JlWG2NbUyaGuaJLHMyRkG93RuHNXx754qwj5VMGgQpGBm9+9mZge49+X/XtuL9izyrKo6yNDPRRIP9GmM9BKduEtTxMgL7oQhAZrVPZ5rKKC5yGkpSuKEGY1/7iSwmSebacNu8hqKGQbdhBmt3m2Nb0b97cDOJnndBw1o5pVOw+ltXZz60kDXg+G7C2HiMT1XlnXEr/mFAGWutpz9848W8Gz9Xo7sPrsn1fxg0fWsX5fe9L6tmzD3G5vz2ivJpxA3K1fDscNDrRH+NtbDfTE9F6a50Tw3I/Ms9XhLhMTK0OOLMZsNmJuuzMcdy56Mrlt2K/vKyN+sD3CVsveDaDNugj0aWJAnz87eHYjhCDk0/p1R8Vtp2jj0zxMGRdi4cQKaq0M96y6UlPz3NU782y/V91R3dGb2wG12dlSaZ4VilR2tO3g/k33c/FhFzO9IgfbuZ5WaNo0tM1R+iDWuhw9Uk+g7jEg5fhTWguzTjGD5z465ypGJyp4HkKaXZrKQmWeD3aYgY6tE82U+XthcyNPrjsw4O1BovjMDj7t3xv3mwHVJMu1IR1HzxxHRzjOxv0dScvjukFUT+hxbV1zatAajRtJ3QXBDLDs7HNJwOt0GEyVWqRmno+fXcP3L1jMtJpS/vTyTq69882k9WO64QTqqfOIGwY+zdOrFXhcN5zt/OrpzQC9NM/VJX78mod9/ZFtxPVeshU3EyqDbDpgvrfJmueYc9GTSbYBZuZ5b2v2eUXiRpJbSFtPzOy6F/T1O3iWUprBc01Jr+f6aqOeiY5wvNeFC8D15y3ie+cvch7Pqi1lW6MZPKdmnm1pT3dUd/bN1jzbbht9tZ1XKMYav3z7lwS0ANceeW1uL9j7FgDvyOIWCyajETl4Fp5AE76qN3o/vfgiOLQD9rzZ+znFqEcFz0PIoe6oY4NlZp4Tt3yfWneAx9bsy3tMO/M8qSqE1yPSyjaklHzn72v4/iPr+jnzZFKDMLsoyw7asmWeV0y3dc/NSctTAxPbxSKSEoxF4r01z5CwqyvxaU5Aqxup2eJkzbNP83DFsdO549NHc8mKKUmd+Oz17eAzdR66IU35REpxoh1kL5pUwV4rs5wawHk8gvqKQP8yz2k0324mVQWdQL6uLEiJT0MIO/Pct2xjQmWQps6I46eddg5xPckLuq0nRmXIR9Cn9fr87elDP23T1Gm2V0/NPIPpx52vVV0krhPVjV6SGYBT59VzlKW/B6sLo6XXT808ezxm5rs7Eu8dPIe8RHWjX3pshWK08m7juzy580muXHwlNaGa3F7UsAoQvFdkp41U9M4FxLtn4K97CkSK//2CD4EWUJ7PYxQVPA8hzZ1RakrNW8XVpWZjEVtL+5MnNvK/Lh1prtjBc22Zn5BfS5v523Kwkx3N3exu6c67e1w6OlODZys43LC/g5pSf1ZZwZRxIebUl/Ho6v1Jy+15B11uG9A742sGz73Hrwr5KPFreDwiY5OU1MyzG9NXurc0w97H1OAtppvBs+YRCJEI1O0xPrxsiqP9ThfATawM9it4DqfRfLuZUJG4cKkt9+PxCMr8XlPzHLW16pmDZ9spJZMPtZSSSNxI0lC3dseoKjHff7c2eWdzFyfc8Az3vbG7z/3alcZpw6avTpDpsC+Esu2rje24ATiWj25KAxrdMd35DARdmWdAFQ0qFBZSSn626mfUBGv45MJP5v7ChlVQN48Oen//i4sgcvBsPN5O/DUvJD8VrIS5Z5jdBo2h6a+gGD6o4HkIaelyZZ6t363dMcIxnc0HO9nV0p23fV1jZ4TKkI+AV8uoDX3CkmsY0nQ0GCipwbOdnW3qjGTNOoMpsbhw6WRe39HiWJMBhKNmYFJiZ54zuCxE40Yvqzow9ad2RjVTk5RUzbMbv9fTK9sa0w1nH1MvOuK64Yzj9Qhihkxar9Sv8ZmTTIu+6jQB2YQctMXpiMSyyzZsxw3AuVArs9qnO1r1LJpnt91dOmK6dCR+B60Lt7aeGBUhHyF/cubZvjj4+VOb+rxo29XS2+PZJuDT8s4829KidBcuqcysTTRlSc08g6lx7onqznfL7fMMqkW3QmHzXMNzvHXwLT6/5POU+HIMhKWEPatg8orBnVw/MXqmE2tfhL/6eYTWmfzk4RdD537Y+VJxJqcoGip4HkJauqJUl5knZ1tb2dIVZfOBTifQe7ehNa8xGzsi1JebQVKJv/dtczCD5woriNh6sLPX8/mSCMISPs822fTONhcsnQzAg2/vcZZ1x8wx3R0GoXfQmknzO7O2jCnjzMDdTiynNiHR9WyZZ9NX2rD+D1JK4oZMyDZ6aZ6lIw/xejzO/8+2kgv4PI5V3/Jp43ptb0JFgH1t4bz1splkKzZ2l8BxJT7nIqMsYDaxsa3qMnUYhL4bpbj/H3Z22i3bcF+8uVu239tH9rmhxdzelHHpMs+evO+YpF7gZWNSVch5r6pLe2ukS3xeuiJxJ/vtWNVZwbNy3FAoIG7EufHNG5lRMYML516Y+wsPbYfuZpiyfPAmN0AijWeBJ46/9unkJ+Z+APxlSroxBlHB8xBhGJJD3VHntrCd4TrUFWXt3kTTkHd3tzp/d0XiPLYmWd6QykHLzxcg5Pf2km0caA/z7u5WrjjWrHje1tQ14H3pjMQRAqe4zx2g9JV5BtPK7thZ1Tz49h4neLSDrpAvRbYRSyfb6P2x/cbZ87j7M8cAZnbbp4leTh2JDoO9g2c7eLIbs9iSj/JAhuDZkm2AlXlOaeUd8Gp4NQ9nHz4xyXrNZkJliGjcoLU7v8ArEtezyjbs4Nf+TECiA2TqRU/a11dlb5Tifh/cwbMtm3HLK+wAdnJViF8/syWr9KIzEsfv9aSV/AS9+cs2Uotas6F5BDMsuci4kt6Z55KAKYdypEXWXRH7gnS0OG4IIc4SQmwUQmwRQlyX5vnzhRDvCSHeEUKsEkKcWIx5KoYnj2x7hG1t2/j3Zf+Oz9P7IjQjDVbB3ZSjBmdiBUBG64i1HoVv3Gs0dDQknvCXwLxzYP3DEC9M0zPFyEAFz0NEa08MQyZu4du/W7qjrNvXTnnAy5z6sqTg+fcvbOPaO9+k4VBmqUWjO3j2eXrJNmyHjQuXTmZiZbAgmefOSJwyv9fxbw54PY5V3OQcgmeADy+dwvamLt629rcnJatnZ55TuwxGYullGwGvllQIp3lExiYpmTLPkAgO7WA4U8Fg3DCcYkGvltiWnSHNlh0GmFCRXR6Rib4yz3aXwFpXo5GygNkBstOyqivJEnyXBbyUBzI3SnEHz3bRoJ15DqUUDNoB7H+cNY+DHRHuem1Xxu2GYzrBDPsV9OVfMNhhZYMr0rhtpGNWral7Tiexse/ohFMKBkeTbEMIoQE3AWcDC4GPCSEWpqz2NHCklHIJ8GngD0M6ScWwRTd0fr/69yyoXsBp007L78V7VoGvBOoWDM7kCkS06f0gBbeuuTX5icMvhp5DsPmJ4kxMURRU8DxEtHQlGqRAIsNlZp7bWTCxgqVTq3i3oc3Jxj6+1gx8M1mHSSnN4LnMlm14e7VHfmLdAWbUlDCnvozZdWVJ/rz9pTMcT8peCiGcosFcMs8AZx8+gYDXw4NvmdKNXplnX/rMc1RPXzCYitfjyVgwmC7zbAek0dTgOUPmOaZL54JB83icrLY785wNW1ucqTAvE6bbRh/Bb9CblHkutzLP3ZG4U1SZjcnjQk4BX+/tJ8s2onGD7qhOVYkZPPekyTyfsXA8x8+u4ebntmaUqYRjhnPhlEqmQtiOcIwr//g677guOFO3nYtsA2Bmnal7Tqt5tmQbqW4bEyvNhitbCnBBOgw4GtgipdwmpYwC9wDnu1eQUnbKxD+wlLSt1xRjkcd2PMbO9p1cc8Q1fbfhTqVhFUxaClpu39ViIeOVxNpW8Pctf2d/l+uO8OzToGIyvKGuJccSKngeIuxOgHYRV1WJGWw2dUZZv6+dhZMqOHJqFS1dURoO9bC7pdtp2pGpsKzL8p6tr7BlG1pSe+SOcIxXtjZx5qIJCCGYXVfK1sauAfvSdkV7d26zg5Rcg+fyoI8zFo7nH+/tJRo3nMCkpJfbRormuY+CORszG9xbagGJgkI3qRrraErmOVU2oBvSKRj0acLRV9vrpXpRpzKxj8K8TITjep9jf/+CxVx14kzncVnA67TnzibZsJldX5ZR3pMk2+iIOFnXSqtgMEm2EY7jEWaweeq8eho7IrSH00scwnE9o0tLJtnGS1uaWLmxkX/7y9tOsOxsO5K7bAPg8mOm8f0LFqfNVJfasg27YND6jIb8GvMnlPPWrkMZx3109b5ecxumTAbcwvQGa1kSQogLhRAbgEcws8+9EEJcY8k6VjU2Ng7KZBXDB0Ma/P693zOnag7vn/b+/F4cj8D+92Dy8NU7u4k2nQISbltzW2Kh5oUVn4Jtz0LT5qLNTTG0qOB5iLBdNOzMs0/zUBH08vbuVrqjOgsnVbBkahUA7+xu5fG1iSvbTG2cbZu6hGxDS2qS8tKWZmK65IyF4wEzKLL9bAdCZ0TvFYQlgue+CwZtLlo2hdbuGM9sOOjc7rcDqExNUiJpmqSkw+2AYZM18+xLzTyb65b5M2WeDWcczZPQVzsFg30E+HXlAYTIv0V3Xz7PAOcvmcwRU6qcx2UB0xaxM6JTmiG762Z2bWlGW8NUzbMdPFekkW10RswOf0II5wKvsSP9xYIp20g/t0xuG69ua8GnCXYf6ub7/0z2MM/HbQPMQkW7LiAVW7Zh77t7nsunj+Pd3a1pO2buae3h83e9xd9dhbHDmHTpwl47JaV8UEo5H7gA+J90A0kpb5FSrpBSrqirqyvsLBXDjqd2PsXWtq1cc8Q1eESeIcX+1aBHh7Xe2Y2Mj+Pc2efyt01/o6mnKfHEsitB86vs8xhCBc8pdEfj/GblFg72w0YsG81W8FxTlrgtXF3qd5qFLJxYwbwJ5fi9Ht7d3coT6w4wf0I5JX6N/W3pg117jnVlZsCa6rZhOybMrTf1nLauc6DSjc5wzCmksykPevFrHmpLAxle1ZuT5tZSVx7gb2819HIySOe2oRumA4Zfy022oafINmJZNM+pnQTjqZrnNG4btmzDp3l6NUnJ5nVtv6auLJC3XV0mn+ts2AWDneFYTpnnWXVlGW0NbdlGbZmfg+1h2nrMz3VViZ8SS15h39lwd/izL/DczVXc9MQMpxAvlaDP00tzDvDqtmaOnlnNte+bzT1v7E7qoNkRjuPXPHm/V+kI+bxmk5SojuYRzv8dYNm0cXRF9V4dMwFarLtNhT6WDBINwFTX4ynA3kwrSymfB2YLIWoHe2KK4YuUklveu4UZFTM4c/qZ+Q/QsMr8PWV42tSl4+rDryYu49y+5vbEwrI6WHgBvHM3REaFjEvRByp4dtHaHeXyP7zGjx7byC+fKeztFzvz7K7mH1fqJxwz8HoEc8eX4dM8LJ5UwcpNjaza0cKZiyYwoTKYURd7MDXznKINbe2OIUSiicnselPXubVxYI4bXRG9l1dwZcjH5HGhPvW0bryahwuWTOLZDQedTnS9ZBuujKOdFc4l86x5hBMs2+SSeU4tGLTfu14+z4Z0CgbdxYm5FgyCqXvOv2BQzxhkZsK+0DnYEclNtmE1DdmW5iLLfn+mVpdwoD1ZthH0a0iZWKczEnPuSNSXB505pCMcy+wikq49d2t3lI0HOjhmZg1fOf0wFk2q4JsPrHb+D52RWM5Z576wm6T0xHRCPi1J07nMsiFMJ9041G1+5xs7B3anZ4h4A5grhJgphPADlwIPu1cQQswR1s4LIZYBfqC510iKMcPK3SvZeGgjVx9+NZqnHxeqDW9A+SSomFTwuQ0W0yqmcc7Mc7hv0320hFsSTxz9GYi0w3v3Fm9yiiFDBc8W+9p6uOTmV1i7p51Fkyp46O29aRuO9JeWrqiZnXUFVbbX89zx5U6G7MipVWw52Ikh4cyF45lQEczoufvEugOUB71OY4nUJiltPWaG2A4WJ1QEKfFrA3bc6Iz01s5+9cx5/PjiI/Ie66LlU4gbkgeswkH7lni6DoP5BKY+LY3bhuPznKZJipXNtgP0aNySbQTsNuGp+mmjT6u6vphQkfnCKBP9zTyDKbPIRbZhF8+lu8iy929adQk9MZ2GQ+Zn03bbgETxZ2ckoY1PyDbSB5KRWHbNc0yXSf/P17e3ICUcM7Mav9fDZcdMo6kz4ryfHeHeuvz+ErIuClq7Y70uXKZWh6gt86cNnlutC4tM+zyckFLGgS8CjwPrgfuklGuFENcKIa61VrsIWCOEeAfTmeOjcqAFFIoRi511nlw2mXNmndO/QfasGtb+zpn4zBGfIRwP8+d1f04snHIUTDzSlG6or8WoRwXPFl+59x32tYX506eP5rsfWkhHJM6jq/cVbPzmrmiv1r92Zf/CiRXOMlv3PLkqxKJJFVaA1fvku6e1h0dX7+NjR09zpA4lfo24IZ0AsLU7SpUr0y2EYFZd6cBlG5F4L9nGvAnlrJhRnfdY8ydUsGhSBY0dEQJej5O5trOQ7oyvHbils6pLxa1DtnHac2vZMs/m9uxg2Kd58Hs96X2e7SYpbqu6WO4B/sQ8M89Smv/bXMZ2Y2d/mzqjOWWeywJexlcE2JY2eDb3z75gs+UKts8zJGwHO8PxRAv3gJeA18PBjJpnI6tVnblO4rPw2vYWAl4PR1rfF7u5ih3Mu7c9UGxrv+auSK8AXwjB0mnjeHtXa6/XtTmZ55Hh/yqlfFRKeZiUcraU8gfWspullDdbf/9QSrlISrlESnmclPLF4s5YUUxe3vsya5rXcPXhV+fn62zTvhcO7YBpxxV8boPNrMpZnDnjTP6y4S+0Raw+DULAUZ+Bg+tUx8ExwJgInlduPMhZP3+e6x9em/b5jnCMN3Yc4srjZ3Dc7BqOnlnNzNpS7l2VvSvan1/dyYW/ecnxlM1ETDdYv689yT4MEsWDCyclgucjrUKvD1gOGbZsw0gJBP/08g4APnn8DGdZyCpus4OX1p6Y4+phM7uuLG1QZBPXDc76+fOc9tOV/Ntf3ubeN3YluXNIKelKk3keCBctmwIkJBvQh2wjR6u61A6DWZukaMkFg7YntE/zEPB6erk9xIxEe27N43G1585dWjK+MkiHq212X+Qztht3BrbUn9v/LZOtof3/mGoFz5sPmOtUWB0GAUd33+HKPNtFgxllG3E9o1WdPW5y8NzM0mlVznO2v/ie1m5n24WSbZRYn/WWrqiTXXezbNo4tjd1OdIsm0NWA5ymEZB5VijyQUrJ7977HRNKJ3D+7PP7fkE6dr5s/p5+fOEmNoR85vDP0BXr4q71dyUWHn4xhMbB678v3sQUQ0JRg+e+Olr1l0jcLOD553t7ufpPq7jyj2+wYX8HT7gcLNy8tq0F3ZAcP6fGnhcfWTGV17e3pNV9Atzxyg6+8/c1vL2rlX++lz1DfeOTm9hysJNPnzAzabmtf17kCp5n1Jbyo4uP4HOnzAZMXWzckDR1JU7AnZE4f3ltF+ccPjGpKUnqbfPW7pjTyMFmdl0Ze1p7MkpSGg71sGF/Bz7Nw+vbW/jG31azclPCbmr9vg7ihmTyuNws6XLh/CWT8HpEUmDi9Qg8ov+yDW9a2UaWJikpmmdbtuGzis5SM8+6IfFZ4/g8CVs8Jzuexg4vFduuLteiwYSTR36yDfddglwvembVlbKtsbOXraFbtgGw6WCHIw2ym9SEXZln97bry4MZCwazuW3Yn4uwte22nhjr9rZzzMwaZx27Nbvd5rsjHKcs0I9sWBrsi7rmzmjaAH/ZtCoA3k6RbtjdIxs7IgO2h1QohhNv7H+Dtw++zacXfxqf1s/v2c6XwF8O4w8v7OSGiHnV8zh16qncuf5OOqNWnOALwdIrYMM/zcy6YtRSNFdyV0erMzArvd8QQjwspVyX7XUtXVG2N3Xy7u423t7dyu6WbqpL/dSW+ekIx9l0oIMdzd1O4FQW8HLd2fOJ6wY/eWITLV3RXl3EXtraRNDncYp/AC5aPpmfPLGRe1ft5ptnJ3c++vMrO/juQ2s5Y+F4djR1cd+q3Xzs6Glp5/vy1iZ++9xWLj1qKmcfPjHpuaXTqpg/oZzFkyuTln9kRaLofbzVie5AW8Qpuvrrqt10ROJJXr6QOMnbjVLaemJOhtDGKQZr6mTRpOTtAmy3/H1/cOFiDp9cxbH/9zT3vL6LU+fVA3Dfqt34vR4+mLIvA6GmLMAHFk1gr0vbLYQg4NWSOgyGc7SBA1uHnEd77pTMsy3b8HsFAa+nd8GgLtFcBYMxx21Dx+sRTlY6G04RXXvE+b9kI5+LBzfuzHNZILfAe1ZtGe3hOM1d0aRuhXZgbH+uWrtjTuDqXLzFXJrnpOA5wKYDvV0pzHEzu23YFzb2Bd+qHS0YEo6dlQiegz6N2jK/U3hqFgyW57SvfWF/r1q6omk7aB4xpQqvR/DWrkOctmC8s7zVciKJ6saoaeGtUAD87r3fURuq5cI5F/Z/kJ0vw7Rjh31zlGx89sjP8uw/n+Wejfdw9eFXmwtXXAUv/xrevB1O/VZR56cYPIr5qXU6WgEIIeyOVhmD57V721n2P086jydVBplRW8qB9jBr97ZR4vcyt76MsxdPZO74MubWlzOrrpSgT+OlLU3WGG2cNDfZe/SlLU0cNaM6Sc9YXx7k/fPr+dubDfz7aXOdrNpr25r5zkNrOX1BPTddtow7XtnB9x9Zz+YDHcwdnzhZSynZfLCT/3fvu8ysKeW756Z2ujVP/o99+eSsb5I7O3k4lRiG5I8v7WDF9HGOPtomlKI5be2OUpWSeZ5lFYO9srWZeePLewV5dnOMmbVl+L0eLlo2mT++tIODHWEqgj4eeKuBsxZNSNJSF4KfXHJkr1bcgRSLsnw0z17N0yvzrBsSzSPSdsBK1Vi7Nc9BX2/Nc0w3kqzq7Pc8nIMPs42dBe6J5Snb6KfmGRIShL6wPydbD3YmBc/2HKpL/JQHvHRE4s7djZDfnFd3VEc3JN1RPSlwry8PON/DVHqyFQymyDZe296CX/Ow1Mr42kweV5IInsMFlG245FDBNJnnkF9jwcQK3trZmrTczjzDiHHcUCj65O2Db/P6/tf52oqvEfTm7uufRFcTNG6AIz5a2MkNMYtqFnHi5BO5Y+0dXDb/Mkp8JVA9E+aeaQbPJ30NvIU9VyqGB8UMntN1tDom2wtK/BrnHjGR2rIAk8eFekkS3ETjBmv3trF2rynmt3WYf3l9F/tdRVod4RibDnQyp66Mv6ZonOfWl/HkugN84tbX+ehRU4npBj99YhPVpX5OnV/PQ+/sQbPkBd9/ZD0fOmIiMd3giXUHeK+hjZauKF6P4AunzuGRPqQdmbD11I+u3ktrd5SDHWF2tXRz7MzqXvO1s3qPvrePtXvaae2Osa+tJ2m9mG4Q8ml8/5H1/OTxjSyaVMElK6Y62din1u0n5NN4er3pmVtV4iduSK5/aC1VJT7aw3EmVgZ7bXswMAzJ+v0dzrZsDe6r25r7dDBo6YoiIGmea/a29VpmY3eBe3VbMx4hWL3H/Nw8u6GRnqjO9saupNd1ReLsbDaXNXZE6I7G+euq3ayzPm+5vD/25/CZDY1OB8ps2MV26dpRZ8Mt0dnoej+zYet3//pmQ1KrbttV4uF39xL0e+iImBccf12122kj//T6A+xsNi/Cth7sdLZ3oD1MezjO3a/tTOryKKX5fd2a8h47c7Y+1/9as4/1+9p5bM0+JleF+Me7ybdFpZSs39fOX1ftpq0nRkNLd0E+pw2HEvvf0hlJO2ZF0MsbO1q4941deKyLs60HO9AE6BLuf3Pwvy8KxVDw+/d+z7jAOC457JL+D2LrnWecWJhJFZHPHvFZPv6vj3P/pvv5xKJPmAuP/gzcdTGsf9jUQStGHcXUPOfU0crd6lXTI5x8WB0LJ1VkDZzTUeLXqAr52HMo2fZti2Xb5s4a28ysLeX0BfWs2nmIVTsP8fjaAzR3RblkxRTnNn9ZwMvCiRW8ubOFcEzn9pd3sHJjI+PLA3x46WSuO3u+c1u7P5QGfHgEjp/ubkvTOa2mpNe6jvRANwjHdST0KnDyaR6+efZ8rjh2GrPry3hzVyu7XcFBU2eU2vLElXJ9eYCZNaW8tr2FV7e3UF3qz0liUAi8rrbXkOj6l4skQhNgpOhMpZRksqG2ddC2nV3CmcOaRxrPaNsZRPOAbm3L7cLRF3YGPZaScc9EzGkvnruXNiQXGObqET2uxI/XI3p1BIzrBpoAj4BKywPbljX4vcKap+FIbNzZZLv1dUdKi+5EcWb6/bK15fb+N3VGmVDZuxlPdYmfQ90xorqBIcnoG50v7jsd6Vq7g1mbENVl0r51x3TqLGlO6j4rFCORjS0beWHPC1y+4HIzy9pfdr4M3hBMXFKwuRWLJfVLWDF+BXesu4OYbt1tmn0ajJupOg6OYoqZec6po5WU8hbgFoAVK1bIS1ZMTV0lZ55af4DNBzpxj/H69hYqQz7+7bS5abWwFy6dzGV/eI2H39lLJK7zsaOn9dJAV5f6uepPq7jlhW00HOrhRxcfkaRbHii/eGoTVSV+LlkxlXX72gn5ND53ypxe8127t42bVm5lxYxqFkyoANbyvnn1XLx8Stpx97eFOfb/nqa+POi8Jz9/ajNHz6xOeo80j+D/3fcuzV1Rvv6BeXzkqMLtWzZ+9/w2JlQm5vb42v3c+uJ2zl48Ia1e280/3ttHe08saT/W7m3n7V2tpPsMReI633loLfMnJjLxd722iw8dMYkXNjdhGCS97r8eXsuCCea6T60/gN7UzSUrpvLC5iaauqJpt5HKwY4w//evDSyeXJnT+m/uPMTPn9rMqfPH877D8mt7fP3D6+iJ6Zwyr54PLJqQ02tue2k7mseTNLf1+zp4Y8chLlkxlZe3NrOlsYtFk8z5H2gP88PHNnL45CqWTx/H/z66nlPm1fPBI0x9fG15gPvebGDFjHEsn56wNTzUFeVbD67hqBnVad+Hd3e38tvntnHMzGqOmVXD1+9/j5MPq++1bk9MZ+WmRkfOdPyc2pze177Y29rDjx/fBJiWjOnGrCrx87e39nDUjGrHPu///rWBo2eP45H39g3ZBadCMZj8ce0fKfGWcOn8Swc20M4XYepRo0bScNXhV/G5pz7HI9sf4YI5F4DHA0ddDU9822xBPmFkFkUqMlPMzHOfHa0KzaJJlWxr6nKkEFJKXt7azHGzatIGzmBmOX956VJCfo368iDfPGd+r3Xed1gd9eUB9hzq4WcfObKggTOYlmZ284fVDW0smlSRdr5utw27WClV85w0bkWA2jI/ayyJQjims6e1h5m1pUnrnXP4RCqCXjyCjIH4YBDwejJY1eVWMJguW5wpa53antuteTbdNnoXDNpjeTWPs61IXM9Zk+y4SOTYjCcfD+lUbO1xPt7Hpq1hstuMe//sxieVIfMEGHQVDHZGYknbBfMuBvRu0W13D+xb82w4d47S3c2xl23YZ8o8Ur3I+4vbQjHTHJ19s+REhiFp7Y4yvboEnyaU5lkx4mnoaOCx7Y9xyWGXUBnInrzISk8r7F8D00e+ZMPmhEknMG/cPP645o8Y0jrvLL0cfCXwyk3FnZxiUCha8Jypo9VgbnPxZNMSbr11ct3Z3M2e1h5OmFOT7WVMqAzyjy+dyINfON659ezGq3n47RXLuPszx3Lh0sIHlxMrg+xvCxPXDdbubefwKekPXHZhU3dUd2QeqT7PboQQLJxUyZq97QDsaLaLBZOD56BP46tnzuPzp8xx3D+GgkBKc5J8uvd5PcKRYNiYLbXTXyQJIaxmKHbBYKKhSuo8zLESBYPepPbcuRcMBlPcKfqivwWDkAgkS3LoMGgzq66U3Yd6nIsWew729sdbkgSnYNC5eIs7MoWyFKs66F08Z0s87ILDVNxNUmwf53TB8+Qq8zbyhv3tvbY9ENz2dJm8qFM7KHZG4xgSywkoMCK6DCoU2fjT2j8hhODjCz8+sIF2vQrIEevvnA4hBJ9e/Gm2tW1j5e6V5sLQOFj+KXjvPrMZjGJUUVSf53QdrQaTxdatfruI8CmrKO74ObV9vnZyVYiJlZm1y8unVydZZxWS8RVm8Ly1sYuemM4RGYJnt9uGXemfLXgGWDypgs0HOojEzaI46B08g9mM5WsfmDeQ3cib1Ixvvj7PvTsMGhmDZ4CA5ultVad5CPqSfZ4NQ2LIhOWd1+NJWNXFcm+f7dM8+DThFLP2RWL/89fy9ifzPKuuFN2Q7GpJNNWJxA1HS2xfSNnBs9/rwesRVubZDJ7djhfVpX48Ik3m2bp46NvnOdEOPJ3PuL1sg9X1sFBuG37N43xuMs3RdiSxizpbu8zvX2XIR125Cp4VI5vmnmYe3PIg5846l/Gl4/t+QTZ2vgSaH6asKMzkhpjUhlk2Z844k8llk7l19a0JX/fjvwQeDV78eb/GVAxfRq7BYj+orwhSWxZgzZ522npi/GblVo6dVc2sNMHicGJCRZCuqM4rW02br8MnZwieXZm/1h4zwLRvqWdi8eRK4oZk0/5Ol03d8Hg/Aj4PXV2JQitbwpGTVZ2nt1VdXJdoWYrtAi5LumTZRrJlXszVfdDcljvzrOfVfTHk03I+cNpzy7Xoz40dNOczt+k15udgV0s3c+rNgtpILCHbsIv23BdoIZ9Gd1SnM03mWfMIassCvVp025n3TJKIgEu2caA9TMDroa6sd8FgWcBLVYnPCZ7LChQ8CyEI+TU6wvGM2XGf5qG61O/INmzZ1LgSM/N8IMdGOArFcOTuDXcT1aNcufjKgQ+282WYvNxsKDICCfo0Zlz3SNrnfONWsGfCQ8z5n1+jd88C4Pvek7hk1Z85+aXlHKA67et23PDBQZuvYnAYE+253SyeXMHavW385tktHOqO8p8fXJjW93c4McHyen5y/QFK/Roza9MXH9mZv+6oTlu3efLuy5XE7m64Zm8bO5q6GF8RKGjr7YHQS/Os5yfbSHWxMGUbmT/y/qTMs6vDoM/jdLcDlxOHnXl2uXHkI9sA825Bpm6PqTgdBvvhIuEEzzm254aEO0ZnJNlr297+kqnj+PY5CzhlXqJ4MeQ3LwbszHNqAJuuRbd98ZCp7XiSbONQD5OrQhm/s1PGhZwsb3mBOgxCQu6Srj23TX15wMmqu+/81CnZhmIE0xXr4i8b/sJp005jVuWsgQ0W6YS9b48qyYabWOsKjHgp/prnnGU36+eiYXCNN33ArRiZjL3geVIlmw928seXdnDRsim9uvsNRyZYt8df29bCosmVGYsbwQrGLNlGiV/rM0s7rbqE8qCXNXva2N7UxYya4ZF1hjSyjTwyz5qnd3tuu0lKxu255Bl2EO3TzE6HSZlnPblToVmcaC4Lx/S8ZBUhn5aH5nngBYOlOXYYBFfHyogr++8qGNQ8gs+cPMvR2kPiYsDRPKcE6+ladEfS2Nq58WsehDDf24ZD3Vlbw7s7ABZKtgGJi45sFy6mPMPMMB+yLl6rSvzUlQdo7urbx1uhGI7cv+l+OqIdfHrxpwc+WMPrIPVRGzwjfcRaTsRbthFPwDQPa5D1PGScwGXa01TTXuQJKgrFmAueF02qcIKor505tBre/mJrreOGzCjZsAn5NMttI5bVacNGCMGiSRWs3dvO9qYup7PccCDg9aQUq+n4NJE1ALYxHTBSCwaza579WkKeYa9rtglPLhiM6ymyDc3jFCfmm3kO5hE859OePJWKoI+gz5OTR7aNHTB2RVMyz1m278g2rNbcnpT3u748kKZgMLvmWQhB0KtZwXNPVt/0KeMS3rOFvIMSyinzHHSy6u6C3doyf68LOYViJBDVo9yx9g6OnnA0h9cVwG5tx0sgNJiatR/aiCZ66FikHkjKPv8mfh4BYlzlfbSIM1MUkjEXPB85tQqPgM++b5Yjhxju2JX8QMZiQZsSvxm8tHbHqMyxhfaiSZWs3dtGc1d02OidIVmDDGY22J9j8Ge6baSzqsuuebalITFdOsFxwKsRN6QzXtxIOHE423LLNvLQJNsyh1wYSMHgx4+bzo8uPjKv1zgFqNFk3Xm27dt3PjrD8bTFifXlAZo7I0nBZMKqLvP7FvR5ONQdo7krmhQgp2JnngNeT053KHIlJ9lGhSnPMAzJoaSCwZFxnFEoUnlk2yMc7DnIVYuvKsyAO1+GiUdCoHdTslGDESLWegzeivcQvmYAtsrJPGoczce1J6mgq48BFCOBMRc8T6oK8fRXT+Hf3j+32FPJmaBPY5xVlNVn5tnvpSem09YTzSnzDKYO3JYiZNJTFwO/pvWyqstV75vObSOmS7Qsmme3xjoaT1jR2UFdNDV4dmueHbeNfsg2cnbbMBAi/w6DYHo2n3fkpLxe4/eabiDJmWc968WBXQDZGYmnLdirKw9gSGh2ZZ8TVnWZ37egT3M8p93SjFTsrHR5GkvJgWBLUzJJS8C8MIgbkkPdUVp7opQHvPg0D3XlvYsbFYrhjiENbltzGwuqF3DcpOMGPmAsDHtWwYwTBj7WMCfaciJID/7qF5xlN8UvoEL08AntiSLOTFEoxlzwDKabROrt5OHOhMoQZQFvn5rkkM9jyja6Y33a1NksdnXrG36Z55TALcdsYjqfZz2LzzOYwWIi82w4mUt7m3ZgbWeg7eJDzWNKRKSU+Wee89I8GwS92pAWuJb4vUnBfa6yjY5I+syznYV1Fw32JdsAM2jdctAMnrPJNiY7wXNhi16dzHMGtw1I+Fgf7IjQ1h2j0vr+qeBZMRJ5dtez7GjfwacP/3Rhjjl7VoEehemjP3iW8QpibcvwVa1CaKb7z3o5naf0pVzl/RclKPedkc6YDJ5HIkfPGMcZC8f3GfSX+L10R+Om5jnH4HlWXRlBnwePMAsIhwsBr+mf7G5AkuuteK+WxqrOMLIXDLoKFON6wpkj4PIZhuQGKgA+a8y4YQXPeWSeg3m5bWTP+g4GJX6NrqSCwVxlG7G0AawtQXLb1fVlVWc/124VIWaTbdjPFTp4trPi2eZoB8mNHREOdUed719t2ehoQawYO0gpuXXNrUwtn8oZ084ozKA7XwYETDu2MOMNc6ItJ4PQ8VW/5Cy7KX4B40Qnl2lPF3FmikKggucRwvfOX8yNH13S53ohS/Pc1h3r0+PZRvMIFkysYMq4koLqRAeKHaRFXQ4Y+WSeY2nac2eTPPhTmqT4vMKaR3Lm2Q7KbU207R1tB4H5FPSV5Jl57k+x4ECwNfTOHGLZs/+2DKUzQ+a5vjy5Ex/kVghpS2d8mnDGSEdlyEd5wFuw7oI2dvFkX1Z1YGaeW3tijLNqDsoC3n55cysUxeK1/a+xumk1n1r8KTRP/jUWadn5EoxfbHbeGwPIaB3xjsX4x70CHjNZ8Lacy4v6Iq7xPkIA5cAzklFH9FFGyKfR0hUlqhs5Z54BrjtrPv917sJBnFn+OEGrlfHNJ6ureQRSmt0AbeJGH5pnV4FiVDeSCgbt7UOigYrbqg5wMrR5+zzn7LaRn566EJQGzDsZNn3JUkqs/enIUDBoZ2fddnWRmI7f68l6V8WWdEyqCvV592X+xPKsuuj+UJJD5tmdVTcvXs3vnxBCSTcUI4o/rP4DdaE6zp99fmEG1GOw+/XRa1GXgWjzKQgtgn/cq86yX+sXUi9a+Yi2smjzUgyc4dENQ1EwSvyaYwWWa8EgwDGD1Fp8INhBmh205qN5tgPfuCHx27IKvQ/Nc0rm2a+laJ5tSYeTeU605wboitjNPgavYHCoM88hn+YUDDqa7mzaZEuGousybcFgwKtRGfL10jwH+9gvO3ObS1B865VHZf0/94dcrOpK/GbG+2C7KdsY53K7qU3TEVGhGI6saVrDa/te46vLv4pfK5DkaO87EOsec8GzEZ5MvHMuvuoXibacANLHq8YC3jAO43Peh7lXP5UohS1uVgwNKvM8ygj5NaSVbM0n8zwccTK+1m39SCx3zbPm6JBd/sx9NklJZJ7jLqs6O9uYeC65YNDWPvcn8xy0GrMYOfgA51uMWAhKA4mCQXv/+5JtROIGndE45RmkE7VlfppS3DayZXQh8T/IVixoUxH0JTVuKQRz68uZUBHss+V3fbnZfrwtpeYgXTtxhWI48ofVf6DCX8El8y4p3KA7XzR/j4FiwVSizafg8Xbiq1plLRH8PH4Rk0QLH9WeLercFP1HBc+jDHdmLFfN83AlNeMb1fPTPANJdnW6YfSheU50EozqhhMUB1ztod1jOlZ1Tua5f7INSBQjZsPMvA+tbCPk1+iyZBu5BM+2vEHK3q25bSpDPqcDIZj7ns2mDhLB8+Sq4hS0fvCIibz6rdOcC6pM1JUH2HqwC0PiyDbs5QrFcGdr61ae3vU0H5v/MUp9BXRe2vky1B4GZXWFG3OEoHfPQu+ehr/6ecA8zr9kLOY1Yz5f8D6ktM8jFBU8jzJK/O7geWRnnu1W0h1WUNpXgw43XpdUwyYXzbPbqs6XKtuIJbLSgNOtz9E8R/NvYmJf7OQi3YjEjCEvPCv1a3RH7Mxz37IU98VbWSD956886KMjHHMem7KNvoJnc79zyTwXk/qKINuaTEs9t2xDBc+KkcBta24j5A1x+YLLCzeoocOuV8ecZCOBINJ8Ch7/IbwV7zrLfh6/iAniEB/Tninq7BT9QwXPo4yQ63b1SJdt1JVZvrlWcVkkrudlVQfJso2+fJ5tazzDkMR06dI8pxQMWmM6HQZTZRt5+jwDORUN5muDVwhs60NIXDxklW24Pn+ZMs8VIZ9jOwfQk8NFQT6yjWJSVxZwrAzd379s9noKxXBgb+deHt32KBfNvYhxwQI6YjSsgkg7zDipcGOOMPTO+ejh8fhrVwLmcfQVYxGvGgv4vPdhiPUUdX6K/FHB8yjDnfkb6cGz7V5gF0Dma1UHKZlnPbvm2Q7Mo7phZZ5TrOqszKtujelzmqTYmef+yzZyyjznUTBZKNxWdblqnm0yaZ7Lg95emee+iiwd2cYwD57tzywkf/8uXj6lGNPJCyHEWUKIjUKILUKI69I8f7kQ4j3r52UhRH793hXDmtvX3g4CPrnok4UdeP3D4PHB3AL5RY9IPESbT0ELHMRbtt5ZemPsYupFK6y6rXhTU/QLFTyPMmzZhl/zZHUGGAnUlPoRAhrbTY/MfArm7IBWT7KqM/rIPCcKFGO6dLLXqa4fdjbb3oYt77Azz30Vv7nJJ/Mcjg2920ZpwEvckETjRkK2kbVJSmJ+GTPPQR/tPS77u5je53s2dVwJtWUBJlQE85n+kOP2oK4qGTk1B0IIDbgJOBtYCHxMCJHqXbkdeJ+U8gjgf4BbhnaWisGiuaeZBzY/wLmzzmVC6YTCDSwlrP8HzDoFgpV9rj6aibcfgRGttrLP5nnpNbmAl/RF8OKNEO0q6vwU+aGC51GGncmsLPENaRvnwcCreagp9TuZ53xkC26rOhvdkI7EIh125jmi60lWdUEnqE7uMGhnpp3McyT/Jin5Z56HuGDQCmq7o/FE5jnLBUzI55JtZMk8R3XDKcAMx4w+reouPWoqL37jVOeCZrhit+iG/KwihwFHA1uklNuklFHgHiDJ5FdK+bKU8pD18FVg+KfTFTlx1/q7iOpRPrX4U4UdeP9qaN0JC84t7LgjEo1o88lood1oJducpTfGL4KuRnjj1iLOTZEvw/tMpMgbO9gZYSfujNSVB/uleXas6vRkqzpvtoJBV2FgkmzDdttIyTzbgZyvl1VdHu2589U8D7lVnTm/rqieo+bZXTCYWfMM0G5JN8LxvjPPHo/IK6NfLNyyjRFWsDsZ2O163GAty8RVwL8GdUaKIaEj2sE9G+7h9OmnM7NyZmEHX/8PEB6Y/8HCjjtCibUtx4iX469Z6SxbJefDrFPhpZ9DpLNYU1PkiQqeRxm2bGOk651tTN/ciFPEl3uTlN5WdX1pngNuzXM84bZhZ6B7uW147MyzJduI9iPzbAWE4VyC5xz8kAuN7ZfcE43nJNtwu72UZ5RtmMttu7pwTB/xEiMbW7ZRHvQO+yx5Cum+GGnNx4UQp2IGz9/I8Pw1QohVQohVjY2NBZyiYjC4d+O9dMQ6uPrwqws/+Pp/mN7OpbWFH3skIn3Emk/EW7YZT7AhsfzUb0F3M7zx++LNTZEXI+rorugbR7Yxwj2eberKAzR2RBwLudzbc1uyDT0fzbMr82wkNM9ezYPXI3p1GLQlIL7U9tz5uG34c8s8m939ilMwCKYkJd+CwdJMmeeglXnusTLPRbDgGywqQz78mmckXrw2AFNdj6cAe1NXEkIcAfwBOF9K2ZxuICnlLVLKFVLKFXV1Y8/XdyTRE+/hz+v+zPGTjmdhTarEfYA0bYbG9UqykUK09RikHsRf42qQMvVomHM6vPQLCLcXb3KKnBkdZyyFgyPbGHkn77TUlwdo6ow4muCc3TaczHOyVV0ubhuRuK15Tqwb8HoydhjUUoPnfvk8G1nXixsSQ+aX1S4Edua5O5oInrNlv+3ngj5PxoYi5SmZ554cCgZHCkII6soDSR7PI4Q3gLlCiJlCCD9wKfCwewUhxDTgAeDjUspNRZijosDct/E+WsItXHPENYUffL318Zn/ocKPPZIxgkRbTsBXsRZPwHV9esq3oOcQvP674s1NkTMqeB5l2MHOaNE815cHiBuS/ZbjRs4+z2k6DMZd2eR02EFvNJ4s2wCzMUhq5tnn+Dyb63UOoMNgX5lnW9Yx9D7ProLBWN8XMPb6mRqkQLLm2bCcPPqyqhtJzK4vY2r1yPJ1llLGgS8CjwPrgfuklGuFENcKIa61VvsuUAP8RgjxjhBiVYbhFCOAnngPt625jWMmHsPy8csLv4H1/4DJK6Aym3R+bBJtOdHMPtc+nVg4ZTnM/QC8/GsItxVvcoqcSH9fVTFiScg2RkfwXGe5FzQcMk3kcw1MtRSfZ8OQSEluso24aVXnc20r6PX00jxrTntu83f3IGqec3G6GAySCgZzmIOdQc6kd3Y/1xGOu7LZo+c6/jeXL0srIB7uSCkfBR5NWXaz6++rgUEQxiqKgZ11/vyRny/84K27Ye/bcPr3Cj/2aMAIEW05kUDdU0SbXNnnU78Jt5wCr/zG/FsxbCnKGUsIcYkQYq0QwhBCrCjGHEYrlSEf3zpnPhcsHR1X+7Z7we6WbiB7a2g3dtbY9nmOpXgzp8PvDp6N3pnncEqHQZ+jiU7INvxeT14WgT5NoHmE08UvE7nojQeDUFLBYN+6c80j8Hs9GZ02IFnzbF809NWeeyRRFvBm1HsrFMOB7lg3t625jWMnHsuy8csKv4EN/zR/K71zRqItJ5jZ57qnEgsnLTXfs1dugu6W4k1O0SfFSvesAT4MPF+k7Y9qrjl59oi7bZwJ273Azjz7c3QwsINkO9C1g+hcmqR0R+NImSgENJ/zOLIFPcVtw+u4bcTzDm6FEIR8Wp+a50iRZBulSQWDuWXWS/xa1uC5xK+heQQd4Thha8zRonlWKEYCTtZ5ySBknQHWPQz1i6Bm9uCMPxqwss++8nWsb050HeSUb0G00yweVAxbihI8SynXSyk3FmPbipFFnRM825nnHK3qrIDWDnRtnXIumWe72YlbtuEuGIyljOVuktKfIDDo0/rUPBdL3uBY1cVy83kGU4qSTbYhhKA86KU9HCNsjenuTKhQKAaP7lg3f1z7R46beBxL65cWfgOdB2HXKyrrnAO29vm37/42sXD8Qjj8Ynj9FvO9VAxL1BlLMawp8XspC3jZ3V/Ns515droC9t0kpTMS67VuwOsqGNRNyztbnuE0SelH5hnMwDFnzfMQZ579XtOmrytiyjZykaUcNaOaZdPHZV2nPOg1M8+jULahUAxn7t147+BmnTc8AkhYeN7gjD+aMIJEW07i2d3PJmef33cdxMNm227FsGTQgmchxFNCiDVpfs7v+9VJ4yjD/TFOfXkgkXnOuT13sttGPpnnTivznGRV53NZ1aW0+bbHlP20kjNlG7m6bQz99W6JX7Os6nLzmf7lx5Zy7fuy366tCPpo74k5GXcl21AoBp/uWDd/XPNHjp90PEvqlwzORtb/A6pnQX2BfaNHKdGWEyj3lydnn2vnwJGXmS272/YUb3KKjAzamVhKebqUcnGan4fyHEcZ7o9xassDjidwf902nJbaObht2H7N3tTMs8ttw+dq852aoc6XUB6yjaF22wAz+99tFQwWKvOdmnkuxn4pFGONezbew6HIIT535OcGZwM9rbD9OVOykUfh9JjGCPLJhZ/k2d3Psq55XWL5+/4DpAEv/KR4c1NkRJ2xFMMeu2gQ8miSYncYtDPPeh6ZZytQT3bb8DjFbXHDQEuTebbXy5eQP4fguUgFgwAlAY2uqE44VrgOhxVBH+3hmHNBojLPCsXg0h3r5vY1t3PCpBMGL+u86XEw4rBASTby4bIFl1Hhr0jOPo+bDss+AW/9GQ7tKNrcFOkpllXdhUKIBuA44BEhxOPFmIdiZFBveT1D7sGjLavQU9w2smmebSePzqgdPKe6bVgFg7p0gnMgKQvdX9lG7prnof/Klvq99Fg+z4XKEJcHfUrzrFAMIX/Z8Bcz67xkkLLOYHYVLJ8EkwbB/m4UU+4v5xMLP8HK3StZ27w28cTJXwPhged+XLS5KdJTLLeNB6WUU6SUASnleCnlB4oxD8XIoM6Vec63w2AsD7cNIUyPYlu24bbFqy7x09QZwTAkumEkBdZaUpDdD9mGpSnORi6tsQeLkF8zCwZjhZNtVIS8ps+zY1WnboIpFINFV6yL29fezgmTT+DIuiMHPF7ai/1oF2x5ypRseNT3OR/CMZ3LF1xuZp/fcWWfKybBUVfDu3dD05a8x1QMHsrJXzHs6ZdsI6VJSi4+z/b4dvDszlLPrCslEjfY1x4mrsukINyb4gedL8EcCgZz9VgeDEr9Gs1dUfxeT8G2Xx700RmNOxcNdmdMhUJReG5fezutkVa+cOQXCjJe0Kcx47pHkpad73mRX/jDfOzFWl55/pEMr8zMjhs+WJC5jUTM9/M5/DXH8Vz0cWZ/79foPTMBqGExLwR8PPGLL/Hl2BdzHnMsv59Dgbo8VAx77C6DkLum2GmSohtJv7NlnsHMHNvFiW5HjZk1pQDsaOoiZsikwDopeO5HZjgX2UY4VhyrOjALBm2rusJpnr1ICU0dUUDJNhSKweJA1wFuX3M7Z804i8PrDh+UbQgMrvX+g83GZF41FgzKNsYC0ZYTMGKVBMY/ApjH/GYquV3/AOd5XmG+2FXcCSocVPCsGPYkyTZy7DBoB7S9Ms9aDpnnaG/Zxsw6M3je1tTl+DzbaAPMPOfmtlE8V4qEVZ3Rr4uDdNgtug92hAFVMKhQDBY3vXMTutT592X/PmjbeL/nbRZ4dvOb+HlIFVb0H+kn0ngmWqgBb8VqZ/HN8Q/RTgnf8P6liJNTuFGfcsWwxy4Y1DwiyT4uG94MPs/ePrR4Aa8n4bbhCoTHlwcJ+TS2N3ZZPs+J54QQTjDdH+2u7bYhpcy4jl2smOvFQyEpDXjN4LmQbhshUzHW2BEBiiNHUShGOxtbNvL3LX/nY/M/xpTyKYO0FckXvQ+x26jjYeP4QdrG2CHethQ9PJFA3b9AmA272injpvj5nKq9y3GetX2MoBgK1BlLMeypCvnwaSKvAMuxqtPz0zybBYNWe25XoOrxCKbXlLCjuXfmGRLBen8LBqVMFAWmIxI38GsePH3MfzAwCxrjRAso2yh3Ms8R/N7i7JdCMdq58c0bKfeXc80R1wzaNo73rGWpZws36+eio+4gDRwPkQMfxONvxTfuFWfpHfqZNMharvP+BUHmc4ViaFDBs2LY4/EIassCeQVumkcgRMKqLp6z5tlDVE/fUGVWXSnbm7p6dRg01/U4r8+XkCVZyKZ77orEi9ZIpNSvEdMlHZF44dw2rOC5sSNCUGWdFYqC89Kel3hp70t89ojPUhmoHLTtfEF7iAOyivv1kwdtG2MNvXsO8c55BGqfAa0LgAh+fha7mCM92/iQ59Uiz1ChzlqKEUF9eSBnmzobr0cQS5Vt9KF5dm8jdXsza0vZ3dJNOKYneTu7x+1vh0Ego+45rhs8ue4AS6eNy3vsQhDymxKL1u5oAX2eLdlGZ0TpnRWKAqMbOj9986dMKZvCpfMvHbTtLBWbOUFby+/jHySCf9C2MxaJHDgHPBECNc84y/5unMh6Yxpf896Hj3gRZ6dQwbNiRFBXHsw7MPV6PL0KBrU+Nc+JbaQ2VJlRU0rckGxv6u6Vwbaz1P3tMAhk9Hp+ZsNB9reHuezoaXmPXQhKrfnFdFlAzbOZeY7GDWVTp1AUmIe3PszmQ5v58vIv49cGL6j9gvfvHJJl3K2fNmjbGKsY0fHEWo/CV/0qwtdkLsPDDfGPMd1zkMu1p4o8w7GNCp4VI4JrTp7FV888LK/XeD3CsaiL56F5tvFpvWUbAE2dkYLKNuzMayav57tf38X4igCnLajPe+xCUBJI2MEXSrZhZ55B2dQpFIWkO9bNr9/+NUfUHcGZ088ctO0sEDs5XXubP8bPoptg3y9Q5E206XSQGoH6RBPm54wjeFFfxJe8D1JGdxFnN7ZRwbNiRHD0zGrOXzI5r9domnBlni0dcw5WdTapzhYza8ucv1Oz0nYmeiCyjXSa590t3Ty3qZGPrpiatbX4YFLiklUUqhOgT/M4Y6nuggpF4bhj3R0c7DnI11d8HSEGrxD3896H6JRBbtcHL0Af68h4BdHmk/FVrMYT2mktFdwQ/xg1ooPPev9Z1PmNZdRZSzFq8Xo8Tntu+3cuHQad16cEq+NKfFRYGdPMbhv9l22k0zzf+8ZuBPDRIkk2AEoCieC5kE1a7KLBQnlHKxRjnaaeJm5bcxtnTD+DJfVLBnFDW/ig5zXu1M+gnbK+11f0m2jzyRixcoL1jwDmeWyNnMVD+vFcrT1KPYeKO8ExigqeFaMWr0c4GedcNc/ZZBtCCGbWmSeK3rKNAWieM8g2YrrBvat2c8q8eiZXhfIet1CU+N2yjcIdMmzphioYVCgKw4/f+DExIzaoDVEAeOlGonj5Q/ycwd2OItE4pWQX3so3ncU/jn8EDZ0ve+8v4uTGLip4VoxavJpI0ySl7/bcNulkErNqS61xUtw2HM1z/3yeITnzbBiS/3p4LY0dEa44tnhZZ0gUDEJhOxzaRYPKqk6hGDgvNLzAo9sf5TOHf4bpFdMHb0Otu+Hde7hHP5UmBs8CT5Eg3racePcMguMfQWgdADTIeu7Uz+Cj2krmiobiTnAMos5ailGL1yNcTVJy0zwnZ557fz1m1JSmHcd+3K8OgymaZ8OQ/OdDa7j7tV18/pTZnDqvOIWCNoNRMAiJRikq86xQDIzuWDfff/X7zKqcxdWHXz14G5ISHv8WAL+Pf3DwtqNIwUNk34dBRAmMT+icfxW/gA5K+G/v7diSDsXQoIJnxajFqyWs6uKObCM3zbNHpF93Zp2dec4g2xiIz7Ml2/j+I+u5+7VdfO6U2Xz9A/MGtegnF9wFg4WUbdj68ZAKnhWKAXHTOzext2sv/3Xcfw2qNR3P/wTWPwynfZc91A3edhS9MKL1RJtPxVf5LlrpRgAOUcEP45dynLaOCz0vFnmGYwsVPCtGLUlWdU7BYG6a50zOFo5sI+V5+/FACga7YzrhmM4dr+zgomVT+I9hEDhDasFgITXPduZZHYYUiv6ytmktd66/k0sOu4Rl45cN3oY2PALPfh+O+Cgc/2+Dtx1FRqLNp6BH6glOfBBEBIB79FN5y5jDt313UUFnkWc4dlBnLcWoRfOIfmSezUAx1abOZoYVPPtSxtEGUDBoB6ThqM57DW3EDck5h08YFoEzmO9FYv8K6LYRUgWDwwkhxFlCiI1CiC1CiOvSPD9fCPGKECIihPhaMeY42klnV5mNmBHj+leupyZYw1eWf6UgY6blwDp44BqYtBTO/QUMk2PTmEN6iez7MB5fK4G6J8xFePh27Cqq6OQb3nuLPMGxg7fvVRSKkYlX8zjtuW3Nc6qDRipO5jlDhrUs4OX0BeNZMq0qablvAO25hRCEfBo9MZ03d5q2Q8VqxZ0OIQQlfo2OcLzAsg1lVTdcEEJowE3AGUAD8IYQ4mEp5TrXai3AvwEXDP0MxwZBn8aM6x7JeX1f9XMEx2+gp+EKDv/u82nX2XHDALXJ3S3wl0vBXwqX3g2+4jn/KEDvmUH00DH4ql8m1r4EIzyV9XI6t+sf4NPaY/xVfx/vyDnFnuaoR2WeFaMWt1VdvprnbEH2Hz65gguXTklapg2gwyCY0g07eJ5VW0p16SDqFvtBqWVXNxiaZyXbGBYcDWyRUm6TUkaBe4Dz3StIKQ9KKd8AYsWYoCIZ4WsmUPcUsY6FxDsWDc5G9Bj89ZPQsQ8+ehdUTBqc7SjyInLwbGS8nODEBwDzzsKN8Ys5wDh+4LsVjQLcbVBkRZ21FKMWt9tGrppnOzjsa71UfJ7+N0kBs2iuO6rz1q5DLJs+fLLONiWWLntQ3DZUe+7hwGRgt+txg7VMMSyRBCc8CNJDZP/5wCDJKB7/Nmx/3pRqTD1qcLahyB8jSOTAeWjBffhrXgCgixD/Hfs4izw7+aT2RJEnOPpRwbNi1JLO57mPxLMj2/DnGQQPVBMc8mts2NdBS1eU5cMxeLaKBgvr86w0z8OIdN+MfnlfCSGuEUKsEkKsamxsHOC0FOnwVr6Ft2wLkcazkPFB8Fo2DHj51/D67+C4L8KSywq/DcWAiHcsJta+CH/tUwhfEwD/Mo5mpX4k/8/7V2jfW+QZjm5U8KwYtXg9Hido1g0Dr0f0WYRnZ1b70kan4huA2waYmed1+9oBhmfw7Cu8bMPOPIf86jA0DGgAproeTwH6dfaVUt4ipVwhpVxRV6fszAqN8DcSHP8Q8e4ZxA4dU/gN7HgJfn8qPPFtOOwsOP17hd+GoiBEDpwH0kdoyl0gYoDgu/Er8aLDY98s9vRGNeqspRi1mLKNhOa5rwYp4NY855959oi+OxhmwvY6Lg96mWO1AB9OOJnnAkospowL4dMEU8aVFGxMRb95A5grhJgphPADlwIPF3lOilRElNDku5DSR3jPxyjoKbxlG9x7Bdx+DnQ1wod/D5f+BTTlKzBckfFKevZ+BC24z2meskuO59fxC2Dd32GTkm8MFupboRi1uK3qdF3mpGN2NM95Bs9eTRDwav22lwtamuKl08bh6WcAPpg4BYMFlG1MrAzx1nfOcDLQiuIhpYwLIb4IPA5owG1SyrVCiGut528WQkwAVgEVgCGE+DKwUErZXqx5jzVCE/6OFtjP3IaTmWKs5ZCnjBZZziFZziHK6CFA3vrnnlZ4/sfw2u9A88Gp3zalGn51UTsS0DsXEGl6H4Ha59C7ZxJvX8It+of42sT34KEvwLUvQvn4Yk9z1KGCZ8Woxad5Ek1SDNmn0wa4NM95yja8HjEg14iQ9drlw8iizk3IKRgs7M0qFTgPH6SUjwKPpiy72fX3fkw5h2II8BLnHM9rLPdsYqbYz5byRm6s8vOZ1jb+LX4npDHkCUsfzVTQKCtplOM4KKtg5WooGw8l1dDVBG27oa0BWq3fHXvNtttLLof3/ydUTBzyfVUMjGjjmWglOwhOeICu8GSi0Tq45Hb4/fvhgavh438Hj6otKSRFCZ6FED8GzgWiwFbgU1LK1mLMRTF6SW6SYuQkqUhonvMLEpdNG0dPzMh/kha2bGM46p0BSv3Zm8coFIrCUEoPl2rPcJX3X0wSLbTLEl7wjufXdQEmdJey7cBZfFhOoo1SquikWnQwTnRQjfm7VrRTRytTxEGWeTbByqeTN+DxQsVkqJwKM0+Cyimw4FyYeGRxdlhRADTCey6jZOYvCU2+i+4dn4fxC+GcH8PDXzTvLJzSq++RYgAUK/P8JPBN61bhD4FvAt8o0lwUoxS324aeZ+Y53+D50qOncenR0/KfpEXI78Uj4Mipg1A5XwBm1JYyrbpk2HQ9VChGHR374bWbeSXwOypEN6/oC/mWfjUr5XxKJv8GYXSzZc+/sdmoSH5dH54oO75/BnQdhO5mKK0zs9AqCznqkPFKwns/Qmjq7QQmPAxcCEuvgB0vwsobYNpxMOt9xZ7mqKEowbOU0q1ifxW4uBjzUIxuUn2ecwmIc2mSMhhcuHQyM2pKhq2M4ZPHzeDjx04v9jQUitFHuA2euh7evhOMOM8bR3FL/EO8J2cDkuDE+/D4G+nZdRUyXtHXaL3x+s3scqVS3Ix29K55RJtPIVD7LA9vfZjzZp8HH/wp7H0L/na10j8XkOFwD/bTwL8yPak8QxX9xaslrOoOdUcpC/R9rWgXxOWbeR4oR8+s5rPvmz2k28wHj0fkXUSpUCj6YM+b8LuT4c0/mVnCL67ii7F/twJn8FW9ga/qbaJNp6F3q5bLir6JNp5OvGsW33/1+2w5tAUCZXDJnyDSYeqfDdV9sBAM2tlQCPGUEGJNmp/zXet8G4gDd2UaR3mGKvqL1yOIW+25tzV2MauutM/X2JreoQ6eFQrFGMIw4KVfwq1nmsHMpx6FD90INYkLaK10I4EJfyfeOZdo0/uLOFnFyEIjvPdSSrwlfO7pz7G/a39C/7z9eXj+J8We4Khg0CIEKeXpUsrFaX4eAhBCfBL4EHC5lLJfnawUimxoHoGuS2K6wa6W7pyCZ7tDoAqeFQrFoNDZCHdfAk9+B+adDde+ANOOTVpFC+0gNOVOjMgEevZczvC4SawYKch4Bb89/bd0Rju55slraAm3mHc2jrgUVv4fbHuu2FMc8RTlGymEOAuzQPA8KWV3MeagGP34NA8xwwyc44ZkVm3fzUfszLPfqwrjFApFgdn6LNx8Amx/wdSifuTPEEp22PEE9hKaejsyVknPrk+DESzSZBUjmQU1C/j1ab9mb+dePvfU5+iMdZmfudq5cN/HYe/bxZ7iiKZYl7O/BsqBJ4UQ7wghbu7rBQpFvthWddsauwByyjz7NIEQ5NRQRaFQKHJCSlOm8ecLIVgFn3kGjroaUtxrdrXvIjTtNqQRoHvX1Uh94N1GwzGlcR2rLB+/nJ+d8jM2tWziS898ibDmhcvvh0Al3HEB7H2n2FMcsRTLbUNVPigGHZ/HtKrb1tgJwKwc2l4LIQh4PUq2oVAoCoMeg0e/Bm/eDgsvgAt+A/7eF/IHug5wzZPXANJy1qgqyOaDPo0Z1z1SkLFsdtzwwYKOpxg8Tp5yMj848Qdc98J1fP25r/OzU3+G78p/wu0fgjvOh088BJOWFHuaIw4VIShGLZrHg5Sw+WAntWV+KkO52cB977xFfOQoZeukUCgGSLgN7rrEDJxP+ipc/Me0gXNruJXPPvlZWiOt9Oz+FEa0fujnqhi1nDPrHL59zLdZ2bCS/3rpvzCqpsKV/4RAuRlA73u32FMccajgWTFq8VpezZsOdOSUdbb56FHTmD+hH36qCoVCYXNop+mmseMFOP8mOO27kEYO1hJu4XNPfY7dHbv51ft/hRFWF+6KwvPR+R/lS0u/xD+2/YPvv/p99MopZgDtL7MC6PeKPcURhQqeFaMWux335gOdzM5B76xQKBQFoWEV/OE06NgHH3/QdDpIw7bWbVz+yOVsbt3Mz075GUdNOGqIJ6oYS3zm8M9w1eKr+Oumv/KlZ75EZ2mtGUD7SuGO81QAnQcqeFaMWux23D0xPSenDYVCoRgwa/4Gt3/QlGdc9RTMPDntai/vfZkrHr2CnngPf/zAH3nfVNU6WTG4CCH48vIv851jv8PLe1/m4//6OHv9AbjyH+ArMXXQ795rFrgqsqKCZ8WoxV30l4vThkKhUORKLxcLQzfbbN//aZi4BK5+GuoOS/va+zbex+ef+jwTyibwlw/+hcPrDh/0+SoUNh+Z9xF+e/pvOdB1gMseuYz39E741L+gfj48eI1pZdfVVOxpDmuK4rahUAwFduYZcnPaUCgUilxxu1iU083PfTdxmvY2d8ffz39tvpLY/7yW5lUGgfpH8Ne8RLxjPm9t+BjHvfyW86xysVAMFcdNOo47z7mTLzz9BT712Kf4wYk/4KxP/Qte/iU8+7/wm2Ph3F/AfPWZTIfKPCtGLT6rYNCnCaaOCxV5NgqFYjQyU+zj7/7vcLLnPf4z9im+Fb+KWLq8lKeb0JQ78Ne8RLT5BHoaPgFGYOgnrFBYzKqaxd0fvJvFtYv5+vNf5zfv/Y748V+Ca1ZC2QS45zJ48HOma4wiCRU8K0YtmlXZPq26BK/ybVYoFAXmFM87POT/DlWikyui3+JO/QwgtTupxFv+HqWzf4ZWtonwvguIHDwXdfpVDAfGBcfx+zN/z7mzzuW37/6WKx69go0+r9nI56SvwXv3wG+Og5d/Bd0txZ7usEF9exWjFtttQ0k2FApFQdFjsPKH3Ob7MQ2yjvMi3+c1uaDXasLbTnDKnwlNuRsZq6R7+xeJtR5bhAkrFJnxa35+cOIP+PH7fsy+rn1c+s9L+dXq3xE95Rtw1ZNQORWe+E/42QL4+xdgz1t9DzrKUZpnxajF9nlWxYIKhaJg7F8DD30e9r3Lw8bxfDN2NT0EU1aS+KreIFD/KIg44QNnE2s5EdCKMWOFok+EEJw14yyOnXAsP171Y2557xae2vkU3zv+eyy56nHYvxreuBXeuw/euRMmLYOjroLDzobSmmJPf8hRwbNi1GJnnmcrmzqFQjFQ9Bi8eCM89yMIVcFH7uDLd/Q+hXoC+wmMfxhv6TbiXbMI7/swMlY79PNVjGnCMZ2gL/+LtapgFT848QecPfNs/vuV/+YT//oEl86/lGuPvJaSs35K8IzvmXZ2b/wBHvqC+aK6BTD9+MRPxaRBn2exUcGzYtRSHjTbcc+bUF7kmSgUihHN/tXw98/D/vdg8UVw9o+tbNsjziqe4C78tc/iK1+P1AOE932YWOsKlDpSUQzcbjD9xnMtgbrHuXv9Pdy97n4+vuij3PzwFGR8MvBdlootHOdZx9H7N7Di4F2UrboVgB3GeN6Rs1lvTGednM46YzrNVKbdxEh1mFHBs2LUctysGv567XEcObWq2FNRKBQjkZ5D8PKv4aWfQ2gcfOTPsPA81woSrWQr/tpn8ZZuRcZLiDSeTrTleDBKijVrhaIwGAEiB84jeug4AjUruWfDPZTOkcTalhJtOoW3Y3N5W5/Lb/Tz0dBZIHZyjGcDR3s2cJRnIxdoLztDHZRVrDOms0bO4B1jDu8Yc2jKEFCPBFTwrBi1eDyCo2ZUF3saCoVipNHVBK/cBK//HqIdcPhH4OwfQol5POmOdbNy90pKZvwGLbQbI1ZO+MA5xA4dA1LZzylGFzJaR3jfJTxz1f9y6u+vx1f1Br7KN4m3H0Gs9Wj07pnoaKyRs1ijz+JW/RwAquhggWcXC8VOFnp2slDs5ETParxeA4AGWQt//StMOQqmHA2TloDmK+Ke5o4KnhUKhUKhAOjYb1pyrboNYj2w6ALTrmvCYiJ6hBd3Ps1jOx7juYbn6In3ILRqwvsuINa2HOTIOOkrFP1lUtkkIgfOJ9r0fnzVL+If9yq+yncx4uXE2w8n1n4kRs80bLvGVsp5xVjEKywCqyFnkAiLxXaWeLayxLOFKQ2rYO2D5pP+MlMzPfNk82f84eAZnrInFTwrFAqFYuxiGLD7NVh9H7x9FxhxOPwSOOmrtFWM580Db/L0i9/mmV3P0BnrpDpYzXmzz+PsmWdz0Y17UZpmxVhD6uVEG88m2nQa3rINeCvexVf1Ov7qlzGiVcTaj0TvnI8entLrojJMgFVyPqv0+aDDh77yQfOiddersOMF2PYcbH7CXDk0DmacCDPfZwbTtYeBSPVRLw4qeFYoFArF2EKPw84XYd3DsOGf0HkAtAAHDr+At2Yfz5tdDbz58jfY0roFgHJ/OWdMP4OzZp7F0ROOxuuxT537i7cPCkWxkX7iHUcQ7zgCPGG8ZevwVb6Lv+YFRO1zSENDD081ZR3dM9B7poORausIlE8w7/IsusB83L7PDKS3Pwfbnof1/zCXl423stJWMF01rWjBtAqeFQqFQoEQ4izgF5hmxH+QUt6Q8rywnj8H6AaulFKOjG4JegwOrod978KuV2nf9Cjb9E62B0vZNnE2W0sWszXewd62V+CtVyj1lbKkbglnzzybZfXLOKLuCPyav9h7oVAMX4wg8fZlxNuXgacbrWQH3pIdaCXb8dc8h6h9FikFRqQeI1pv/o7Us+nQXGZUzEj+flVMhCM+Yv5ICYd2wPbnzZ9tz8Hqv5rrlU2AyctMz+nJy2DSUqcuYbBRwbNCoVCMcYQQGnATcAbQALwhhHhYSrnOtdrZwFzr5xjgt9bvYUOkp4X25i20tW7jUPNmDjSu5WDbdg70NHHQAwc1jb0+H03jywDT/91vtDJTG8eR1Uu5ou5wlo1fxrxx81zZZYVCkRdGCXrnQvTOheZjEUUL7UIr2Y4W3IsW3Iu3fA1CSC56+C94hIeJpROZUDqB+pJ6JpSYv+2fqkAVFYvOpWLp5XiFBo0bzcx0wyrY8yZsfDSx7XEzYfwiGDcDqmeaj6tnml0SC1iMqI4OCoVCoTga2CKl3AYghLgHOB9wB8/nA3dIKSXwqhCiSggxUUq5L9Og3eFW3trwIAYGUkoMaaBLAykNdBknbsTRjTi61NENnbgRI6ZHiOlRono08bcRJRzroSfu+jGi9OhRuowo7UaMNmEQSXcL1wtlFRXUB6qoL5vMiZUzmFk1i1mVs5hdOZtJZZPQPCOvSYNCMWKQfvTuOejdcxLLRAyPv4mbrpzM1tat7GrfxYHuA6xuXM3T3U8TNaJphyr1lVLhr6AyUElJqITQ/BWEPMcSinYT6mkn2N1CoH0d/gMv4zNi+CX4pMSPwBeoRPOXogXK0PxlaP5ytEA5mr8cjzeARwvg0fzm394AQsvsnKOCZ4VCoVBMBna7HjfQO6ucbp3JQMbgeXvXHj752ncHPDmvlASkJGRIQtIgJCGEh5DQqPX4qfRVURmopCJYQ0VpPRXlE6mqmsX4+sMZXzqBEp/yXFYohhXShxGZyNkzz+79lJS0Rlo52H2Qg90HaYu20f7/27vz+Cqq84/jny8hSBAVdwGlqLW4i0pda+u+1QW11q1Wu9FqbW21VClWxb3ivlSl7krdEa1LcWnV6s8NRAVU3BcCyqIRgbA/vz9mopdwk9yE3CU33/frlVfunJkz88zNZPLk3DPnzJvJzPkz+XLel8ycP5OZ82YyZ+EcZs6fyWeZ/1SrlnmdF7N4uYZmFq5NvuZPg/nArJaFr6QRoW2QNA34KMfNVwK+bOYhVgOmN7NOS47T0nqFqgOFey9K/f1ryfvQ0mP5vSh8nZbWa8l7sUFElOSsAJIOBfaKiF+my0cD20TE7zK2eRg4PyKeTZefBP4cEWPq7WsAMCBd7ANMLMAp5Kql13AhOLbmK9W4wLG1VKnF9q2IWH2p0ogoyy9gWAvqjC7EcZYhvoLUKeR70Qbev2a/D34vihZfId+/gt0rCvEFbA+MylgeBAyqt811wBEZyxOB7sWOPd8/N8dWurGValyOrTxjy/wq5wEq/1Xix2lJvULVaalCxuf3ojjHaolSv9ZL/V5RCC8DG0haV1In4HDgwXrbPAj8VIntgC+jkf7OZmblqmz7PEdEQf5QtfQ4LalXqDotVcj4/F4U51gtUerXeqnfKwohIhZKOgEYRTJU3Y0RMUHSb9L11wKPkAxT9y7JUHU/K1a8ZmbFVLbJcwsNK3YAJcTvRcLvwzf8Xnyj7N6LiHiEJEHOLLs243UAvy10XK2slH9ujq35SjUucGwtVcqxfa1NPTBoZmZmZlZM5dzn2czMzMysVZV18izpRklTJY3PKOsr6QVJr0oaLWmbtPyotKzua7Gkvum6rSWNk/SupCvSaWrblGa+F50k3ZSe82uSds6o85SkiRnv0xqFP5tl08B7sYWk59Nz/pekFdPyPSSNScvHSNo1o065XhdZ34uM9b0kzZL0p4yyNn1dNPOaKOt7RbmTdLak19Of3WOSehQ7JgBJQyW9lcZ2v6RuxY6pjqRDJU1Ir/V+xY4Hkunk03vOu5JOLXY8dbLdS0qFpHUk/VfSm+nP88RixwQgqbOkl9J8Y4KkIcWOqUnFHu4jz0OefB/YChifUfYYsE/6el/gqSz1NgPez1h+iWQoJwGP1tVvS1/NeS9I+jXelL5eAxgDdEiXnwL6Fft88vBevAz8IH39c+Ds9PWWQI/09aZAdTu4LrK+Fxnr7wPuAf6UUdamr4uWvA9pedndK8r9C1gx4/XvgWuLHVMay55Ax/T134C/FTumjNg2IhmzuyR+z0kean0PWA/oBLwGbFzsuNLYlrqXlMoX0B3YKn29AvB2Kbxv6f2ya/q6EngR2K7YcTX2VdYtzxHxDPB5/WKgriVtJWBylqpHAHcASOpOcrN9PpKf7K1A/7wEnEfNfC82Bp5M600FaoCSaG1oDQ28F32AZ9LXjwOHpNuOjYi692UC0FnScmV+XWR9LwAk9QfeJ3kvykZz34cMZXevKHcRMTNjcXmS+2DRRcRjEbEwXXwBWLuY8WSKiDcjopQmu/l6OvmImA/UTSdfdA3cS0pCREyJiFfS118Bb5LMElpUkaib668y/SqJ38uGlHXy3IA/AEMlfQJcRDIZQH2Hkf5BJLmwJmWsq5uSthz8gezvxWvAgZI6SloX2BpYJ6PeTelHnn8to4+lxwMHpK8PZcnzrXMIMDYi5lHe10XW90LS8sApQEMfqZXbdZHLNdFe7hVlRdK56X3vKGDZ5w9vfT8n+eTCsmtoqnjLkaTeJJ+svljkUACQVCHpVWAq8HhElERcDWmPyfNxwB8jYh3gj8ANmSslbQvMiYi6/krZkoCS/o+oGRp6L24kuRmNBi4D/g+oaxE5KiI2A3ZKv44uZMB59HPgt5LGkHycNT9zpaRNSD5K/XVdUZZ9lMt10dB7MQS4NKOFIFM5XhdNXRPt6V7Rpkh6QtL4LF8HAkTE4PS+Nxw4oVTiSrcZTHK/HV6ouHKNrYT4d20ZSOpK0v3uD/U+iSmaiFgUEX1JPnHZRtKmRQ6pUe1xnOdjgLpO8vcA19dbfzjftCRBkkRmfny2Ntm7erRFWd+L9KPDP9ZtJOn/gHfSddXp968k/ZPk47NbCxhzXkTEWyR9DpH0HeCHdeskrQ3cD/w0It5Li8v2umjkvdgW+JGkC4FuwGJJcyPiqnK8Lhq7JlLt6V7RpkTE7jlu+k/gYeCMPIbztabiknQMsB+wW9r1p2Ca8Z6Vgkks+UmQf9dyJKmSJHEeHhEjih1PfRFRI+kpYG+ST/9KUntseZ4M/CB9vStpUgggqQPJx7N31pVFMv3sV5K2Sz+K/inwQOHCzaus74WkLulH9EjaA1gYEW+k3ThWS8srSW7yJXtxN0fd6BDpNXAacG263I3kj+ugiHiubvtyvi4aei8iYqeI6B0RvUk+kTgvIq4q1+uiofcho6w93SvKhqQNMhYPAN4qViyZJO1N0i3qgIiYU+x4Slwu08lbPel96QbgzYi4pNjx1JG0et3oMpKqgN0pkd/LhpR1y7OkO4CdgdUkTSJpXfgVcLmkjsBcYEBGle8DkyLi/Xq7Og64Gagi6YfW5vqiNfO9WAMYJWkxUM03H8Evl5ZXkjzt/ATwj4KdRCtp4L3oKqlu9rQRwE3p6xOAbwN/lfTXtGzP9EHKcr0uGnovGtLmr4sWvA9le69oBy6Q1AdYDHwE/KbI8dS5iuR36fH0kYEXIqIkYpN0EHAlsDrwsKRXI2KvYsUTDUwnX6x4MmW7l0TEDY3XKpgdSf6ej0v7FwP8JZLZRYupO3CLpAqSRt27I+KhIsfUKM8waGZmZmaWo/bYbcPMzMzMrEWcPJuZmZmZ5cjJs5mZmZlZjpw8m5mZmZnlyMmzmZmZmVmOnDybmZmZmeXIybOZmZmZWY6cPJuZmVlJk3SspGeLHYcZOHk2a5SkpyT9sthxmJmVAklHShotaZakKZIelfS9YsdlVkhOnq2oJH0o6TNJy2eU/VLSU0UMK2eSNpb0oKQvJX0l6T+Stsux7rGSxkmaI+lTSX+XtFK+YzYzawlJJwGXAecBawK9gL8DBzZzPx1zKSuEYh3X2jYnz1YKOgInLutOlCjYNS1pfeA5YBywLtADGAk8LmmbJuqeDPwNGAisBGwH9AYek1SZv6jNzJov/cf+LOC3ETEiImZHxIKI+FdEDJS0nKTLJE1Ovy6TtFxad2dJkySdIulT4CZJZ0q6V9LtkmYCx0paSdINaYt2taRzJFU0EM8Okl5OGy5elrRDxrp1JT2TNmg8IelqSben63pLCkm/kPQx8J+0/J60EePLtO4mGfu7OW3ceDRtcX9O0lrpOX4h6S1JW+btzbeS4+TZSsFQ4E+SumVb2cRN8ilJ50p6DpgDrJfeGI+X9E568zxb0vqSnpc0U9Ldkjql9VeW9JCkaelN8CFJa+cY95nA8xExOCI+j4ivIuIK4HaSxDgrSSsCQ4DfRcS/0z9AHwI/JknCj8zx+GZmhbI90Bm4v4H1g0kaAfoCWwDbAKdlrF8LWAX4FjAgLTsQuBfoBgwHbgEWAt8GtgT2BJbqNidpFeBh4ApgVeAS4GFJq6ab/BN4KV13JnB0lnh/AGwE7JUuPwpsAKwBvJLGk+nH6fmsBswDnk+3Wy09h0uyHMPKlJNnKwWjgaeAP9VfkcNNEpIb4wBgBeCjtGxvYGuSm/mfgWHAUcA6wKbAEel2HYCbSG7ovYBa4Koc494DuCdL+d3ATpI6N1BvB5I/QiMyCyNiFskNfM8cj29mViirAtMjYmED648CzoqIqRExjaSBIDNpXQycERHzIqI2LXs+IkZGxGJgRWAf4A9pq/ZU4FLg8CzH+iHwTkTcFhELI+IO4C1gf0m9gO8Cp0fE/Ih4Fngwyz7OTI9TCxARN6YNIPNIEu4t6nWjuz8ixkTEXJJ/IOZGxK0RsQi4iyTZt3bCybOVitOB30lavV55gzfJjG1ujogJ6foFadnfImJmREwAxgOPRcT7EfElSYK6JUBEzIiI+yJiTkR8BZxL0iKRi9WAKVnKpwAVJK0sDdVr6I/QFKD+e2BmVmwzgNUa6SPcg28aL0hf98hYnpYmnpk+yXj9LaASmCKpRlINcB1JS3BTx6o7Xs903ecRMaeB4yxVJqlC0gWS3ku7kHyYrlotY/vPMl7XZlnumuUYVqacPFtJiIjxwEPAqfVWNXaTrJPtxpjTjU5SF0nXSfoovWk+A3RrqJ9dPdOB7lnKuwMBTJe0U9pHbpakCRn1Gvoj1B2YlsOxzcwK6XlgLtC/gfWTSRLgOr3SsjqRpU5m2Sck3SFWi4hu6deKEbFJlnr1j1V3vGqSBohVJHXJWLdOE8c+kqQLye4kz6D0TsuVpZ6Zk2crKWcAv2LJxLixm2SdbDflXJ0M9AG2jYgVge+n5bncNJ8ADs1S/mPghfQjw/9FRNf0q+6PwPMkfyQOzqykZMSRfYCnW3AeZmZ5k35qdzpwtaT+acNDpaR9JF0I3AGcJml1Saul297ejP1PAR4DLpa0oqQO6bMq2T4JfAT4jpJh8zpKOgzYGHgoIj4i6Qp4pqROkrZnyU8qs1mB5J48A+hCMpqIWYOcPFvJiIh3SfqO/T6juMGbZCsddgWSluiatH/1Gc2oOwTYIX1gcRVJK0j6HfCzxvaT/hEaAlwpae/0D1Bvkv7T01n6QRUzs6KLiEuAk0genJtG0lp8AskoQ+eQJK2vk4xA9Epa1hw/BToBbwBfkDyIt9SnexExA9iPpPFjBslzLftFxPR0k6NIHnCckcZwF0ly3JBbST7RrE6P/UIz47Z2RhHL0mhntmwkfQj8MiKeSJfXAd4habndOS37HnA5yRPY7wInpg+BoGQ86Nsj4vqMfQawQZqMo2RWqusj4uZ0+RxgrYj4paQeJE9m9yNp5b4YuBaojIiF2fZfL/5NgQtIWqyXB74CjoiIR3M4918Af0zPazmSFucjI2JyoxXNzCxnku4C3oqI5jSOmDXIybNZK0mHuHuB5InyG5pZ9+ckrdE7RsTH+YjPzKw9kPRd4HPgA5LRi0YC20fE2GLGZeXD3TbMWklETCLps9xdUrOevI6IG4G/kAxjZ5YXkm6UNFXS+AbWS9IVkt6V9LqkrTLW7S1pYrqu/oO9ZqVkLZLhT2eRDHN6nBNna01ueTYzayckfZ8kobg1IjbNsn5f4HfAvsC2wOURsW06+szbJGObTwJeJume9EbBgjczKxFueTYzayci4hmSj7MbciBJYh0R8QLJsI3dSWaLezcdK30+cGe6rZlZu+Pk2czM6vRkyXHTJ6VlDZWbmbU7Dc0UVJJWW2216N27d7HDMDNrtjFjxkyPiFKfPTLb+ObRSPnSO5AGAAMAll9++a033HDDnA489at5fDaz/gR0sOaKnVljheVy2oeZWWtq6L7dppLn3r17M3r06GKHYWbWbJLqz5RZiiax5Gxsa5MM4dipgfKlRMQwYBhAv379Itd79pNvfsbv7hjLnPmLvi7r0qmCK4/Ykt02WrM552Bm1ioaum8XrduGpM6SXpL0mqQJkoYUKxYzMwPgQeCn6agb2wFfpjO/vQxsIGldSZ2Aw9NtW83Ofdag7zrd6JC2cXfpVEHfdbqxc581WvMwZmbLrJgtz/OAXSNilqRK4FlJj6YPqZiZWSuTdAewM7CapEkkM2FWAkTEtSQzeu5LMhnRHJLZMkknDDoBGAVUADdGxITWjK2ig7jtF9uyz+XPMGfeIoYcuAk791mDig7ZeoyYmRVP0ZLnSMbIm5UuVqZfHjfPzCxPIuKIJtYH8NsG1j1CklznTUUHsXKXTqzcBXfVMLOSVdTRNiRVSHoVmAo8HhEvZtlmgKTRkkZPmzat4DGamZmZmdUp6gODEbEI6CupG3C/pE0jYny9bZZ4+KTwUZqZNW3k2GqGjprI5JpaenSrYuBefei/pUdzMzMrNyUxznNE1JBMpbl3cSMxM2u+kWOrGTRiHNU1tQRQXVPLoBHjGDm2utihmZlZKyvmaBurpy3OSKoCdgfeKlY8ZmYtNXTURGoXLFqirHbBIoaOmlikiMzMLF+K2W2jO3CLpAqSJP7uiHioiPGYmbXI5JraZpWbmVnbVczRNl4HtizW8c3MWkuPblVUZ0mUe3SrKkI0ZmaWTyXR59nMrC0buFcfqiorliirqqxg4F59ihSRmZnlS5uantvMLF+WZbSMuu082oaZWflz8mxm7V7daBl1D/3VjZYBNCuBdrJsZlb+3G3DzNo9j5ZhZma5cvJsZu2eR8swM7NcOXk2s3avoVExPFqGmZnV5+TZzNo9j5ZhZma58gODZtbuebQMMzPLlZNnMzNacbSMWbOga9dl34+ZmZUkd9swM2sNNTXwl79Ajx7w1lvFjsbMzPLEybOZ2bKYMwcuvBDWWw/OPx/23x+6dCl2VFlJ2lvSREnvSjo1y/qBkl5Nv8ZLWiRplXTdh5LGpetGFz56M7PS4G4bZmYtsWAB3HQTDBkCkyfDvvvCuedC377FjiwrSRXA1cAewCTgZUkPRsQbddtExFBgaLr9/sAfI+LzjN3sEhHTCxi2mVnJccuzmVlzLF4Md98Nm2wCv/419O4NTz8NDz9csolzahvg3Yh4PyLmA3cCBzay/RHAHQWJzMysDXHybGaWiwh47DH47nfhsMNgueXgwQfh2Wfh+98vdnS56Al8krE8KS1biqQuwN7AfRnFATwmaYykAXmL0sysxDl5NjNryosvwm67wV57weefw623wquvJv2bpWJHl6tsgUYD2+4PPFevy8aOEbEVsA/wW0lZ/2OQNEDSaEmjp02btmwRm5mVICfPZmYNeeMNOPhg2G47GD8errgiGUnj6KOhoqLp+qVlErBOxvLawOQGtj2cel02ImJy+n0qcD9JN5ClRMSwiOgXEf1WX331ZQ7azKzUOHk2M6vv44/h5z+HzTaDJ56As86C996D3/0u6a7RNr0MbCBpXUmdSBLkB+tvJGkl4AfAAxlly0taoe41sCcwviBRm5mVGI+2YWZWZ/p0OO88uPrqpDvGH/4AgwbBaqsVO7JlFhELJZ0AjAIqgBsjYoKk36Trr003PQh4LCJmZ1RfE7hfSReVjsA/I+LfhYvezKx0OHk2M/vqK7j0UrjoIpg9G449Fs44A3r1KnZkrSoiHgEeqVd2bb3lm4Gb65W9D2yR5/DMzNoEJ89m1n7NmwfXXQfnnAPTpiX9m885BzbaqNiRmZlZiXLybGZlbeTYaoaOmsjkmlp6dKti4F596L/5WjB8OJx+Onz0EeyyC1xwAWyT9Rk4MzOzrzl5NrOyNXJsNYNGjKN2wSIAqr+Yw2MX/INdXrmTld6dCFttBf/4B+y+e1sacs7MzIrIybOZla2hoyZ+nThv88l4TnnqZrae/BYfr9qTle6+Gw45BDp40CEzM8udk2cza9OydsvYMpk4b3JNLRtNfZ8/P30Lu7w/hk+7rsKpe53AfZvtzjuHNjYztZmZWXZFS54lrQPcCqwFLAaGRcTlxYrHzNqepbpl1NQyaMQ4APqvOJfr/n0pe772JDWdu3L+zsdy81b7M69yOXp2qypm2GZm1oYVs+V5IXByRLySDr4/RtLjEfFGEWMyszYks1tGna5fTGPR8cfD6EfYtWNHrt3xMP7e7yBmdu4KQFVlBQP36lOMcM3MrAwULXmOiCnAlPT1V5LeBHoCTp7NLCeTa2q/fr3i3FkMeGkEPx/9AJWLFsJvfk3H005jrU8Xs8KoiXyVpVuHmZlZc5VEn2dJvYEtgReLHIqZtSE9ulUxfVoNx7zyEMe/cA/d5s5i5MY/4J/7/pK7h/4EgP7dcbJsZmatpujJs6SuwH3AHyJiZpb1A4ABAL3KbLYvM1sGCxdy1ezR9PjHhaz51Qz+u97WDP3+MXyw9gacf/BmxY7OzMzKVFGTZ0mVJInz8IgYkW2biBgGDAPo169fFDA8MytFixfDfffBaaex5dtvM2OLfhy/7Wk8uvIG9OhWxfnulmFmZnlUzNE2BNwAvBkRlxQrDjNrIyLgiSdg0CAYMwY22QQefJBV99uPv3uCEzMzK5Bizg6wI3A0sKukV9OvfYsYj5mVqpdeYtq2O8GeezLpnU84+9BTGHnzI7D//p4Z0MzMCqqYo208C/ivnpk17M034bTTYMQIOnRZiSG7/YrhffdlfsdKqh54Ayoq3EXDzMwKqugPDJqZLeXjj+HMM+GWW2D55bl+92O4dNMfMnu5Ll9vUrtgEUNHTXTybGZmBVXMbhtmZkuaPh1OOgk22ACGD4cTT4T33uPcrQ9dInGukznOs5mZWSE4eTaz4ps1C84+G9ZbDy6/HI48Et5+Gy65BFZfnR4NTKfdULllJ2lvSRMlvSvp1Czrd5b0ZcZzKKfnWtfMrL1w8mxmxTNvHlx5Jay/Ppx+Ouy+O0/e/QQ79jmada8Zz44X/IeRY6sZuFcfqiorlqjqababR1IFcDWwD7AxcISkjbNs+r+I6Jt+ndXMumZmZc/Js5kVzMix1ex4wX9Y/88PctaPB/FFr/Xg97/n+c5r8qvjruK0nw7hhFfnUV1TSwDVNbUMGjEOgPMP3oye3aoQ0LNbFecfvJn7OzfPNsC7EfF+RMwH7gQOLEBdM7Oy4gcGzSxvRo6tZuioiUyuqWWlqkpmz1vATm+/xPXP3MpG0z5k3Jrr8/sfn8X/em8JEnrhY+rPhFT3YOBzp+7qZHnZ9AQ+yVieBGybZbvtJb0GTAb+FBETmlHXzKzsOXk2s7wYObaaQSPGUbtgEQAbvD2WU56+hX7Vb/L+yj044YA/8/CG3yP0zQdgDU0h6gcDW0W2oUHrv+WvAN+KiFnpuPsjgQ1yrJscRBoADADo1atXi4M1MytVTp7NLC+GjppI7YJFbDT1fQY+fSu7vj+aT7uuwql7ncC9m+3Oworcbz9+MLBVTALWyVhem6R1+WsRMTPj9SOS/i5ptVzqZtQbBgwD6NevX0P/D5mZtVlOns0sLzp+8D6XPXs7/d94mprOXTl/52O5eav9mVe5XKP1xJJNmn4wsNW8DGwgaV2gGjgcODJzA0lrAZ9FREjahuS5mBlATVN1zczaCyfPZta6Pv0Uzj6bJ6+/jgUdOvL37X7Etdv+iJmduzZZtaqygkO27sl/35rG5JpaenSrYuBefdzXuRVExEJJJwCjgArgxoiYIOk36fprgR8Bx0laCNQCh0dEAFnrFuVEzMyKzMmzmbWOL7+ECy+Eyy6D+fP5+JCjOLbHXnzceaWvN6nsILp27kjNnAX06FbFLhuu7kS5gCLiEeCRemXXZry+Crgq17pmZu2Rk2czWza1tXD11XD++fD553DEEXDWWaz37W9zUsZoG06OzcysHDSZPEtaH5gUEfMk7QxsDtwaETX5Dc3MStrChXDzzXDmmVBdDfvsA+eey0jWYOi9E5lcM9EJs5mZlZ1cWp7vA/pJ+jZwA/Ag8E9g33wGZmYlavFiuO8+vhp4Kit89D5jemzI348dyivrbs4Xd01GTP76gb/MSU6cQJuZWTnIZYbBxRGxEDgIuCwi/gh0z29YZlZyInjumjt4q9dG8OMfM2XWQn518Gkc8pOhPLnmRnwxZ0GyWb1qdZOcmJmZlYNcWp4XSDoCOAbYPy2rzF9IZlZyXnqJaSecxI4vP8ekFdfg5H3/yP2b7MziDhU5VfckJ2ZmVi5ySZ5/BvwGODciPkjH+bw9v2GZWUl4800mn3AyPf7zKOqyEkN2+xXD++7L/I7N+//Zk5yYmVm5aDJ5jog3JJ0C9EqXPwAuyHdgZlZEn3wCZ55J3HwzK3Vcjkt3PJLrv9uf2ct1afauPMmJmZmVk1xG29gfuAjoBKwrqS9wVkQckOfYzKzAHvnPOL484ywOfv4BBAzfaj+u3P4wPu+yUpN1M9XNEtjTo22YmVmZyaXbxpnANsBTABHxatp1w8zKxaxZvPnnIXz/hqupWjCP+zfZhUu/dxTVK63RaLW6JLlbVSUSX09+4oTZzMzKVS7J88KI+FJSZln9B+rNrC2aPx+GDWPuGUPY6PPpjNpgOy7a6WjeWf1bTVZ1q7KZmbVHuSTP4yUdCVRI2gD4PfB/+Q3LzPJq8WJGn3cVPS45nx5ffMrYXptx4b6nMrbnhk1Wraqs4PyDN3PSbGZm7VIuyfPvgMHAPOAOYBRwdj6DMrM8ieD5K25l1fOG0G/qB4xfc31OPXQIz6y7FSz56VJWFZITZzMza9dyGW1jDknyPDj/4ZhZaxs5tpqhoybSY9zL/PnpW9m++g0+WLk7v9t/IA9ttBOhXOZKcouzmZkZNJI8S/oXjfRtbo3RNiTdCOwHTI2ITZd1f2b2jZFjqznzwQms9dHbnPXMrez23st81nUVBu95PHdtvicLKxr/31lAty6VfgjQzMwsQ2N/PS8qwPFvBq4Cbi3AsczKWl0Lc3VNLQLWrvmUM/53Owe+8TRfLdeFC35wLDdvvR9zKzs3uS+3MpuZmWXXYPIcEU/n++AR8Yyk3vk+jlm5Gzm2mkEjxlG7YBGrz/qCE56/kyNf/TcLO3Tkum0P4ZrtfsTMzl0b3YfHZjYzM2taY9027o6IH0saR5buGxGxeV4jM7OcDR01kY6zZnLyiyP4xeiRdFq4gLu22JPLdziCqSus2mT9lbtUcsb+mzhhLnOS9gYuByqA6yPignrrjwJOSRdnAcdFxGvpug+Br4BFJEOY9itU3GZmpaSxbhsnpt/3K0QgDZE0ABgA0KtXr2KGYlaaamvZd9Rwjn/hHlae+xX/2nAnLt7pJ3y4StOJsJPm9kNSBXA1sAcwCXhZ0oMR8UbGZh8AP4iILyTtAwwDts1Yv0tETC9Y0GZmJaixbhtT0pfHR8Qpmesk/Y1vWifyKiKGkdzA6devnydnMauzcCFjz7qUHpddyOCvpvP0ultx4Q+OYcKa6zdYpYNgcbhrRju1DfBuRLwPIOlO4EDg6+Q5IjLH8H8BWLugEZqZtQG5jPO8B0snyvtkKTOzPBs5tpqh/36LzV98goH/u40tP6/mlR59OHG/k3ihV8M9qdzCbEBP4JOM5Uks2apc3y+ARzOWA3hMUgDXpQ0bS/GnhWZW7hrr83wccDywnqTXM1atADzXGgeXdAewM7CapEnAGRFxQ2vs26zcnDZyHB/e+SB/f/oWtvj0Hd5etRcDDhrMYxts1+AEJ25htgzZLpKsn+ZJ2oUkef5eRvGOETFZ0hrA45LeiohnltqhPy00szLXWMvzP0laHc4HTs0o/yoiPm+Ng0fEEa2xH7Ny99TtD7P3aYP53kevMWnF1fnTvn9gxCa7sLhDRYN1enar4rlTdy1glFbiJgHrZCyvDUyuv5GkzYHrgX0iYkZdeURMTr9PlXQ/STeQpZJnM7Ny11if5y+BL4Ej0gdN1ky37yqpa0R8XKAYzdqvt96C005j5/vuY0bVigzZ7VcM77sv8ztWNlqtqrKCgXv1KVCQ1ka8DGwgaV2gGjgcODJzA0m9gBHA0RHxdkb58kCHiPgqfb0ncFbBIjczKyFN9nmWdAJwJvAZsDgtDsBD1Znly6RJMGQI3HgjCzpXcdWOR3L9d/sze7kuTVZ1/2bLJiIWpvfzUSRD1d0YERMk/SZdfy1wOrAq8HclXYHqhqRbE7g/LesI/DMi/l2E0zAzK7pcHhj8A9An8+M7M8uTGTPg/PPhqqsggvcO+xlHr7U7kzut0GRVJ83WlIh4BHikXtm1Ga9/CfwyS733gS3yHqCZWRuQS/L8CUn3DTPLl1mz4LLLYOjQ5PXRRzPq0OM4/tkZLIrGn7nyQ4FmZmaFk0vy/D7wlKSHgXl1hRFxSd6iMmsv5s+HYcPg7LNh6lQ44AA47zxOe2cxw//3cfahEFKXHdbXCbNZ6vn3/OGomWW3/fpNz7TbHLkkzx+nX53SLzNbVosWwR13wOmnwwcfwA9+ACNHMrJzL868dwI1tQsard6zW5UTZzMzsyJoMnmOiCGFCMSsXYiAhx+Gv/wFxo2Dvn35vytvZeBXPah+4HOg6VEgPZKGmZlZ8eQy2sbqwJ+BTYDOdeUR4QFkzZrj2Wdh0CB49llmrf0tLjx8MLf12paY1AGYm9MuKiTOP3gztzqbmZkVSS7dNoYDdwH7Ab8BjgGm5TMos7Ly+usweDA89BDTV1iFy/Y8njs335OFFbn8+n1DwMU/3sKJs5mZWRHl8td71Yi4QdKJEfE08LSkp/MdmFmb9/77cMYZMHw4tVVdueIHx3DzVvtT26lz03XrEXDUdr2cOJuZmRVZLslz3ZNLUyT9kGQ617XzF5JZG/fZZ3DOOXDddSysqODWHQ7lsn4HM7Nz1xbtzuM3m5mZlY5ckudzJK0EnAxcCawI/DGvUZm1RV9+CRddxMKLL4F5c7lr8z25YofD+WyF1Vq0u7rW5nP6b9a6cZqZmVmL5TLaxkPpyy+BXfIbjlkbVFsLf/87nHcefP45j2/8ff6241F8uErLW4o98YmZmVlpymW0jZtg6bkaIuLneYnIrK1YuBBuuYU5g/9Kl8+m8EzvLfnb/qczYa1vt2h3TpjNzMxKXy7dNh7KeN0ZOIik37NZuzNybDVnPjCe7V57moHP3Mb6n09iYvc+XHj473j+W5s3e39OmM3MzNqWXLpt3Je5LOkO4Im8RWRWYkaOrebMB5NZ/3b48FVufuYW+k55h3dWXYdfH/QXRm2wPUg5788PAJqZmbVdzRtoNrEB0Ku1AzErRaeNHMftL3zMZlPe4cqnb2Gnj15l0oqrM3CfE7lv011Z3KEi5335AUAzM7O2L5c+z1+R9HlW+v1T4JQ8x2VWVHWtzatM+oCr/3cbP5z4HDOqVuTsXX/J7Vvuy7yOnZq1P3fPMDNr3xYvDl79pIYPZ8ym96rL03edbnTokPunllY6cum2sUIhAjErppFjqxk6aiLVNbUArDVzOqc8908OHfcEcyuX4/IdjuAf2xzErOW6NGu/lRVi6I88K6CVBkl7A5cDFcD1EXFBvfVK1+8LzAGOjYhXcqlrZg1bvDg479E3eXfqLOYvXEynjh349hpd+cs+GzmBboMaTZ4lVQFHARunRaOBeyNifr4DMyuUkWOrGTRiHLULFtGtdibHvXAvx475F4rgtq1+yFXbH8aM5bs1e7/u22ylRFIFcDWwBzAJeFnSgxHxRsZm+5B0zdsA2Ba4Btg2x7pm1oBXP6nh3amzmLdwMQDzFi7m3amzePWTGrb61spFjs6aq8HkWdJmwL+Ap4ExJN029gL+KGkP4E8RcVpBojTLoyH/mgCzZ/Pb0Q/w6xfvo+v8Wu7fdBcu/d5RTFppzZz342TZStw2wLsR8T6ApDuBA4HMBPhA4NaICOAFSd0kdQd651DXrE0qRHeKD2fMZn6aONeZv3AxH86Y7eS5DWqs5fkK4FcR8XhmoaTdgfHAhHwGZtYaMkfKyKZy0QIOe+0xTvy/O1h9dg2PbbAdF+30E95evXeD+1y+UwXnHrSZk2Rra3oCn2QsTyJpXW5qm5451l3K+9Nmc9h1zzcryDemzARodr2Zc7P/jps1JiL4+PNaahcsIiIZOKmqsoJeq1ShZoyi1JSv5i785smxOoLn35/B+MlfttpxyllEMGveIuYuWETnygq6LleR889oxc6VrRpLY8lz9/qJM0BEPCFpAcl4z2YlqamkWbGYA954mpOeHc63aj7lxXU25dcHDeaVnhs1uE+3LFsbl+2vTP0JsBraJpe6yQ6kAcAAgK7d129OfABs3H3FZtdpiY9mzAHgW6s27zmGUj5WuR0nIvhg+hwWR7Dmip2blSzlata8RV8nzskxoXbBImbNW8QKnVsyIFl2XZeroKqyYqkkvetyuY/Y1FzldD3U/ZMzZ/4iIH//5OSqsSujg6TlImJeZqGkzsCCiJiT39DMGpb5gF/9f+YbFcEu74/mz0/fwkbTPmTCGutxzKFDeHrdrRodq/knHmLO2r5JwDoZy2uz9IRXDW3TKYe6AETEMGAYQL9+/eKuX2+/bFHn6Pn3ZjRr+7MeSj48PX2/TfIRztcWLw5OGfE6cxcsYr/NeuR1hIVCnFOhzqfuAbv5ixYTAdO+msdKVa3/gN2IVyZx75hJSxYGbL/eqhy81dqtdhwo/Ggb5XQ9vPLRF1zxn3e+Xo6ARYuD/TfvmVO3l+3XX7VFx737N9nLG0uebwXuk3RCRHwIIKk3SXeO21oURT1+etsak2uCnGvivPWkN/jz07ew7aQJfNitO7/ffyD/2mgnQh0arOPWZisjLwMbSFoXqAYOB46st82DwAlpn+ZtgS8jYoqkaTnUbTMWLw6+mruQuQsW8cpHX+Q9AayuqSUCrvjPO3kbYaEQ51TI86l7wK6uRThfD9j1XnV5OnXs8PWDfACdOnag96rLt9ox6nToILb61soF6eNcbtdDqfUZbzB5johzJJ0APCOpri1+NnBRRFy5rAf209vtW3NbjnNuWc6iz7QP+dMzt7LHuy8xdfmVOW3P47lz8z1ZWJH98hdw6WF9nTBbWYmIhek9fRRJg8WNETFB0m/S9dcCj5AMU/cuyVB1P2usbhFOY5mVYwJYqHMq1PlA4ZKlvut049trdF1qCLm+63RrtWMUWjleD4X8JycXjXboiYirgKskrZAuf9WKx87lyW8rQ5lDw8GyJcaNWbvmU056djj9JzzFrOW6cOH3f8pNWx9AbafODdapmwXQibOVo4h4hCRBziy7NuN1AL/NtW5bVI4JYKHOqZCtf4VKljp0EH/ZZ6OymrykHK+HUvsnJ6fe8K2cNNdp0dPb1vYNHTXx68Q5H1ab/QUn/N9dHPnqv1ncoQPDtj2Ya7b9EV9WZZ/vp4NgcXgWQLP2oBwTwEKdUyFb/wqZLBWyO0UhlOP1UGr/5LTeo6TNl9PT25lPbvfq1SvfMVkeZHbRqJBYFPlpa15h3mx++dL9/PLlkSy3cD53b74Hl+94BJ+tsJof+DMzoDwTwEKdU6ET2lJKltqScrweoLT+ySlm8pzLk99LPbldmNCstdTvopGPxHm5hfP5ySsP89sX7mGV2pk8tOFOXLzTT/hglZ6s3KWSy/zAn5mlyjEBLNQ5FTqhLaVkqS0p1+uhlCiaSGbShwVPBnpFxK8kbQD0iYiHlunAUkfgbWA3kqe3XwaObOwhlH79+sXo0aOX5bBWYFue9RhfzGn9yQs6CLRoEb94/3/84bl/0uXTybDnnnDeebD11q1+PLNlJWlMRPQrdhyFVMh7dnOGqiv0kGGFUI7nZC3n62FJLR2qrqH7di4tzzeRTM9dN1jnJOAeYJmS53J6etu+0eLxl7NosC9yBIwYAYMHw8SJsM028M/bYZddWuMUzKzMlWOLZjmek7Wcr4f8yiV5Xj8iDpN0BEBE1KqVpnMpl6e3LbEso2j07FbFc6fu2vSG//kPDBoEL70EG22UJNH9+zc6wYmZmZlZa2l4dohvzJdURZoLSVofmNd4FWuPWjqKRlVlBQP36tP4RqNHJ90ydtsNpkyBG2+E11+Hgw5y4mxmZmYFk0vL8xnAv4F1JA0HdgSOzWdQ1jZV19TmvG3dqBtNDg/39ttJ94x774VVV4WLL4bjj4fODY/VbGZmZpYvTSbPEfG4pFeA7UiGlzsxIqbnPTJrM0aOrebMB3Prrl5VWcH5B2/W9OgXkybBWWclLcydO8Nf/wp/+hOsuGIrRGxmZmbWMg0mz5K2qlc0Jf3eS1KviHglf2FZW1G/n3NjVu5SyRlNDRv3+edwwQVw5ZWwaFHSynzaabDGGq0YtZmZmVnLNNbyfHEj6wLI4ekuK2cjx1Zz8t2vNTl2c04z982eDZdfDhdeCDNnwk9+krQ89+7dukGbmZmZLYMGk+eI8Lhf1qC6FudcEudGR9GYPx+uvz5JlD/7DA44AM45BzbzbIBmZmZWeprs8yypM3A88D2SFuf/AddGxNw8x2YlKtcW50ZH0Vi8GO68M+nL/P77sNNOybBzO+yQh4jNzMzMWkcuo23cCnwFXJkuHwHcBhyar6CsNNU9GFhT2/SMgQ32b46ARx+Fv/wFXnsNttgCHnkE9t7bQ86ZWYu1dAYxM7PmyiV57hMRW2Qs/1fSa/kKyEpTrg8GVkhc/OMtsvdvfu65JGl+5hlYbz345z/hsMOgQy7DjZuZmZkVXy7J81hJ20XECwCStgWey29YVgoyp9rORYPD0I0bl4zV/K9/wVprwdVXwy9/CZ065SFqMzMzs/zJJXneFvippI/T5V7Am5LGARERm+ctOiuK5nTPqFMhLZ04f/ghnH463H57Mj7zuefCiSfC8su3ftBm1ihJqwB3Ab2BD4EfR8QX9bZZh6Sr3lrAYmBYRFyerjsT+BUwLd38LxHxSCFiNzMrJbkkz3vnPQorCS1JmiFLi/NnnyWJ8rXXQkUFDBwIp5wCq6ySh6jNLEenAk9GxAWSTk2XT6m3zULg5Ih4RdIKwBhJj0fEG+n6SyPiogLGbGZWcnKZYfAjSSsD62Ru70lSyktzJjvJtMSDgTNnwkUXwSWXwNy58ItfJC3PPZuYTdDMCuFAYOf09S3AU9RLniNiCumEWBHxlaQ3gZ7AG5iZGZDbUHVnA8cC75EMVQeeJKXsDB01sVmJ8xIPBs6dC5demrQ2z5gBhx6ajNX8ne/kMWIza6Y10+SYiJgiqdFpOyX1BrYEXswoPkHST4HRJC3UX2Sra2ZWznLptvFjYP2ImJ/vYKw4Ro6tzvmhQMjoprHZmnDjjXDmmfDJJ7DHHnD++bD11vkL1swaJOkJkv7K9Q1u5n66AvcBf4iImWnxNcDZJI0nZ5PMQvvzLHUHAAMAevXq1ZzDmpm1Cbkkz+OBbsDU/IZixVDXXaMpHQSLI51qe8/v0P/Dl+CowfDmm7DNNnDzzbCrP4wwK6aI2L2hdZI+k9Q9bXXuTgP3dEmVJInz8IgYkbHvzzK2+QfwUAMxDAOGAfTr16/xmZTMzNqgXJLn80mGqxsPzKsrjIgD8haVFUxT3TWWmuzkv/+F4w6Bl16CDTdMZgXs398TnJiVvgeBY4AL0u8P1N9AkoAbgDcj4pJ667rXdfsADiJpWDEza3dySZ5vAf4GjCMZusjKyORGumtcdljfb5LmMWNg0CB4/HFYe2244Qb46U+hYy6XkJmVgAuAuyX9AviYdJZYST2A6yNiX2BH4GhgnKRX03p1Q9JdKKkvSbeND4FfFzR6M7MSkUvmMz0irsh7JFYUPbpVZe3v3LNbVZI4v/02nHYa3HMPrLoqXHwxHH88dO5chGjNrKUiYgawW5byycC+6etngawfI0XE0XkN0MysjchlXuQxks6XtL2kreq+8h6ZFcTAvfpQVVmxRFlVZQV/3XJFGDAANt4YHnkE/vpXeO89OOkkJ85mZmbWbuXS8rxl+n27jDIPVdfG1U29PbmmlpWqKulc2YGaOQvo02kBV3z8MN/pfxMsWpS0Mg8eDGuuWeyQzczMzIoul0lSdilEIFYY2WYRrKldwCqxgIfmvMgm116TTHbyk5/AkCGw7rpFjNbMzMystOT0tJekHwKbAF9/Xh8RZ+UrKMuPbLMIdly0kMNff4zfP3cHa8z+AvbfP5nsZLPNihipmZmZWWnKZYbBa4EuwC7A9cCPgJfyHJflQeawdIrF7P/mM5z0v+H0rpnCS2tvzPH9B3Hv7QOLHKWZmZlZ6cql5XmHiNhc0usRMUTSxcCIJmtZyajr31xdUwsR7Pz+GP78zC1sPPUD3ly9N8f+6AyeWq8fPVfuUuxQzczMzEpaLslz3Thmc9LxQGcAy9QRVtKhwJnARsA2ETF6WfZnDcvsqrHVpDc55Zlb2PaT8XzUbS1+v/+f+NdG3yfUgarKCgbu1afY4ZqZmZmVtFyS54ckdQOGAq+QjLTxj2U87njgYOC6ZdyPNWHoqImsM/k9Bj5zG3u8+yLTlu/GaXscx11b7MmCikogyyyCZmZmZpZVLqNtnJ2+vE/SQ0DniPhyWQ4aEW8CyFM659eHH3LS8HM5aPx/mdWpiqE7Hc2N/Q6ktlPy3GfPblUM3KuPk2YzMzOzHDWYPEv6LvBJRHyaLv8UOAT4SNKZEfF5IQKUNAAYANCrV69CHLLtmzoVzjsPrrmG/RYHw7Y5iGu3+xE1VSt+vUnPblU8d6qH6jYzMzNrjsZanq8DdgeQ9H3gAuB3QF9gGMmoGw2S9ASwVpZVgyPigVwDjIhh6fHo169f5FqvXZo5Ey65BC6+mMW1tfxrq705v9+hfLbiamS+ce7fbGZmZtYyjSXPFRmty4cBwyLiPpLuG682teOI2L0V4rNczJ0L11yTjM88YwbVu/+QX27QnzdX7P71JiLprO6uGmZmZmYt12jyLKljRCwEdiPtOpFDPSuUhQvhttvgjDPgk09g993h/PP58RMzk2HpMtQlzu6qYWZmZtZyHRpZdwfwtKQHSIar+x+ApG8Dy/TAoKSDJE0CtgceljRqWfbX7kTA/ffD5pvDz38Oa60FTz4Jjz8O/foxuV7iXKehcjMzMzPLTYMtyBFxrqQnge7AYxFR1222A0nf5xaLiPuB+5dlH+3Wf/8Lp54KL70EG24I994LBx8MGSOX9OhWtVTLc125mZmZmbVcYy3PRMQLEXF/RMzOKHs7Il7Jf2i2hDFjYK+9YNddYfJkuOEGGDcODjlkicQZYOBefaiqrFiizA8JmpmZmS27RpNnKwFvvw2HHQb9+sHo0XDRRfDOO0l3jY7ZPzjov2VPzj94M3p2q0IkfZ3PP3gzPyRo1o5JWkXS45LeSb+v3MB2H0oaJ+lVSaObW9/MrNz5wb9SVV0NZ52VtDB37gx//SucfDKstFKj1UaOrWboqIlMrqmlR7cqLj2sr5NmMwM4FXgyIi6QdGq6fEoD2+4SEdOXob6ZWdlyy3Op+fxzOOUU+Pa34aab4Ljj4L33kkQ6h8R50IhxVNfUEkB1TS2DRoxj5NjqwsRuZqXsQOCW9PUtQP8C1zczKwtueS4Vs2fDFVfA3/6WTHbyk5/AkCGw7rpNVq1rbc72kGDtgkUMHTXRrc9mtmZETAGIiCmS1mhguwAekxTAdelEVTnX96ywZlbunDwX24IFcP31Scvyp5/CfvslU2tvtllO1etam2sXLGpwGw9RZ9Y+NDazazN2s2NETE6T48clvRURz+Ra2bPCmlm5c/JcLIsXw113JX2Z33sPvve9ZNi5HXds1m6GjprYaOIMHqLOrL1obGZXSZ9J6p62GncHpjawj8np96mS7ge2AZ4BcqpvZlbu3Oe50CLg0Udh663hyCOhSxd46CF45plmJ87QdKuyh6gzs9SDwDHp62OAB+pvIGl5SSvUvQb2BMbnWt/MrD1w8lxIzz8PO+8M++4LX36ZTK396qvwwx8uNVZzrhprVfYQdWaW4QJgD0nvAHuky0jqIemRdJs1gWclvQa8BDwcEf9urL6ZWXvjbhuFMGECDB4MDzwAa64JV10Fv/oVdOrUot1lDke3UlUllRViwaJvuhZWVVY4aTazJUTEDGC3LOWTgX3T1+8DWzSnvplZe+PkOZ8++gjOOANuvRVWWAHOOQdOPBG6dm3xLus/IFhTu4DKDmLlLpXUzFlAj25VDNyrjxNnMzMzszxw8pwPU6cmI2Zcc03SHePkk+HUU2HVVVu8y8aGo1uwOOjSqSNjT99zWaI2MzMzsyY4eW5NM2fCJZfAxRfDnDnJFNpnnAFrr71Mu/VwdGZmZmalwclza5g7F669Fs49F6ZPhx/9CM4+GzbcsMW7zOzX3EFiUTQ+XKqHozMzMzPLP4+2sSwWLYKbb4Y+feCPf4S+feGll+Cee5Y5cc6cZrupxNnD0ZmZmZkVhpPnloiAkSNh883hZz9LRtB44gl4/HH47neXefe5THxSx8PRmZmZmRWOu20011NPJQ//vfhi0uJ8331w0EEtHqc5m1z6L3s4OjMzM7PCc8tzrl55BfbeG3bZBaqr4YYbYPx4OPjgVk2coeH+yxUSwq3NZmZmZsXiluemvPMO/PWvcNddsMoqcNFF8NvfQufOeTvkwL36LDW6hluazczMzIrPyXNDJk+Gs86C66+H5ZaD006DP/0JVlopL4fLHF2jR7cqDtm6J/99a9rXy574xMzMzKz4nDzX98UX8Le/weWXJ6NpHHdckjivuWbeDll/HOfqmlruG1PtlmYzMzOzEuPkuc7s2XDFFUniPHMmHHUUDBkC663X6oeq38o8Z/7CpUbXqF2wiKGjJjp5NjMzMyshTp4XLEge/hsyBD79FH74w2Rq7c03z8vhsrUyN8SzBpqZmZmVlvabPC9eDHffnXTJeO892HHHZHmnnZq9q/otyZn9k3NpZW6IZw00MzMzKy1FSZ4lDQX2B+YD7wE/i4iaghw8AkaNgkGD4NVXYdNN4cEHYb/9Gh1yrqEEOVtL8qAR476ul2src32eNdDMzMys9BRrnOfHgU0jYnPgbWBQQY76/PPJOM377AM1NXDbbUkCvf/+TSbOmdNl1yXIdQl1Q/2VmzNTYLeqSnp2q/I4zmaWF5JWkfS4pHfS7ytn2aaPpFczvmZK+kO67kxJ1Rnr9i34SZiZlYCitDxHxGMZiy8AP8rrASdMgMGD4YEHYI014MorYcAA6NQpp+qNJcgN9UtuTn/lqsoKzjxgEyfLZpZPpwJPRsQFkk5Nl0/J3CAiJgJ9ASRVANXA/RmbXBoRFxUmXDOz0lQKMwz+HHg0L3v+6CM49ljYbDP473/h7LOT/s0nnJBz4gwNJ8J1XTiy6dGtqsF1bmU2syI4ELglfX0L0L+J7XcD3ouIj/IZlJlZW5O3lmdJTwBrZVk1OCIeSLcZDCwEhjeynwHAAIBevXrldvCpU5MRM665JumOcdJJcOqpsNpqzTyLRI9uVVn7K9f1fc42G2Bdf+Vs69zKbGZFsGZETAGIiCmS1mhi+8OBO+qVnSDpp8Bo4OSI+CIPcZqZlbS8Jc8RsXtj6yUdA+wH7BYR0ch+hgHDAPr169fgdkAyPvMll8DFF8OcOfCzn8EZZ8A66zT/BDI0liDXJcENjbbR1Dozs9bSWKNFM/fTCTiAJZ9HuQY4G4j0+8UknxzWr9v8Bg8zszZEjeSt+TuotDdwCfCDiJiWa71+/frF6NGjl14xb17SynzuuTB9OhxyCJxzDmy4YaP7a2yIuWXZ1sysPkljIqJfEY8/Edg5bXXuDjwVEVmH9JF0IPDbiNizgfW9gYciYtPGjtngPdvMrA1o6L5drHGerwKWAx5XMsrFCxHxm2bvZdGiZMSMM86Ajz+G3XaD88+H7363yaqNDTGXLSnuv2VPJ8tm1pY9CBwDXJB+f6CRbY+gXpcNSd3run0ABwHj8xGkmVmpK9ZoG99ulR3V1sIpp0CvXsksgbs32lNkCY2NoOEk2czK0AXA3ZJ+AXwMHAogqQdwfUTsmy53AfYAfl2v/oWS+pJ02/gwy3ozs3ahbc8w2LVrMnbzuus2Ok5zNq0xxJyZWVsRETNIRtCoXz4Z2DdjeQ6wapbtjs5rgGZmbUQpDFW3bNZbr9mJMzQ89bWnxDYzMzOzhrT95LmFBu7Vh6rKiiXKPCW2mZmZmTWmbXfbWAa5DDFnZmZmZpap3SbP4BE0zMzMzKx52m23DTMzMzOz5nLybGZmZmaWIyfPZmZmZmY5cvJsZmZmZpajNv3A4Mix1R4tw8zMzMwKps0mzyPHVjNoxLivp9iurqll0IhxAE6gzczMzCwv2my3jaGjJn6dONepXbCIoaMmFikiMzMzMyt3bTZ5nlxT26xyMzMzM7Nl1WaT5x7dqppVbmZmZma2rNps8jxwrz5UVVYsUVZVWcHAvfoUKSIzMzMzK3dt9oHBuocCPdqGmZmZmRVKm02eIUmgnSybmZmZWaG02W4bZmaWO0mHSpogabGkfo1st7ekiZLelXRqRvkqkh6X9E76feXCRG5mVlqcPJuZtQ/jgYOBZxraQFIFcDWwD7AxcISkjdPVpwJPRsQGwJPpsplZu+Pk2cysHYiINyOiqYHwtwHejYj3I2I+cCdwYLruQOCW9PUtQP+8BGpmVuKcPJuZWZ2ewCcZy5PSMoA1I2IKQPp9jQLHZmZWEtrUA4NjxoyZLumjAh92NWB6gY9ZCtrjebfHc4b2ed7FOOdv5fsAkp4A1sqyanBEPJDLLrKURTNjGAAMSBdnSWrJtK/leE2W2zmV2/mAz6mtKOQ5Zb1vt6nkOSJWL/QxJY2OiAYfrilX7fG82+M5Q/s873I954jYfRl3MQlYJ2N5bWBy+vozSd0jYoqk7sDUBmIYBgxbliDK8edTbudUbucDPqe2ohTOyd02zMyszsvABpLWldQJOBx4MF33IHBM+voYIJeWbDOzsuPk2cysHZB0kKRJwPbAw5JGpeU9JD0CEBELgROAUcCbwN0RMSHdxQXAHpLeAfZIl83M2p021W2jSJbp48c2rD2ed3s8Z2if593uzjki7gfuz1I+Gdg3Y/kR4JEs280AdstnjBnK8edTbudUbucDPqe2oujnpIhmPQtiZmZmZtZuuduGmZmZmVmOnDznQNJQSW9Jel3S/ZK6FTumfMt1Kt9y0dCUxOVM0o2SpkoaX+xYCkXSOpL+K+nN9Po+sdgx2TfK7fewnK83SRWSxkp6qNixtAZJ3STdm/6tf1PS9sWOaVlI+mN6zY2XdIekzsWOqbmy/Y2StIqkxyW9k35fuRixOXnOzePAphGxOfA2MKjI8RRCk1P5losmpiQuZzcDexc7iAJbCJwcERsB2wG/bSc/65JXpr+H5Xy9nUjyUGm5uBz4d0RsCGxBGz43ST2B3wP9ImJToIJk5Jy25maW/ht1KvBkRGwAPJkuF5yT5xxExGPpU+gAL5CMfVrWcpzKt1w0NiVx2YqIZ4DPix1HIUXElIh4JX39FckfyJ6N17ICKbvfw3K93iStDfwQuL7YsbQGSSsC3wduAIiI+RFRU9Sgll1HoEpSR6AL34zX3mY08DfqQOCW9PUtQP9CxlTHyXPz/Rx4tNhBWKtqbEpiK1OSegNbAi8WORRLlPXvYZldb5cBfwYWFzmO1rIeMA24Ke2Kcr2k5YsdVEtFRDVwEfAxMAX4MiIeK25UrWbNiJgCyT+nwBrFCMLJc0rSE2nfoPpfB2ZsM5jkY7jhxYu09eRyzu3EMk9JbG2LpK7AfcAfImJmseMxoIx/D8vpepO0HzA1IsYUO5ZW1BHYCrgmIrYEZlOk7gCtIe0HfCCwLtADWF7ST4obVXnxOM+ppqa1lXQMsB+wW5TJ+H6tMJVvuWhsSmIrM5IqSRKZ4RExotjx2NfK8vewDK+3HYEDJO0LdAZWlHR7RLTl5GwSMCki6j4VuJc2nDwDuwMfRMQ0AEkjgB2A24saVev4TFL3iJgiqTswtRhBuOU5B5L2Bk4BDoiIOcWOx1pdY1MSWxmRJJJ+jW9GxCXFjseWUHa/h+V4vUXEoIhYOyJ6k/yM/tPGE2ci4lPgE0l90qLdgDeKGNKy+hjYTlKX9BrcjTb8AGQ9DwLHpK+PAR4oRhBOnnNzFbAC8LikVyVdW+yA8q2hqXzLURNTEpctSXcAzwN9JE2S9Itix1QAOwJHA7umv8uvpi1oVmRl+nvo663t+B0wXNLrQF/gvOKG03JpC/q9wCvAOJJcr+iz8jVXA3+jLgD2kPQOsEe6XPjYyqQHgpmZmZlZ3rnl2czMzMwsR06ezczMzMxy5OTZzMzMzCxHTp7NzMzMzHLk5NnMzMzMLEdOnq1FJK2aMfTSp5Kq09c1kgo6Pqak/pI2zlg+S1KzJ4CR1FvS+AbWbSLpP5LelvSepCGSWv33p7FzkfSUpH6tfUwzMzPLnZNna5GImBERfSOiL3AtcGn6ui+wuLWPJ6mx2TD7A18nnBFxekQ80YrHriIZmP2CiPgOsBmwDXBiax0jQ3/yeC5mZma2bJw8Wz5USPqHpAmSHkuTTyStL+nfksZI+p+kDdPyb0l6UtLr6fdeafnNki6R9F/gb9nqS9oBOAAYmrZ8r5/W+1G6j+9K+j9Jr0l6SdIKaQvz/yS9kn7t0MT5HAk8FxGPAaSzTJ4ADEyPcaakP9VtLGm8pN7p65FpvBMkDcjYZpakc9O4XpC0ZlPnkknSnpKeT+O/R1LXtPwCSW+k7+VFzf/RmZmZWWOcPFs+bABcHRGbADXAIWn5MOB3EbE18Cfg72n5VcCtEbE5MBy4ImNf3wF2j4iTs9WPiP8jaRUemLaEv1dXMZ3i9y7gxIjYAtgdqAWmAntExFbAYfWOl80mwJjMgvQ4VZK6NVH352m8/YDfS1o1LV8eeCGN6xngV42dSyZJqwGnpe/LVsBo4CRJqwAHAZuk7+U5TcRmZmZmzdTYR+FmLfVBRLyavh4D9E5bRncA7pFUt91y6fftgYPT17cBF2bs656IWNRE/Yb0AaZExMsAETETQNLywFWS+gKLSBL0xgjINhWnspTV93tJB6Wv1yH5x2IGMB94KC0fQzLNaK62I+na8Vz6XnQimcJ0JjAXuF7Swxn7NzMzs1bi5NnyYV7G60VAFcmnHDVpv+imZCaqs9Pvzalfp6Gk94/AZ8AW6X7nNrGfCcD3l9ixtB4wPSJqJC1kyU9xOqfb7EzS2r19RMyR9FTdOmBBRNTFtojm/S4KeDwijlhqhbQNsBtwOEnXkl2bsV8zMzNrgrttWEGkrb4fSDoUQIkt0tX/R5LsARwFPNvM+l8BK2Q57FtAD0nfTeuskD54uBJJi/Ri4GigoonwhwPfyxj1ooqkq8cZ6foPga3SdVsB66blKwFfpInzhiQtxk1p6FwyvQDsKOnb6TG7SPpO2jq/UkQ8AvyB5OFNMzMza0VOnq2QjgJ+Iek1ktbcA9Py3wM/k/Q6STLb0CgWDdW/Exgoaayk9es2joj5JH2ar0zrPE7S8vt34BhJL5B02ZhNIyKiluRBvsGS3gamkzxAODzd5D5gFUmvAscBb6fl/wY6pud1NknS25Ss51IvnmnAscAd6b5fADYkSbofSsueJmlhNzMzs1akbz45NrNcSOoPXALsEhEfFTkcMzMzKyAnz2ZmZmZmOXK3DTMzMzOzHDl5NjMzMzPLkZNnMzMzM7McOXk2MzMzM8uRk2czMzMzsxw5eTYzMzMzy5GTZzMzMzOzHP0/laYM7nxBGsY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data:image/png;base64,iVBORw0KGgoAAAANSUhEUgAAAs8AAAHwCAYAAABZtoJSAAAAOXRFWHRTb2Z0d2FyZQBNYXRwbG90bGliIHZlcnNpb24zLjUuMSwgaHR0cHM6Ly9tYXRwbG90bGliLm9yZy/YYfK9AAAACXBIWXMAAAsTAAALEwEAmpwYAADhO0lEQVR4nOydd5gkVbn/P6er4+SdtDnvshHYRA6CBAElCSgCKgoipnv1p15Rr168V+/FiAlFFEQEBEQQFCSz5LTEzTnNxgk7eTpVnd8fFbq6p7une6ZnesL5PM88M11dfepUT3fVW2993+8rpJQoFAqFQqFQKBSKvvEUewIKhUKhUCgUCsVIQQXPCoVCoVAoFApFjqjgWaFQKBQKhUKhyBEVPCsUCoVCoVAoFDmigmeFQqFQKBQKhSJHVPCsUCgUCoVCoVDkiAqeFXkhhDhFCNFQwPGuFEK86HrcKYSYVajxrTFXCiGuLuSYGbaTce6p+znA7ewQQpye4bmQEOIfQog2IcRfC7E9hUKRG0KItUKIU4o9j2IyVMfb/jIY55hCIYSQQog5Oa57vRDizkGez7+EEJ8czG2MVFTwPAIRQpwohHjZCpBahBAvCSGOsp4rWJBWDKSUZVLKbcWeR38YJnO/GBgP1EgpLxnoYNbF0krrb5ny3AeEEM8LITqEEI1CiOeEEOdZz10phLhdCDFDCLFjoPNQKIpNuovW1OOtlHKRlHJlH+PMsIIk7yBNVWGRLpAfrOP0SD/3pkNKebaU8k8wOvdvIKjgeYQhhKgA/gn8CqgGJgPfAyLFnFcujISTxUiYYx9MBzZJKeP5vjCffRdCXAz8FbgDmIIZsH8XODff7SoUisIxCo5hCsWwRwXPI4/DAKSUf5FS6lLKHinlE1LK94QQC4CbgeOsW1OtAEKIDwoh3hZCtAshdgshrrcHc2VBPimE2CWEaBJCfNv1fMjKIB4SQqwDjnJPRghxnRBiq5V9XCeEuND13JVWVvxGIUQLcL0QokYI8bA1l9eB2SnjSSHEHCHEJGsf7J9ud+ZTCPFpIcR6a16PCyGmu547QwixwcrM/xoQmd5M69bX/UKIO4UQ7cCVQohKIcStQoh9Qog9QojvCyE0a/05Voa1zXqv7k2du/V3xv1Ml3lyZ0iEELOFEM8IIZqtbdwlhKjKtA+uMb6HGcB+1HrPrhJCeIQQ/ymE2CmEOCiEuEMIUZkyj6uEELuAZ/rahvU6AfwM+B8p5R+klG1SSkNK+ZyU8jO5jKFQjEbc2WkhxNFCiFXWMeCAEOJn1mrPW79bre/pcdm+p9ZYn7CeaxZCfCdlO+mOYUcLIV4RQrRax7FfCyH8rvGkEOLzQojN1rH7f6zjzivWfO9zr5+yj/Zx/VfWcXCDEOK0DOsmSQtSj33WWNusOWwXQlyeYRyPSJxrmq35VVvPBa19b7b29w0hxHghxA+Ak4BfW+/zr137bh+nbxdC/EaY8oROa78mCCF+LsxzywYhxFLXPNKe70Tmc29ACPETYZ5bDwghbhZChFzjfd36/+wVQnw63b671p0pzHNPhxDiSaA25fljhXlHulUI8a5wyYeEeX75H2v/OoQQTwgharO9f67XXZ1u/4QQR1n75D6PXSSEeCfbfowapJTqZwT9ABVAM/An4GxgXMrzVwIvpiw7BTgc82LpCOAAcIH13AxAAr8HQsCRmFnsBdbzNwAvYGa5pwJrgAbX2JcAk6yxPwp0ARNdc4kDXwK81vj3APcBpcBiYI97vtZc5qTZ77uAv1h/XwBsARZY4/4n8LL1XC3Qjilf8AFfseZwdYb383ogZo3pseb4d+B31hzrgdeBz1rr/wX4trVuEDgx3dyz7afrPfe6XrvSniMwBzgDCAB1mCfbn7vW3QGcnmV/7nQ9/rT1Xs0CyoAHgD+nzOMOa56hHD+D863XzSz290H9qJ+h+kn3vSPleOteB3gF+Lj1dxlwrPV3uu9/tu/pQqATOBHwAz+xjln2dtIdw5YDx2IeH2cA64Evu7YngYcxzyeLMI/5T1vbrwTWAZ/M8D5ciXlM/QrmMfajQBtQbT3vPpalHo+cfbeOOe3APOu5icCiDNv8MvAq5l2uAObx2T4ffBb4B1ACaNa+V6TOJWXf7eP07UCT9ZogZgJhO/AJa6zvA8+6XtvX+S713Ptz632uBsqtef6f9dxZmOfixdZ7cTcZzn+uz9PPrP0/Geiw31vMO9DNwDnW3M6wHte53oetmMm3kPX4hnzevwz7tw442/X4QeCrxf6uDsWPyjyPMKSU7ZgHUTvgbRRmhnN8lteslFKulmZ28D3MAPB9Kat9T5pZ7HeBdzGDaICPAD+QUrZIKXcDv0wZ+69Syr3W2PcCm4GjXavslVL+SpoygihwEfBdKWWXlHIN5kVAVoQQ38AM2Owr889iHoDWW+P+L7BEmNnnc4B1Usr7pZQxzIPX/j428YqU8u9SSgPzZHI25ommS0p5ELgRuNRaN4YpjZgkpQxLKXtpwISZpc57P22klFuklE9KKSNSykbMA2bq/ytXLgd+JqXcJqXsBL4JXCqSb+1eb82zJ8cxa6zf+/o5J4VipPJ3K+vWamUXf5Nl3RgwRwhRK6XslFK+mmXdbN/Ti4F/SClflFJGMe8uyZTXO8cw6zj+ppTyVSllXEq5AzPYTD2G/FBK2S6lXIuZFHnC2n4b8C9gKZk5iHlBH7OO+xuBD2ZZPxMGsFgIEZJS7rPmko7PAt+WUjZIKSOYQfnF1vsTwzwmzZHm3dg3rfNkrjxovSaMGfyFpZR3SCl14F5c70MO5zsHIYQAPgN8xTp/dmCeq+xzyUeAP0op10gpu6x9SosQYhrmXd/vWOeF5zEDXpsrgEellI9ac3sSWIV5PrT5o5Ryk3Wcvw9YYi0fyPv3J2vbWHcCPoB5ETDqUcHzCMQKGq+UUk7BvGqdhBkkpkUIcYwQ4llhFnW1AdeScsuH5ACzGzP7gTX2btdzO1PG/oQQ4h3XyWRxytju19ZhZhwyjpdm7mcD/46ZKbeDu+nAL1zbbMGUZkxOna+UUqZsLx3u56djZlP2ucb/HWYGGuA/rG29LszK+nS32vLeTzdCiHohxD3ClIy0A3fS+/+VK5NStr3Tmpv7Yquv9yeVZuv3xH7OSaEYqVwgpayyf4DPZ1n3KsxM3wbrVviHsqyb7XuaekzrJvEdtEn6DgshDhNC/FMIsd86hvwvvY8hB1x/96R5XEZm9ljHVvd8J2VZvxdWwPhRzPPRPiHEI0KI+RlWnw486Domrwd0zPfnz8DjwD2W/OFHQghfHlPJ+X3I4Xznpg4zm/uma/3HrOXQx7k1hUnAIes9S7f+dOCSlAu7E0k+Rmc6xw/k/bsTOFcIUYZ5MfCClHJMJFVU8DzCkVJuwLz1tNhelGa1uzFvHU2VUlZiapcy6oBT2Icp17CZZv9hZXp/D3wR092hCjOD4R7bPZ9GzNt9acdLRQgxD/PK9iNW1ttmN6aMosr1E5JSvpw6X+vqfyrZcc9xN+YtzFrX2BVSykUAUsr9UsrPSCknYWZDfiN6Wwv1tZ/2AbDEtWyC6+//s+Z0hJSyAvPKPtf/Vyp7MQ+s7nnEST5BpPvMZGMj5vt0UT/npFCMeqSUm6WUH8O88P4hcL8QopT037ds39N9mHIFwKxDIXH3x9lcyuPfAhuAudYx5Fv0/xiSjsnWsdU9371p1usi83EOKeXjUsozMIO8DZjnk3TsxpQHuI/5QSnlHiv7/T0p5ULgeOBDmLILyP/YlpEcznep22rCDL4XueZcKaW0g9aM59Y07APGWZ+fdOvvxpT5uN+fUinlDX3tVx/vX9KqaV67B1NOciHwccxAfEyggucRhhBivhDiq0KIKdbjqcDHMPVgYB5sp4jkYo9yoEVKGRZCHA1clscm7wO+KYQYZ23zS67n7BNBozWXT5EI4nth3QZ7ALNwsEQIsRBI6yEpTFeRh4D/TCONuNma0yJr3UohhG3L9giwSAjxYeuW3r+RcsDOhnXV/ATwUyFEhTALVWYLId5nbesS+70HDln7r+ezn5YUYw9whRBCs7LX7sLJckyNY6sQYjLw9Vznn4a/AF8RZrFJGWYG6l7ZDzcOGyvj9P+A7wghPuV6n04UQtwygLkqFKMGIcQVQog6acrBWq3FOubx0sDUF9tk+57ej5ndO946rn+PvgPhckw9caeVzf1cofbLoh74NyGEzzr2LgAeTbPeO8DJQohpwiyA/Kb9hDCL+s6zAsII5jFPTzMGmMf8H1gBLEKIOiHE+dbfpwohDhemXK4dU4Zgj3OA5Pd5IPR1vks691r/998DNwoh6q3XTBZCfMBa/z7M4s6FQogS4L8ybVhKuRNThvE9IYRfCHEiyc5Gdgb4A9Y5JShMm9EpaQd00cf75yZdbAFmzcx/YNZVPdjX9kYLKngeeXQAxwCvCSG6MIPmNcBXreefAdYC+4UQTdayzwP/LYTowNTL3ZfH9r6HeXtoO2ZQ6VxZSinXAT/FvPI8gPnleamP8b6IebtoP2bG/I8Z1lsGzAN+JlyuG9Z2H8TM5Nxj3ZJcg6lTRkrZhFnUcQPmrc25OcwplU9gFuaswwyQ7ydx++sozPe+EzOb/+9Syu392M/PYAbFzZgFOy+7nvuetf9tmBcDD+Q5fze3Yf7Pnsf8H4ZJvgDqF1LK+zFvuX4aM+N0ALO45qGBjq1QjBLOAtZax4pfAJdKs06iG/gB8JJ1i/1YsnxPLR3wlzCLkPdhngMOkt2e9GuYSZIOzADu3izr9ofXMI+tTda+XCylTJWSYGlv7wXeA97EtFm18WCet/ZiSu/eR2YZzC8wj7dPWOexVzHPg2AmR+7HDPzWA89hBpP26y4WpnPGLxkAOZzv0p17v4FZCPqqda56CvO8hpTyX5hyy2esdfpyO7oMc59bMAPtO1xz2w2cj3mHoREzE/11covxsr1/btLtH5gB83RM7XhXmteNSkSybEmhUCgUCsVwxcpMt2JKMtJduA/29q/EdGA4cai3rRieCCG2Ykopnyr2XIYKlXlWKBQKhWIYI4Q415KAlWJa1a3GtMVTKIqKEOIiTDlLTn0CRguqE5FCoVAoFMOb8zFlHQJT+3qpVLeNFUVGCLES04f845bGe8ygZBsKhUKhUCgUCkWOKNmGQqFQKBQKhUKRIyp4VigUCoVCoVAocmREaZ5ra2vljBkzij0NhUKhyJs333yzSUpZ1/eaowd1zFYoFCOZTMftERU8z5gxg1WrVhV7GgqFQpE3QoicW7SPFtQxW6FQjGQyHbeLJtuwOuC8LoR4VwixVgjxvWLNRaFQKBQKhUKhyIViZp4jwPullJ1CCB/wohDiX1LKV/t6oUKhUCgUCoVCUQyKFjxbHpWd1kOf9aN88xQKhUKhUCgUw5aiap6FEBpmv/s5wE1SytfSrHMNcA3AtGnThnaCCoVCoVAoFKOQWCxGQ0MD4XC42FMpOsFgkClTpuDz+XJav6jBs5RSB5YIIaqAB4UQi6WUa1LWuQW4BWDFihUqM61QKBQKhUIxQBoaGigvL2fGjBkIIYo9naIhpaS5uZmGhgZmzpyZ02uGhc+zlLIVWAmcVdyZKBQKhUKhUIx+wuEwNTU1YzpwBhBCUFNTk1cGvphuG3VWxhkhRAg4HdhQrPkoxg7ffGA1z244WOxpKBQKhUJRVMZ64GyT7/tQzMzzROBZIcR7wBvAk1LKfxZxPooxwt/eauD5zY3FnoZCoVAoLMIxfUSMqSgsZWVlSY9vv/12vvjFLwJw8803c8cdd2R87cqVK3n55ZcHdX6ZKKbbxnvA0mJtXzF20Q1JOGYUexoKhUKhsAj6NGZc90hBx9xxwwcLOt5oJxzTCfq0YTPetddem/X5lStXUlZWxvHHH9/vbfSXEdVhUKEYKFJKdEMSURkJhUKhUCgcCn0BM9CLl+uvv56ysjK+9rWv8ctf/pKbb74Zr9fLwoULueGGG7j55pvRNI0777yTX/3qV5x00kkFmnnfqOBZMaaIG6ZhSziugmeFQqFQKIpJT08PS5YscR63tLRw3nnn9VrvhhtuYPv27QQCAVpbW6mqquLaa691guuhRgXPijGFbgfPSrahUCgUCkVRCYVCvPPOO87j22+/nVWrVvVa74gjjuDyyy/nggsu4IILLhi6CWZgWFjVKRRDhZN5LoBsI6Yb3PfGbgxD2Y8rFAqFQjFYPPLII3zhC1/gzTffZPny5cTj8aLORwXPijGFrhcueH59ewv/8bf3eHt364DHUigUCoVC0RvDMNi9ezennnoqP/rRj2htbaWzs5Py8nI6OjqKMicVPCvGFDHDlGsUQrZhB+DRuJKAKBQKhUIxGOi6zhVXXMHhhx/O0qVL+cpXvkJVVRXnnnsuDz74IEuWLOGFF14Y0jkpzbNiTKEXsGAwZmWx44YKnhUKhUIxsgnH9ILa++ViVdfZ2Zn0+Morr+TKK68ETLcNmxdffLHXaw877DDee++9Ac+zP6jMs2JMYWueIwXIPNuBeFxpnhUKhUIxwimkx/NgjDecUMGzYkxha54jBcg82xnnuK6CZ4VCoVAoxgoqeFaMKeIF1Dzbsg1dyTYUCoVCoRgzqOBZMaYopFWdHTTHVOZZoVAoFIoxgwqeFWOKuJ7QKcf1gWWME5lnFTwrRj5CiLOEEBuFEFuEENelef4UIUSbEOId6+e7xZinQqFQFBvltqEYU7gD3XDcoEzr//WjHXzHBhiEKxTFRgihATcBZwANwBtCiIellOtSVn1BSvmhIZ+gQqFQDCNU5lkxpnDbyg1UumFLQFTmWTEKOBrYIqXcJqWMAvcA5xd5TgpFv/ETgzV/g/s+AQ292z0rhgdlZWXO348++ihz585l165dXH/99UyePJklS5Ywd+5cPvzhD7NuXeJa/pRTTmHevHksWbKEJUuWcPHFFw/pvFXmWTGmcNvKFSp4jqngWTHymQzsdj1uAI5Js95xQoh3gb3A16SUa1NXEEJcA1wDMG3atEGYqkKRmVliL5dqz3KR9jzcb3Wfa9wE174Imgp5hitPP/00X/rSl3jiiSec48ZXvvIVvva1rwFw77338v73v5/Vq1dTV1cHwF133cWKFSuKMl+VeVaMKdy2cgN13LBlG7qSbShGPiLNstSrwreA6VLKI4FfAX9PN5CU8hYp5Qop5Qr7JKdQDC6Scz0vc6//v3km8DU+pT3Ga8YCuOJv8JE7oHE9rLqt2JNUZOCFF17gM5/5DI888gizZ89Ou85HP/pRzjzzTO6+++4hnl161GWYYkyhFzDzHNNVkxTFqKEBmOp6PAUzu+wgpWx3/f2oEOI3QohaKWXTEM1RoUjLOZ7X+JX/12w3xnND7FLu199HE5XsmHM6SAkzT4ZnfwCHXwwl1cWe7vDkX9fB/tWFHXPC4XD2DVlXiUQinH/++axcuZL58+dnXXfZsmVs2LDBeXz55ZcTCoUAOOOMM/jxj3888DnniMo8K8YUbs3zQBulqA6DilHEG8BcIcRMIYQfuBR42L2CEGKCEEJYfx+Nef5oHvKZKhQpXKo9S4Os5bToT7lZP48mKhNPCgFn3QCRdnj2f4s3SUVafD4fxx9/PLfeemuf60qZfK696667eOedd3jnnXeGNHAGlXlWjDHcmeeBtuiOOR0GlWxDMbKRUsaFEF8EHgc04DYp5VohxLXW8zcDFwOfE0LEgR7gUpl6NlMohpgJNHOiZw2/0i/EyJQPHL8IVlwFq26FFZ8yHyuS6SNDPFh4PB7uu+8+Tj/9dP73f/+Xb33rWxnXffvtt4umcU5FBc+KMYW7oUl4gJnnuJJtKEYRUspHgUdTlt3s+vvXwK+Hel4KRTY+rL2AR0ju10/KvuKp34LVf4XHroNPPGxmpBXDgpKSEv75z39y0kknMX78eK666qpe6/ztb3/jiSee4Kc//WkRZtgbFTwrxhTJmucCFQyq4FmhUCiKgORi7XleNRawW47PvmpJNbz/P+HRr8GGf8KCc4dmioqcqK6u5rHHHuPkk0+mtrYWgBtvvJE777yTrq4uFi9ezDPPPIO7CNmtea6treWpp54asvmq4FkxphgMn2fVnluhUCiGnuViE7M8+/lNLEdL8uWfgjduhce/DXPOAF9wcCeo6JPOzk7n76lTp7J9+3YAzj//fK6//vqMr1u5cuUgzyw7qmBQMeq467WdbDrQkfa5wmae7SYpSvOsUCgUQ83F2vN0yQCP6uksydOgeU1tb+tOePWmwZ2cYlSjgmfFqEJKyXcfWsvf3mpI+3whm6TYBYMq86xQKBRDS4gwH9Je5VH9GLrJI4M86xSY/yF4/qfQvm/Q5qcY3RQteBZCTBVCPCuEWC+EWCuE+PdizUUxvAjHdIx+6ogjcQPdkEnNUNzEC1gwqKv23AqFQlEUPuBZRbno4a/6+/J/8ZnfByMGz/+o8BNTjAmKmXmOA1+VUi4AjgW+IIRYWMT5KIYBUkpO/clK7nptZ79e3xWJA5kDWj1J81wY2UZcyTYUCoViSLlEe46dRj2vy+yNNdJSPRMWXQhrHwQ9VvjJKUY9RQuepZT7pJRvWX93AOuBycWaj2J4ENMl+9rCNBzq6dfru6O6NU76gDae5PM80A6Dts+zyjwrFArFUDGZRk7Q1nK/fjLpO8vnwMILoOcQbH+ukFNTjBGGheZZCDEDWAq8lua5a4QQq4QQqxobG4d8boqhpccKfiPx/mVzu6J9ZZ7N5ZpHFMxtQ/k8KxQKxdBxkfYChhQ80Je3czZmvx/85Wb2WaHIk6IHz0KIMuBvwJellO2pz0spb5FSrpBSrnD7+ylGJz0xO3juX2DbFbEzz+kDWnt5qV/rd4Buo4JnhUKhGFoEBhdrz/GysZA9DCAm8AVh/jmw4REl3VDkTVGDZyGEDzNwvktK+UAx56IYHjjBcz/1yAnNc/rX28vLAt6BZ5511Z5boVAohpKjxUameRq5vz+Fgqko6UbREULw1a9+1Xn8k5/8JMnf+ec//zl33HEHAC0tLZxxxhnMnTuXM844g0OHDqUd86yzzqKqqooPfehDScsvvfRSNm/eXJB5F9NtQwC3AuullD8r1jwUw4tuS3YR6WdAar8+UzbYXl4a8BawYFBlnhUKhWIouFh7jg4Z4jHjqIEPpqQbRScQCPDAAw/Q1NTU67l4PM5tt93GZZddBsANN9zAaaedxubNmznttNO44YYb0o759a9/nT//+c+9ln/uc5/jRz8qjMNKMTsMngB8HFgthHjHWvYtKeWjxZuSotiEB5x5Nl+fqYhPNySaRxDyawO2qrNdNlTmWaFQKAafEsKco73Gw/rxhAkMfEBfEOadbUo3PvRz0HwDH3OE8sPXf8iGlg0FHXN+9Xy+cfQ3sq7j9Xq55ppruPHGG/nBD36Q9NwzzzzDsmXL8HrNUPWhhx5yOgt+8pOf5JRTTuGHP/xhrzFPO+20tB0ITzrpJK688kri8bgzZn8pptvGi1JKIaU8Qkq5xPpRgfMYpzs6MM1zLplnzSMIeD2qYFChUChGEGd7XqdURPrn7ZyJRRcq6UaR+cIXvsBdd91FW1tb0vKXXnqJ5cuXO48PHDjAxIkTAZg4cSIHDx7Mazsej4c5c+bw7rvvDnjOxcw8KxS9GLjbhpV5zqB5jusGXo8g6NPoCMf7N0kLu/gwF6u6p9Yd4M1dh/jGWf3wJFUoFAoFJ2vvcUBW8ZacW7hB3dKNOacXbtwRRl8Z4sGkoqKCT3ziE/zyl78kFAo5y/ft28eCBQsKuq36+nr27t2bFJT3h6K7bSgUbhJuG/3UPPfRJCWRedYGnHm2iw9z6TD46Jp93P7SjgFtT6FQKMYukqM8G3jDmE+/vZ3T4ZZuKNeNovHlL3+ZW2+9la6uLmdZKBQiHA47j8ePH8++fWZL9X379lFfX5/3dsLhcFKA3l9U8KwYVjiZ534Gtl19NEnRDWllnj0Dt6rLo8NgRzhOT0x39k+hUCgUuTNFNDFJtPC6Ma/wgyvpRtGprq7mIx/5CLfeequzbMGCBWzZssV5fN555/GnP/0JgD/96U+cf/75AOzZs4fTTjstp+1s2rSJRYsWDXi+KnhWDCvszHO0v7KNHDLPXs1D0DfwzHPMLhjMIfPcETYzGs1dkQFtU6FQKMYiK8RGACvzXGAc6cbfCz+2Ime++tWvJrlunH322Tz//PPO4+uuu44nn3ySuXPn8uSTT3LdddcBZhbaXQB40kkncckll/D0008zZcoUHn/8ccDUTIdCIUc3PRCU5lkxrBiobCOhec7gtqEnMs8D93nOXfPc3mMG9Ye6YkwZN6DNKhQKxZjjaM8G2mUJG+XUnF8TjukEfVrfKzrSjX/Ch27M6rqR85iKnOjs7HT+Hj9+PN3d3c7j6dOnU1NTw+bNm5k7dy41NTU8/fTTvcZ49dVX+cIXvuA8fuGFF9Ju6+677+azn/1sQeatgmdFv+kIx7hvVQOfPmEGpm33wOkZqNuGlXnOFNDGDAPNIwh6C9lhMAfZRkRlnhUKhaK/HOXZyJvGXIw8bpgHfRozrnskp3XP8Ezh9/5DfOI7P+Z548iM6+244YM5b18xcG644Qb27dvH3LmZi0S/+MUv5jRWVVUVH//4xwsyLyXbUPSbp9Yf4H/+uY7NBzv7XjlHEprnvgPSxo4I335wdVIGuasPq7qE5tmUbUjZf5s5p8NgTrINc14tXdF+b28ssn5fO8YwswL83XNbufPVncWehkIxZhhHO3M9ewZHsmHxvHEEHTLEOZ7XBm0bivyZN28eJ598ckHG+tSnPjVgf2cbFTwr+o0dENp63kLQbcs2cmg88vC7e7nrtV2s3ZvwhrR9ojM1LrHdNoI+D4ZM2M31h1xlG1JKFTz3g62NnZz9ixdYuSk/L8/B5qF39vKPd/cWexoKxZjhKI+pdx6UYkGLCH6eMpbxAW0VXgZmYzqSGEgCaTSR7/uggmdFv+m0JBLtA/RLdhOOJgoG+/owv7G9BYC2nkTw3lfBoK5LfFbBIDCgLoN2xrkvq7ruqO6s06yC55zZfKADgObO4fWehWN6QT/zCoUiO0d5NhKRPt6Tswd1O4/qxzBOdHK8Z+2gbme4EAwGaW5uHvMBtJSS5uZmgsFgzq9RmmdFv+m0AojOAgYSPS4JRiRuZCzMkFKyamfv4NnOPMcyNUmxfZ7t4DmmUxHsX0tWW+ucyRbPxt2MpWWYBYLDmZ3NZuFIeIDa9ELTE9MHrJdXKBS5c5RnA+/I2UQZ3PbZbulGNt3zaGHKlCk0NDTQ2NhY7KkUnWAwyJQpU3JeXwXPin5jZ3ntDHQh6I7mFjxvb+qiyQpEW7sTwbM9Fz2DlCJumB0GA17zpksu2up0SCkdyUdfmWe3rEVlnnNnZ4sZPPfX83uw6InpOTXGUSgUAydEmMViBzfr5w76tiL4edpYypnaKr4dvwqd0e2q4fP5mDlzZrGnMSJRsg1Fv+mIFF7znJx5zhw0rdpxyPnbzjxLKROa5ywFg5pVMAj0267OHTz1lXlut94fj4AW5baRMzubzU5TA7UULDThmE5HOK4CaIViCFjq2YJXGINaLOjmCX0F1aKTZWLzkGxPMTJRwbOi3ziZ50LKNtyZ5yxZ4dd3tDCuxEdZwOsEz5G44QQ0mYLnuG41SbEyz+F+Zp7d4/cVRNn62ElVIVUwmAeObKOf/6PBwDCkM59Cfu6HA0KIs4QQG4UQW4QQ12VZ7yghhC6EuHgo56cYmxzt2YAuBW8ama3KCsnzxhFEpcbp2ptDsj3FyEQFz4p+0xUxA92OAso2UjXPmVi1o4UVM6qpDPlos2QbdtZZ84iMbhtuqzrIXjAopWTNnra0z9nBs+YRxPqUbZjvz4yaUiXbyJFo3GBvaw8wvDLP7s9kewHvuBQbIYQG3AScDSwEPiaEWJhhvR8Cjw/tDBVjlaPERtbL6XRSMiTb66SEV4xFnOF5E1B3lxTpUcGzot8kZBuFzTyXB0wpfibZxsGOMDuauzl6RjVVJT4n82xnwiuC3oyZZ6dJSg6yjVU7D/GhX73I+n3tvZ6zg/Og19N35tma3/SaEjrC8T5lHgrY09qD/bb2DHHwbBgyo7e0+/PiLlQdBRwNbJFSbpNSRoF7gPPTrPcl4G/A8PIPVIxKvMRZ6tnCG4NoUZeOJ43lzPLsZ7ZQlpSK9KjgWdFvBkW2EdOpKjUrqjNlnm2984oZ48zMc09y5rki5MuhSUrfBYN2IeKhNNlie/ygT0M3ZFarH3fmOdN4Q8nHb32NXzw1vPV8Oyy9Mwy9bOOaP7/J8Tc8w59f2dHrAs4dyLePruB5MrDb9bjBWuYghJgMXAjcPITzUoxhFosdlIiIK3iWoHUhtM5eP3jCBdvu0/oyAE73vFWwMRWjC+W2oeg3dtBst54uBD1RnclVIXbTkzGwfX17C0Gfh8WTK6kM+ZwOh3Z3wYqgj92WU0MqcV2ieXLzebYzxOmCeLsxij1O3JD4tPQtyjvCMTSPYPK4EGA6btRX5O4nWWjW7GkjEjP499OHRkPYH3ZZeufyoHdAXtz9YeOBdlq6o3znobXc/Nw27rnmWKZWm7eMk4LnUSTbANJ9eFOvCH8OfENKqQuR/rMOIIS4BrgGYNq0aYWan2IMcpRnAwBvGPPxBHcRHP8IWkn67p5SCuJtS4k0fgAZrxzQdvdRw2pjBmdob/K7IXD5UIw8VPCs6DeFzjwbhjQzzyVm5jmaQd7wxo4Wlk4dh0/zpJVtVIZ8GNIcz+NJPsnrVpAb9NqyjcxZzUTw3Dt4s5+zM9jmuOnH6QjHKQ96qS71A8XvMtgV0dnSWLiW6oPBzuZuSvwak6tCQ25Vd6grxmVHT+OYmdV87q63eGFzE5cdYwaB4aTM86gqGGwAproeTwFS71mvAO6xAuda4BwhRFxK+Xf3SlLKW4BbAFasWKFEo4p+c7RnI694xtMx6VFKK9/DiJcROfgBpNE7+eDxN+Kreg1vxWqizScRbX7fgLb9lL6cf/c+QA1tNDOwYFwx+lDBs6JfSCnpjNqZ58IEEXaGt6rEDDIzBU0b93dw1YmmN2WFVTAopXQKGCtC5sdalxJPSkIt7miebbeNbJlnmTSv5HGSM88xPbMndXs4RkXQR40VPBezaDAaN4jqBi1dUVq6ok5AP9zY1dLFtOoSSvzakMo2InGdzkicmlI/x8+pBaA7mvh8j2LN8xvAXCHETGAPcClwmXsFKaVjCCuEuB34Z2rgrFAUCuHp4vXaXfy1IoSX9UQa328GxDKQ8TXRlhMJ1D1GoO4ZfONe5/5NBhCgPwrVp4zlfEX8jfdrb/NX/ZR+74didKI0z4p+0R3VsWW+hSoYtG+JV4Uya57jukHckJRZRYWVIR9R3SAcM5wgp9J6fTxNo5S4pXkO5FAw6GSe0wRvumFnnjXrcXbNc1LmubN4Xs/uQHDLweGbfd7R3M206hKCPm1I3TZsnfu4Uj8lfvN/627c0xMdnW4bUso48EVMF431wH1SyrVCiGuFENcWd3aKsYa34h3KZ/+YeyuDTOiYTNfWrxFtOjNr4AwgY9WE915G1/bPI6M1fO+V71Ey8xd4AvvynsNaOZ09ssZy3VAoklHBs6Jf2BKJEr9WMNmGHdiNK8kcPNtSDr/l01wVMgPStp4YXa6CQUi0z3aT0Dx7Mm7DJrtsw848e5Iep6MjHKM86KWqxI8QA5dt3PTsFp7d2LfZQU9U57//sS6piY27G+RwDZ4NQ7KrpZvpNVbwPISaZ/t/U13qx6d58GkiOXgevQWDSCkflVIeJqWcLaX8gbXsZillrwJBKeWVUsr7h36WitGOt/w9gpPupSoW4L69++nZd0neGmYjPI3undfys1N+htB6CE37A8KfbwtqwVP6Mk7yrCaAshhVJKOCZ0W/sKUaEyqD9MT0jL7K+WBnGCtt2UaaoMnOAtvtte0sc2tPlO5IomAQ0meebbcNv+ZBiNxkG+lkA07BoDe3zHNF0IfmEYwr8Q9YtnHri9u585X0RTNu3tx5iNte2s6r21qcZba0BYZv8HygI0w0bjC9ppSgzzOksg3bCWWc9Rks8XvpySDbaB9lTVIUimKjlW4kOPle9J7pfGFvGdWRUnbK8f0cTXDG9DPo3vUZAEqm3YrwtuY1wpPGCkIiygmeNf2cg2K0ooJnRb+wM88TK83Cjc4C6J7tW+KObCNN0GRnim3ZhR08t3WbmWchTIcGSN9lMG5IvJpACEHA68lNtpEmiI+nyDayeTe398QotwL6cSW+AWeeIzGdjQc6+lyvsdO0bupy/W+63LKNYVo0aHcWnF5TQtBbGNnGX1ft5qyfP9/nRV5LdyLzDOadla40medxrkJVhUIxcN468BahKXdiROrp2X0lJ4jNvG7MI70RTO7IaB09uz6N8PQQmnaraWuXI68ZC+iQISXdUPRCBc9DjJSSXz29mYZD6a3URgp2sDyhwrRfK4Tu2ZZtVGWRbdiBrF/zJK3b1hOjOxKnxKfhs55LJ9vQDQOv5cBh6mmzyDbiWazqrMA84HLbyISteQaoKQ0MOPMciRs0HOrp84KlscPUVrsLOu1Aesq4EFtyCMCLwU7L43l6dSmBAmieOyNxbvjXBjbs72CP1bUwE07m2fIaL/FrSS3j7bnUlwdHnWxDoSgWG1o28MWnv4iMVdKz6yomGZ1MEU28YcwvyPhGZDI9u6/E4ztEaOofc/aEjuHlOeNITtfeQqCaWykSFDV4FkLcJoQ4KIQYM/dE9reH+emTm/jne/kXMAwnbJ1zQTPPtmzDKRjsHTRFncxzqmwjRlc0TknA6wTHaQsGLc0z0GdWM5vPs/1cyPF5Tn9gNQzTlaTCCp6rS/0DyjzbBZMAm/oIfu3g2a1Jt2UbR06pYm9b2Ammn9vUyH//Y12/51VIdjZ34/UIJlUFCyLb+OOL250LFjurnYmWLqtg0CXbSOe2UV8RGFUFgwpFsdjRtoPPPvlZSv2ldO+6GqmXOf7OqwrYWVDvmUlPwxV4gvsITfkTiNy+v0/oy6kTbRwpthVsLoqRT7Ezz7cDZxV5DkNKc6d5Ei90l7nfrtzKjx7bUNAxs2Hf/h9vBc+FyDzbGb7SgBefJjJknm3Nsxm02sWB7T0xuiI6pX4Nr9WsJF022JZtgFnsl61gMGpb1aUJsNM1SUlHRySOlIl5Vpf5B/S/d3tfb9qfCJ7//MoOLr3llaR1m6zPWqeriY0dLB851SzA2WpJN3725CZue2l7xpboQ8nOlm4mjwvh1TwDdts41BXllue3sXRalTm2q3Nh2vW7o5QHvc7di1CqbMOSFo2vCI42n2eFYsjZ37Wfa568BoBbzrgFGa8C4CjPRtpliPWysE129K75hPd+FK1kB6HJdwF9H1tWGkcSlx7O0FYVdC6KkU1Rg2cp5fNAS58rjiLsDFihG2U8vnY/z27Mt5q4/3RaGcyJFXbmeeBZODvzXOLXCHi1DJpncx27YLA84MUjLNlGNE6J34vXk022IVNkG5kPnvEsmWfdSHbbSJflBhyni4Rsw8+h7ihGFplHNtxZ2A2u4PnBt/fw6raWpP1Jm3m2LnqOmFIFmEWDWxs7eXd3KwAH2/tno9cVibO9KXtgmiu7LJs6MDP7cUP2uyD15ue20hmNc8OHjyDo87Cjz8xzsvd1aYpsoyem4/d6lOZZoRggET3C5576HB3RDm4+/WZmVjo24iz3bOYdYw7GIIQo8fYjiey/AG/5BgITHu5z/XbKeN2Yr1p1K5IoduZ5zNHSZQYnh7oLGzw3dkSSXAEGGzsgm1DIzLMV+IV8GgGvJ6vbhm1V5/EIKkI+WrutzHNAS8g20maeE5rngE8jnINVXboA2+kw6O0j82y9L3bBYHWpH0OaMpP+4H5PbNlGVyTOew1tQHLwm17zbL5+4aQKvB7BloOd/P3tPc7ze/vQBGfithe3c/6vX+zXa1PZ2dzF9BozeHaa2WT5P2WirTvG7S/v4MIlk5k3oZwZNaU5ZZ5tyQakl20EvR4qgj56YrojI1IoFPlx0zs3saV1Cz95309YULPAWV5CmMPEbt6Wcwdt27HWY4g2n4x/3GtopZv6XP9JYznzPA1MEwcGbU6KkcWwD56FENcIIVYJIVY1Ng5dZnWwsGUbhcw8Sylp7Igk+dEONl2ROB4BdeWmaX0hZRtBvxk8pwtMInqyVR2Yumc781wa8KJl0DwbhsSQuDTP2d02ojl0GAxZjTQyZUbt96XCFTxD4iIqX+yLh6DP4wTPq3Yecuazty0R/DZ2ptM8m/+38oCXGbWlbDrQyQNv7WFqtVn4ub89t0KaVPa2hWkPx7O6juRCW3eM9nCc6dWlQEIW0x/pRkNrN5G4wZmLTKur6TUleWeeQ34t6XsVjumE/Jojw+lQumeFIm9WN67mT2v/xEVzL+KEySckPXe42I4mJG8bswd1DpHGM9AjdQQnPtBnAeFTxjIA5bqhcBj2wbOU8hYp5Qop5Yq6urpiT2fA2EHzoe7CnXTbe+JEdSOpgcNg0xmJUxbwOnKEwljVuTLPPi295jmWrHkG09rObpJS6ve63DaSg2f7cULzrGVsAQ7ZCwYTbhvZM8+2I0O5q2AQEhdR+WLPZfGkSpo6ozR1Rnhla7Pz/P62sDN3++6G+3/TGTEvMIQQzKkr4/lNjexp7eGzJ5snqr2t/Que7f0c6GdwZ4uZGZ5qyTbszH5/gufOlKz/jJpSdrV0Z5XMHOpKzjyXpgTPPTGdkE9zClWV17NCkR9RPcp3XvoOdaE6vrriq72eX+rZDMA7xpzBnYj0Ed53McLbRqD+X1lX3S3Hs8GYqqQbCodhHzyPNloGQfNs+/n2DGHm2Q6eQz4NzSOcDJyUkm8+8B6vbmvuY4TedMd0fJrAp3kyyzZsqzpX5rki5DPdNiJxSvyaK/OcHPTaOmXNkygYzObkEM/m8+zINvrQPEfSB8/9/f/bc7E1y5v2d/DqtmYWTKwAEpnnlq6o0z7dHTx3R+OU+s25zKkvI6oblPg1PrxsMuVBL/vb+ifbaO0x92egn8FdLQmPZ0i4qvTHccPeb7uV+7SaEqJxI2t2vaU7SrVlUwcQ8nuTNc9RnaBPoyJkjql0zwpFftz87s1sbdvK9cdfT7m/vNfzSzxb2W6Mp5XezxUao2c6sZYTTflGyZas6z5pLDddQLryP7cpRh/Ftqr7C/AKME8I0SCEuKqY8xkK7ILBtp5YQbryARy0tK1xQw6ZBrMrEqcsaGYwywJeJ8vX2h3jL6/v5qZnkw9EUkqkzF4k1xPVHes3M3hO0547nl620W4Fz6UBr5NZ7p15Nl+bVDCYxV0i5rhtZOkw2IdVnSPbsDKVNaWmzKW/Xs/2e3LEFNMt461dh1i9p433z6+jMuRzMs+23jno8/SyqisNmHOeU18GwFmLJ1Di9zKpMsS+tv5lnu0gcqDBs20l52SeByDbSOjNzUB3Ro0pBdlh6Z7DMZ3/uP9ddlnb7InqhGMG40rdmmeNqG4k9O9xwwyegwmXF4VCkRtrm9Zy25rbuHDOhZw4+cS06yzxbOEdOchZZxeRxjMxIrUEJ/4NRGY53b/0o/EKA9Y/NGRzUwxfiu228TEp5UQppU9KOUVKeWsx5zMUuDOO/S0aS8UOlGDgt81zxb79D2Zmzy5Ks5tQvLy1mabOxLyu+9tqrrj1taxj2npSMDPL2TsMJj66VSU+WrujdEd1Svya47aRalVnP3aC5z58nqPZfJ5TOgxmapKSKtuwm2/0N/Nsz3dSVYjqUj9/eX03uiE5blYtEyuDTvBr651n1JQmFQzadwwAlk0bR1nAy+XHmHZQE1yvz5dWS4Y0UN397pZuasv8zhwHFDzbmWfrvbez2XaA/uLmJu5b1cAT6/YDiSLe6pLk4BkS+xW2LvAci0SleVYociKqR/nPl/6TmmANXzvqa2nXmUAzE8ShwZdsuLHlG75WAvWPZVxtnZzOFmMSrP7b0M1NMWxRso0hpqUr6gRvhfJ6Tgqeh0i64Q7CyoNeJ8tnuzXohuRfa8ygpOFQN/e/1cDLW5uzBhvdSZlnLYNso7fmudKSbcQNmZR5Ti1eszPJmqWJDvQh28jmtpFqVRfLaFUXx+/1OPMNeDXKA97+yzZcBYPzxpezp7UHnyZYPn2cFfya77/9mZhZW5qUebbt/MCUMay+/kyWT68GYFJV/4PntkJpnpu7nawzJGQx/ZJtpBRrTqwM4dc8Tub5xS1NAGyzLPZanO6CyW4bkPhe9VgXeI7mWXk9KxQ5cct7t7CldQv/dfx/UeGvSLvOUo95x/LtoQyeAb1nBrGW4/FXv4JWsjXDWoKH9eNh50vQvndI56cYfqjgeYhp7ow4GbBC6Z7dwXP3ENnVdYaTg+fOlOB5QkWQf7xjHmD+9PIOdEMiJby581DGMc3AxBwzk2wj1ecZzODZVoSYmef0TVJ6ZZ779HnO7LZhB8uhvjLP4UR3QZv6igAH+ulqYc8l6NOYN8HUBC6ZWkXIrzGxMtRLtjGjtpSemO5IhDojunPHAEAI4fw9oSJEU2ck70YpuiGdi6eBttLe1dLNdFfwbN+J6J9sI4bXI5zPiuYRTK0OsbPJzDw/v9l079lmNYpxMs+lvTPPtj92OKYT9HmcgFxpnhWKvlnXvI4/rP4D580+j5OnnJxxvSWeLUSkj/Vy+hDOziTS+AGMaI0l30h/bv6HcRwgYe2DQzs5xbBDBc9DSEw3aA/HHa1pobyeiyHb6HLJNsqDPqc4a29bGL/Xw+XHTOP1HS1sPtDBPa/v5vQF9Xg9glU7MvfECcd0Qr5EVjib5tmvuWQbIbc7QsKqLjUbbOuSnYJBK0DPpMWO5lIw2KfmOeYEWjYTB6Atdl882MHzsbNqrHGDNHVGicR1GjsilAe81JWZGmvb39m089PSjJxotZ5voxS37ncgso1o3GBfW4/TIAVcso1+dD7sdOnybWbUlLKjuYs9rT1sa+zCpwmnuYuTeU4j23BnnoM+jaDPg08TSrahUPRBzIjxnZe+Q3Wwmv846j+yrrvEs5W1cjoxvFnXGxSkn/Dei/D4WzLKN7bLiTDxSFh9/xBPTjHcUMHzEGLLNOzguaWrQJrnzuLKNsoCXsdtY09rD5OrQpx75CQAPnfXW3RE4nzp/XNZNLmSN7Znzjx3RxOa52yyDb/mweNJBES2/hTs1t7ZNc8+LdEkxR4zHblY1fXVYbA9HHf0zjbjK4IDzjwHvBrLp4/DpwlOW2D6GNsNaw60RWjqjFBXHnD0vrbrh/uiJ5WJVebr8w3s3dnXgVy87WntwZAwzSrsA7dVXf9kG6nv/XTLru6FTWbW+YOHT+RAe4SuSNz5flankW04mmfLqk4IQUXQpwoGFYo+eGDTA2w6tIlvH/NtKgOVmVfUYxwhtvG2MXjNUfpC75lFtOVYfONexeM/mH6lxRfD3regOZO8QzEWUMHzENKcEjwXKvN8sD1CjXXCH4pGKVLK5OA56E1knlt7mFQVZEZtKUdOqWTLwU6OnlHNkVOrOHrGON5paM0oCzDdNlyyjXQFgzEjSbIBOPpTgJKAy6ouJRscd6zqrCYpdvCcITBzgucsbhsBb9+Z5/JemecgBzsi/XJbsX2pA14Ph40vZ/X1H2DJ1CoAJlWajU72tfXQ2BGhtixAufU/smUV7v9bKnbmeV+ednXu4Dk8gM+f3f0vOfNsa57zH7c9HKcskPzez6gtoTuq88DbexhfEeADiyYAsL2pi5buGEIkf55CKbIN26oOLJcX5fOsUGSkK9bFb979DcvHL+f9096ffeWD6wiJKO8McnOUvog2nQ6GD3+m4sHFHzZ/r31g6CalGHao4HkIsW8LT6gIUerXCqd57owwzdJRD4VsIxwzMCQu2UZywaAdxNnZ50+fOBOAo2ZUE40bTivpVHpi7syzx5FNuInqepLHM5huGzalfi8+T/pssP3Y6/J5hsySgFhcOs+nSjvihoEQCe11tvbctiewzfjKILohaepHo5RwituIHchBIvO8ry1MY0rmuTMSRzck4ZjhSBFSmeAE3/llnluTZBv9DyZ3p3g8Q+LuQL+apERizsWDzXQrq/369hZOnFPHrDrzQnZbUxeHuqJUhXzOxRfgSFx6ouZnIBw3HJ17udWcR6FQpOdPa/9ES7iF/7f8/yXJp9LSsAqAt4fQpi4dUi8j2vw+fOXr0EI7eq9QOQWmHadcN8Y4KngeQuzMc02Zn3Gl/oK4bcR0g5auqJOtGwrZhi0BsAOz8oCXSNygKxLnYEeESVVmEHbFsdP57eXL+IDVHnnFDNPV4fXt6XXPZubZ1jxr/cs8+zU0LX3BYG/Nc/bAzLajk7K3fjqmS3weT9pW4N9+cDX/eNcsluwIxyhPyX5OrDCD3P60wrbfE7fm2xnXHTx3WMGzFTx2huNO9jRT5tnuGLmvNXvm+VBXNClITpZt9N9nfGdzNwGvx9FpQ+ICJ5O0JhudkTSyDVdW++TDapleU4IQsL2xi5buaJLTBkCJLyHbiOkS3ZDOBV5F0KtkGwpFBpp6mrh97e2cMf0Mjqg7ou8XNKyiSVbQIIvfSTjaciJGrJxA/aNAmsTI4ougcT0cWDvkc1MMD1TwPIS0WNrk6lI/1aV+Wgog27DbPNtBwVDINuziszIrK2cHY5sPdiIlTLaC56BP4+zDJzoZh+pSP3PqyzIWDfbEdEdjancYTM34RuKGk420qUzVPNsFgylSinRuG5BZT+u2ukuVmuiGgeYReNO0Av/723v4/iPriMYN2nt6B3B2hrg/3fwicR2va7tuSgNeKoJedjZ30RGOU1cecLbdEYnTZUlr7Pc4HRNz8Hr++G2v8X+PbnAeJwXPA8g872rpZlp1SZKe3a95EKL/TVLKUt77yeNCzgXPCXNqCfo0JlWG2NbUyaGuaJLHMyRkG93RuHNXx754qwj5VMGgQpGBm9+9mZge49+X/XtuL9izyrKo6yNDPRRIP9GmM9BKduEtTxMgL7oQhAZrVPZ5rKKC5yGkpSuKEGY1/7iSwmSebacNu8hqKGQbdhBmt3m2Nb0b97cDOJnndBw1o5pVOw+ltXZz60kDXg+G7C2HiMT1XlnXEr/mFAGWutpz9848W8Gz9Xo7sPrsn1fxg0fWsX5fe9L6tmzD3G5vz2ivJpxA3K1fDscNDrRH+NtbDfTE9F6a50Tw3I/Ms9XhLhMTK0OOLMZsNmJuuzMcdy56Mrlt2K/vKyN+sD3CVsveDaDNugj0aWJAnz87eHYjhCDk0/p1R8Vtp2jj0zxMGRdi4cQKaq0M96y6UlPz3NU782y/V91R3dGb2wG12dlSaZ4VilR2tO3g/k33c/FhFzO9IgfbuZ5WaNo0tM1R+iDWuhw9Uk+g7jEg5fhTWguzTjGD5z465ypGJyp4HkKaXZrKQmWeD3aYgY6tE82U+XthcyNPrjsw4O1BovjMDj7t3xv3mwHVJMu1IR1HzxxHRzjOxv0dScvjukFUT+hxbV1zatAajRtJ3QXBDLDs7HNJwOt0GEyVWqRmno+fXcP3L1jMtJpS/vTyTq69882k9WO64QTqqfOIGwY+zdOrFXhcN5zt/OrpzQC9NM/VJX78mod9/ZFtxPVeshU3EyqDbDpgvrfJmueYc9GTSbYBZuZ5b2v2eUXiRpJbSFtPzOy6F/T1O3iWUprBc01Jr+f6aqOeiY5wvNeFC8D15y3ie+cvch7Pqi1lW6MZPKdmnm1pT3dUd/bN1jzbbht9tZ1XKMYav3z7lwS0ANceeW1uL9j7FgDvyOIWCyajETl4Fp5AE76qN3o/vfgiOLQD9rzZ+znFqEcFz0PIoe6oY4NlZp4Tt3yfWneAx9bsy3tMO/M8qSqE1yPSyjaklHzn72v4/iPr+jnzZFKDMLsoyw7asmWeV0y3dc/NSctTAxPbxSKSEoxF4r01z5CwqyvxaU5Aqxup2eJkzbNP83DFsdO549NHc8mKKUmd+Oz17eAzdR66IU35REpxoh1kL5pUwV4rs5wawHk8gvqKQP8yz2k0324mVQWdQL6uLEiJT0MIO/Pct2xjQmWQps6I46eddg5xPckLuq0nRmXIR9Cn9fr87elDP23T1Gm2V0/NPIPpx52vVV0krhPVjV6SGYBT59VzlKW/B6sLo6XXT808ezxm5rs7Eu8dPIe8RHWjX3pshWK08m7juzy580muXHwlNaGa3F7UsAoQvFdkp41U9M4FxLtn4K97CkSK//2CD4EWUJ7PYxQVPA8hzZ1RakrNW8XVpWZjEVtL+5MnNvK/Lh1prtjBc22Zn5BfS5v523Kwkx3N3exu6c67e1w6OlODZys43LC/g5pSf1ZZwZRxIebUl/Ho6v1Jy+15B11uG9A742sGz73Hrwr5KPFreDwiY5OU1MyzG9NXurc0w97H1OAtppvBs+YRCJEI1O0xPrxsiqP9ThfATawM9it4DqfRfLuZUJG4cKkt9+PxCMr8XlPzHLW16pmDZ9spJZMPtZSSSNxI0lC3dseoKjHff7c2eWdzFyfc8Az3vbG7z/3alcZpw6avTpDpsC+Esu2rje24ATiWj25KAxrdMd35DARdmWdAFQ0qFBZSSn626mfUBGv45MJP5v7ChlVQN48Oen//i4sgcvBsPN5O/DUvJD8VrIS5Z5jdBo2h6a+gGD6o4HkIaelyZZ6t363dMcIxnc0HO9nV0p23fV1jZ4TKkI+AV8uoDX3CkmsY0nQ0GCipwbOdnW3qjGTNOoMpsbhw6WRe39HiWJMBhKNmYFJiZ54zuCxE40Yvqzow9ad2RjVTk5RUzbMbv9fTK9sa0w1nH1MvOuK64Yzj9Qhihkxar9Sv8ZmTTIu+6jQB2YQctMXpiMSyyzZsxw3AuVArs9qnO1r1LJpnt91dOmK6dCR+B60Lt7aeGBUhHyF/cubZvjj4+VOb+rxo29XS2+PZJuDT8s4829KidBcuqcysTTRlSc08g6lx7onqznfL7fMMqkW3QmHzXMNzvHXwLT6/5POU+HIMhKWEPatg8orBnVw/MXqmE2tfhL/6eYTWmfzk4RdD537Y+VJxJqcoGip4HkJauqJUl5knZ1tb2dIVZfOBTifQe7ehNa8xGzsi1JebQVKJv/dtczCD5woriNh6sLPX8/mSCMISPs822fTONhcsnQzAg2/vcZZ1x8wx3R0GoXfQmknzO7O2jCnjzMDdTiynNiHR9WyZZ9NX2rD+D1JK4oZMyDZ6aZ6lIw/xejzO/8+2kgv4PI5V3/Jp43ptb0JFgH1t4bz1splkKzZ2l8BxJT7nIqMsYDaxsa3qMnUYhL4bpbj/H3Z22i3bcF+8uVu239tH9rmhxdzelHHpMs+evO+YpF7gZWNSVch5r6pLe2ukS3xeuiJxJ/vtWNVZwbNy3FAoIG7EufHNG5lRMYML516Y+wsPbYfuZpiyfPAmN0AijWeBJ46/9unkJ+Z+APxlSroxBlHB8xBhGJJD3VHntrCd4TrUFWXt3kTTkHd3tzp/d0XiPLYmWd6QykHLzxcg5Pf2km0caA/z7u5WrjjWrHje1tQ14H3pjMQRAqe4zx2g9JV5BtPK7thZ1Tz49h4neLSDrpAvRbYRSyfb6P2x/cbZ87j7M8cAZnbbp4leTh2JDoO9g2c7eLIbs9iSj/JAhuDZkm2AlXlOaeUd8Gp4NQ9nHz4xyXrNZkJliGjcoLU7v8ArEtezyjbs4Nf+TECiA2TqRU/a11dlb5Tifh/cwbMtm3HLK+wAdnJViF8/syWr9KIzEsfv9aSV/AS9+cs2Uotas6F5BDMsuci4kt6Z55KAKYdypEXWXRH7gnS0OG4IIc4SQmwUQmwRQlyX5vnzhRDvCSHeEUKsEkKcWIx5KoYnj2x7hG1t2/j3Zf+Oz9P7IjQjDVbB3ZSjBmdiBUBG64i1HoVv3Gs0dDQknvCXwLxzYP3DEC9M0zPFyEAFz0NEa08MQyZu4du/W7qjrNvXTnnAy5z6sqTg+fcvbOPaO9+k4VBmqUWjO3j2eXrJNmyHjQuXTmZiZbAgmefOSJwyv9fxbw54PY5V3OQcgmeADy+dwvamLt629rcnJatnZ55TuwxGYullGwGvllQIp3lExiYpmTLPkAgO7WA4U8Fg3DCcYkGvltiWnSHNlh0GmFCRXR6Rib4yz3aXwFpXo5GygNkBstOyqivJEnyXBbyUBzI3SnEHz3bRoJ15DqUUDNoB7H+cNY+DHRHuem1Xxu2GYzrBDPsV9OVfMNhhZYMr0rhtpGNWral7Tiexse/ohFMKBkeTbEMIoQE3AWcDC4GPCSEWpqz2NHCklHIJ8GngD0M6ScWwRTd0fr/69yyoXsBp007L78V7VoGvBOoWDM7kCkS06f0gBbeuuTX5icMvhp5DsPmJ4kxMURRU8DxEtHQlGqRAIsNlZp7bWTCxgqVTq3i3oc3Jxj6+1gx8M1mHSSnN4LnMlm14e7VHfmLdAWbUlDCnvozZdWVJ/rz9pTMcT8peCiGcosFcMs8AZx8+gYDXw4NvmdKNXplnX/rMc1RPXzCYitfjyVgwmC7zbAek0dTgOUPmOaZL54JB83icrLY785wNW1ucqTAvE6bbRh/Bb9CblHkutzLP3ZG4U1SZjcnjQk4BX+/tJ8s2onGD7qhOVYkZPPekyTyfsXA8x8+u4ebntmaUqYRjhnPhlEqmQtiOcIwr//g677guOFO3nYtsA2Bmnal7Tqt5tmQbqW4bEyvNhitbCnBBOgw4GtgipdwmpYwC9wDnu1eQUnbKxD+wlLSt1xRjkcd2PMbO9p1cc8Q1fbfhTqVhFUxaClpu39ViIeOVxNpW8Pctf2d/l+uO8OzToGIyvKGuJccSKngeIuxOgHYRV1WJGWw2dUZZv6+dhZMqOHJqFS1dURoO9bC7pdtp2pGpsKzL8p6tr7BlG1pSe+SOcIxXtjZx5qIJCCGYXVfK1sauAfvSdkV7d26zg5Rcg+fyoI8zFo7nH+/tJRo3nMCkpJfbRormuY+CORszG9xbagGJgkI3qRrraErmOVU2oBvSKRj0acLRV9vrpXpRpzKxj8K8TITjep9jf/+CxVx14kzncVnA67TnzibZsJldX5ZR3pMk2+iIOFnXSqtgMEm2EY7jEWaweeq8eho7IrSH00scwnE9o0tLJtnGS1uaWLmxkX/7y9tOsOxsO5K7bAPg8mOm8f0LFqfNVJfasg27YND6jIb8GvMnlPPWrkMZx3109b5ecxumTAbcwvQGa1kSQogLhRAbgEcws8+9EEJcY8k6VjU2Ng7KZBXDB0Ma/P693zOnag7vn/b+/F4cj8D+92Dy8NU7u4k2nQISbltzW2Kh5oUVn4Jtz0LT5qLNTTG0qOB5iLBdNOzMs0/zUBH08vbuVrqjOgsnVbBkahUA7+xu5fG1iSvbTG2cbZu6hGxDS2qS8tKWZmK65IyF4wEzKLL9bAdCZ0TvFYQlgue+CwZtLlo2hdbuGM9sOOjc7rcDqExNUiJpmqSkw+2AYZM18+xLzTyb65b5M2WeDWcczZPQVzsFg30E+HXlAYTIv0V3Xz7PAOcvmcwRU6qcx2UB0xaxM6JTmiG762Z2bWlGW8NUzbMdPFekkW10RswOf0II5wKvsSP9xYIp20g/t0xuG69ua8GnCXYf6ub7/0z2MM/HbQPMQkW7LiAVW7Zh77t7nsunj+Pd3a1pO2buae3h83e9xd9dhbHDmHTpwl47JaV8UEo5H7gA+J90A0kpb5FSrpBSrqirqyvsLBXDjqd2PsXWtq1cc8Q1eESeIcX+1aBHh7Xe2Y2Mj+Pc2efyt01/o6mnKfHEsitB86vs8xhCBc8pdEfj/GblFg72w0YsG81W8FxTlrgtXF3qd5qFLJxYwbwJ5fi9Ht7d3coT6w4wf0I5JX6N/W3pg117jnVlZsCa6rZhOybMrTf1nLauc6DSjc5wzCmksykPevFrHmpLAxle1ZuT5tZSVx7gb2819HIySOe2oRumA4Zfy022oafINmJZNM+pnQTjqZrnNG4btmzDp3l6NUnJ5nVtv6auLJC3XV0mn+ts2AWDneFYTpnnWXVlGW0NbdlGbZmfg+1h2nrMz3VViZ8SS15h39lwd/izL/DczVXc9MQMpxAvlaDP00tzDvDqtmaOnlnNte+bzT1v7E7qoNkRjuPXPHm/V+kI+bxmk5SojuYRzv8dYNm0cXRF9V4dMwFarLtNhT6WDBINwFTX4ynA3kwrSymfB2YLIWoHe2KK4YuUklveu4UZFTM4c/qZ+Q/QsMr8PWV42tSl4+rDryYu49y+5vbEwrI6WHgBvHM3REaFjEvRByp4dtHaHeXyP7zGjx7byC+fKeztFzvz7K7mH1fqJxwz8HoEc8eX4dM8LJ5UwcpNjaza0cKZiyYwoTKYURd7MDXznKINbe2OIUSiicnselPXubVxYI4bXRG9l1dwZcjH5HGhPvW0bryahwuWTOLZDQedTnS9ZBuujKOdFc4l86x5hBMs2+SSeU4tGLTfu14+z4Z0CgbdxYm5FgyCqXvOv2BQzxhkZsK+0DnYEclNtmE1DdmW5iLLfn+mVpdwoD1ZthH0a0iZWKczEnPuSNSXB505pCMcy+wikq49d2t3lI0HOjhmZg1fOf0wFk2q4JsPrHb+D52RWM5Z576wm6T0xHRCPi1J07nMsiFMJ9041G1+5xs7B3anZ4h4A5grhJgphPADlwIPu1cQQswR1s4LIZYBfqC510iKMcPK3SvZeGgjVx9+NZqnHxeqDW9A+SSomFTwuQ0W0yqmcc7Mc7hv0320hFsSTxz9GYi0w3v3Fm9yiiFDBc8W+9p6uOTmV1i7p51Fkyp46O29aRuO9JeWrqiZnXUFVbbX89zx5U6G7MipVWw52Ikh4cyF45lQEczoufvEugOUB71OY4nUJiltPWaG2A4WJ1QEKfFrA3bc6Iz01s5+9cx5/PjiI/Ie66LlU4gbkgeswkH7lni6DoP5BKY+LY3bhuPznKZJipXNtgP0aNySbQTsNuGp+mmjT6u6vphQkfnCKBP9zTyDKbPIRbZhF8+lu8iy929adQk9MZ2GQ+Zn03bbgETxZ2ckoY1PyDbSB5KRWHbNc0yXSf/P17e3ICUcM7Mav9fDZcdMo6kz4ryfHeHeuvz+ErIuClq7Y70uXKZWh6gt86cNnlutC4tM+zyckFLGgS8CjwPrgfuklGuFENcKIa61VrsIWCOEeAfTmeOjcqAFFIoRi511nlw2mXNmndO/QfasGtb+zpn4zBGfIRwP8+d1f04snHIUTDzSlG6or8WoRwXPFl+59x32tYX506eP5rsfWkhHJM6jq/cVbPzmrmiv1r92Zf/CiRXOMlv3PLkqxKJJFVaA1fvku6e1h0dX7+NjR09zpA4lfo24IZ0AsLU7SpUr0y2EYFZd6cBlG5F4L9nGvAnlrJhRnfdY8ydUsGhSBY0dEQJej5O5trOQ7oyvHbils6pLxa1DtnHac2vZMs/m9uxg2Kd58Hs96X2e7SYpbqu6WO4B/sQ8M89Smv/bXMZ2Y2d/mzqjOWWeywJexlcE2JY2eDb3z75gs+UKts8zJGwHO8PxRAv3gJeA18PBjJpnI6tVnblO4rPw2vYWAl4PR1rfF7u5ih3Mu7c9UGxrv+auSK8AXwjB0mnjeHtXa6/XtTmZ55Hh/yqlfFRKeZiUcraU8gfWspullDdbf/9QSrlISrlESnmclPLF4s5YUUxe3vsya5rXcPXhV+fn62zTvhcO7YBpxxV8boPNrMpZnDnjTP6y4S+0Raw+DULAUZ+Bg+tUx8ExwJgInlduPMhZP3+e6x9em/b5jnCMN3Yc4srjZ3Dc7BqOnlnNzNpS7l2VvSvan1/dyYW/ecnxlM1ETDdYv689yT4MEsWDCyclgucjrUKvD1gOGbZsw0gJBP/08g4APnn8DGdZyCpus4OX1p6Y4+phM7uuLG1QZBPXDc76+fOc9tOV/Ntf3ubeN3YluXNIKelKk3keCBctmwIkJBvQh2wjR6u61A6DWZukaMkFg7YntE/zEPB6erk9xIxEe27N43G1585dWjK+MkiHq212X+Qztht3BrbUn9v/LZOtof3/mGoFz5sPmOtUWB0GAUd33+HKPNtFgxllG3E9o1WdPW5y8NzM0mlVznO2v/ie1m5n24WSbZRYn/WWrqiTXXezbNo4tjd1OdIsm0NWA5ymEZB5VijyQUrJ7977HRNKJ3D+7PP7fkE6dr5s/p5+fOEmNoR85vDP0BXr4q71dyUWHn4xhMbB678v3sQUQ0JRg+e+Olr1l0jcLOD553t7ufpPq7jyj2+wYX8HT7gcLNy8tq0F3ZAcP6fGnhcfWTGV17e3pNV9Atzxyg6+8/c1vL2rlX++lz1DfeOTm9hysJNPnzAzabmtf17kCp5n1Jbyo4uP4HOnzAZMXWzckDR1JU7AnZE4f3ltF+ccPjGpKUnqbfPW7pjTyMFmdl0Ze1p7MkpSGg71sGF/Bz7Nw+vbW/jG31azclPCbmr9vg7ihmTyuNws6XLh/CWT8HpEUmDi9Qg8ov+yDW9a2UaWJikpmmdbtuGzis5SM8+6IfFZ4/g8CVs8Jzuexg4vFduuLteiwYSTR36yDfddglwvembVlbKtsbOXraFbtgGw6WCHIw2ym9SEXZln97bry4MZCwazuW3Yn4uwte22nhjr9rZzzMwaZx27Nbvd5rsjHKcs0I9sWBrsi7rmzmjaAH/ZtCoA3k6RbtjdIxs7IgO2h1QohhNv7H+Dtw++zacXfxqf1s/v2c6XwF8O4w8v7OSGiHnV8zh16qncuf5OOqNWnOALwdIrYMM/zcy6YtRSNFdyV0erMzArvd8QQjwspVyX7XUtXVG2N3Xy7u423t7dyu6WbqpL/dSW+ekIx9l0oIMdzd1O4FQW8HLd2fOJ6wY/eWITLV3RXl3EXtraRNDncYp/AC5aPpmfPLGRe1ft5ptnJ3c++vMrO/juQ2s5Y+F4djR1cd+q3Xzs6Glp5/vy1iZ++9xWLj1qKmcfPjHpuaXTqpg/oZzFkyuTln9kRaLofbzVie5AW8Qpuvrrqt10ROJJXr6QOMnbjVLaemJOhtDGKQZr6mTRpOTtAmy3/H1/cOFiDp9cxbH/9zT3vL6LU+fVA3Dfqt34vR4+mLIvA6GmLMAHFk1gr0vbLYQg4NWSOgyGc7SBA1uHnEd77pTMsy3b8HsFAa+nd8GgLtFcBYMxx21Dx+sRTlY6G04RXXvE+b9kI5+LBzfuzHNZILfAe1ZtGe3hOM1d0aRuhXZgbH+uWrtjTuDqXLzFXJrnpOA5wKYDvV0pzHEzu23YFzb2Bd+qHS0YEo6dlQiegz6N2jK/U3hqFgyW57SvfWF/r1q6omk7aB4xpQqvR/DWrkOctmC8s7zVciKJ6saoaeGtUAD87r3fURuq5cI5F/Z/kJ0vw7Rjh31zlGx89sjP8uw/n+Wejfdw9eFXmwtXXAUv/xrevB1O/VZR56cYPIr5qXU6WgEIIeyOVhmD57V721n2P086jydVBplRW8qB9jBr97ZR4vcyt76MsxdPZO74MubWlzOrrpSgT+OlLU3WGG2cNDfZe/SlLU0cNaM6Sc9YXx7k/fPr+dubDfz7aXOdrNpr25r5zkNrOX1BPTddtow7XtnB9x9Zz+YDHcwdnzhZSynZfLCT/3fvu8ysKeW756Z2ujVP/o99+eSsb5I7O3k4lRiG5I8v7WDF9HGOPtomlKI5be2OUpWSeZ5lFYO9srWZeePLewV5dnOMmbVl+L0eLlo2mT++tIODHWEqgj4eeKuBsxZNSNJSF4KfXHJkr1bcgRSLsnw0z17N0yvzrBsSzSPSdsBK1Vi7Nc9BX2/Nc0w3kqzq7Pc8nIMPs42dBe6J5Snb6KfmGRIShL6wPydbD3YmBc/2HKpL/JQHvHRE4s7djZDfnFd3VEc3JN1RPSlwry8PON/DVHqyFQymyDZe296CX/Ow1Mr42kweV5IInsMFlG245FDBNJnnkF9jwcQK3trZmrTczjzDiHHcUCj65O2Db/P6/tf52oqvEfTm7uufRFcTNG6AIz5a2MkNMYtqFnHi5BO5Y+0dXDb/Mkp8JVA9E+aeaQbPJ30NvIU9VyqGB8UMntN1tDom2wtK/BrnHjGR2rIAk8eFekkS3ETjBmv3trF2rynmt3WYf3l9F/tdRVod4RibDnQyp66Mv6ZonOfWl/HkugN84tbX+ehRU4npBj99YhPVpX5OnV/PQ+/sQbPkBd9/ZD0fOmIiMd3giXUHeK+hjZauKF6P4AunzuGRPqQdmbD11I+u3ktrd5SDHWF2tXRz7MzqXvO1s3qPvrePtXvaae2Osa+tJ2m9mG4Q8ml8/5H1/OTxjSyaVMElK6Y62din1u0n5NN4er3pmVtV4iduSK5/aC1VJT7aw3EmVgZ7bXswMAzJ+v0dzrZsDe6r25r7dDBo6YoiIGmea/a29VpmY3eBe3VbMx4hWL3H/Nw8u6GRnqjO9saupNd1ReLsbDaXNXZE6I7G+euq3ayzPm+5vD/25/CZDY1OB8ps2MV26dpRZ8Mt0dnoej+zYet3//pmQ1KrbttV4uF39xL0e+iImBccf12122kj//T6A+xsNi/Cth7sdLZ3oD1MezjO3a/tTOryKKX5fd2a8h47c7Y+1/9as4/1+9p5bM0+JleF+Me7ybdFpZSs39fOX1ftpq0nRkNLd0E+pw2HEvvf0hlJO2ZF0MsbO1q4941deKyLs60HO9AE6BLuf3Pwvy8KxVDw+/d+z7jAOC457JL+D2LrnWecWJhJFZHPHvFZPv6vj3P/pvv5xKJPmAuP/gzcdTGsf9jUQStGHcXUPOfU0crd6lXTI5x8WB0LJ1VkDZzTUeLXqAr52HMo2fZti2Xb5s4a28ysLeX0BfWs2nmIVTsP8fjaAzR3RblkxRTnNn9ZwMvCiRW8ubOFcEzn9pd3sHJjI+PLA3x46WSuO3u+c1u7P5QGfHgEjp/ubkvTOa2mpNe6jvRANwjHdST0KnDyaR6+efZ8rjh2GrPry3hzVyu7XcFBU2eU2vLElXJ9eYCZNaW8tr2FV7e3UF3qz0liUAi8rrbXkOj6l4skQhNgpOhMpZRksqG2ddC2nV3CmcOaRxrPaNsZRPOAbm3L7cLRF3YGPZaScc9EzGkvnruXNiQXGObqET2uxI/XI3p1BIzrBpoAj4BKywPbljX4vcKap+FIbNzZZLv1dUdKi+5EcWb6/bK15fb+N3VGmVDZuxlPdYmfQ90xorqBIcnoG50v7jsd6Vq7g1mbENVl0r51x3TqLGlO6j4rFCORjS0beWHPC1y+4HIzy9pfdr4M3hBMXFKwuRWLJfVLWDF+BXesu4OYbt1tmn0ajJupOg6OYoqZec6po5WU8hbgFoAVK1bIS1ZMTV0lZ55af4DNBzpxj/H69hYqQz7+7bS5abWwFy6dzGV/eI2H39lLJK7zsaOn9dJAV5f6uepPq7jlhW00HOrhRxcfkaRbHii/eGoTVSV+LlkxlXX72gn5ND53ypxe8127t42bVm5lxYxqFkyoANbyvnn1XLx8Stpx97eFOfb/nqa+POi8Jz9/ajNHz6xOeo80j+D/3fcuzV1Rvv6BeXzkqMLtWzZ+9/w2JlQm5vb42v3c+uJ2zl48Ia1e280/3ttHe08saT/W7m3n7V2tpPsMReI633loLfMnJjLxd722iw8dMYkXNjdhGCS97r8eXsuCCea6T60/gN7UzSUrpvLC5iaauqJpt5HKwY4w//evDSyeXJnT+m/uPMTPn9rMqfPH877D8mt7fP3D6+iJ6Zwyr54PLJqQ02tue2k7mseTNLf1+zp4Y8chLlkxlZe3NrOlsYtFk8z5H2gP88PHNnL45CqWTx/H/z66nlPm1fPBI0x9fG15gPvebGDFjHEsn56wNTzUFeVbD67hqBnVad+Hd3e38tvntnHMzGqOmVXD1+9/j5MPq++1bk9MZ+WmRkfOdPyc2pze177Y29rDjx/fBJiWjOnGrCrx87e39nDUjGrHPu///rWBo2eP45H39g3ZBadCMZj8ce0fKfGWcOn8Swc20M4XYepRo0bScNXhV/G5pz7HI9sf4YI5F4DHA0ddDU9822xBPmFkFkUqMlPMzHOfHa0KzaJJlWxr6nKkEFJKXt7azHGzatIGzmBmOX956VJCfo368iDfPGd+r3Xed1gd9eUB9hzq4WcfObKggTOYlmZ284fVDW0smlSRdr5utw27WClV85w0bkWA2jI/ayyJQjims6e1h5m1pUnrnXP4RCqCXjyCjIH4YBDwejJY1eVWMJguW5wpa53antuteTbdNnoXDNpjeTWPs61IXM9Zk+y4SOTYjCcfD+lUbO1xPt7Hpq1hstuMe//sxieVIfMEGHQVDHZGYknbBfMuBvRu0W13D+xb82w4d47S3c2xl23YZ8o8Ur3I+4vbQjHTHJ19s+REhiFp7Y4yvboEnyaU5lkx4mnoaOCx7Y9xyWGXUBnInrzISk8r7F8D00e+ZMPmhEknMG/cPP645o8Y0jrvLL0cfCXwyk3FnZxiUCha8Jypo9VgbnPxZNMSbr11ct3Z3M2e1h5OmFOT7WVMqAzyjy+dyINfON659ezGq3n47RXLuPszx3Lh0sIHlxMrg+xvCxPXDdbubefwKekPXHZhU3dUd2QeqT7PboQQLJxUyZq97QDsaLaLBZOD56BP46tnzuPzp8xx3D+GgkBKc5J8uvd5PcKRYNiYLbXTXyQJIaxmKHbBYKKhSuo8zLESBYPepPbcuRcMBlPcKfqivwWDkAgkS3LoMGgzq66U3Yd6nIsWew729sdbkgSnYNC5eIs7MoWyFKs66F08Z0s87ILDVNxNUmwf53TB8+Qq8zbyhv3tvbY9ENz2dJm8qFM7KHZG4xgSywkoMCK6DCoU2fjT2j8hhODjCz8+sIF2vQrIEevvnA4hBJ9e/Gm2tW1j5e6V5sLQOFj+KXjvPrMZjGJUUVSf53QdrQaTxdatfruI8CmrKO74ObV9vnZyVYiJlZm1y8unVydZZxWS8RVm8Ly1sYuemM4RGYJnt9uGXemfLXgGWDypgs0HOojEzaI46B08g9mM5WsfmDeQ3cib1Ixvvj7PvTsMGhmDZ4CA5ultVad5CPqSfZ4NQ2LIhOWd1+NJWNXFcm+f7dM8+DThFLP2RWL/89fy9ifzPKuuFN2Q7GpJNNWJxA1HS2xfSNnBs9/rwesRVubZDJ7djhfVpX48Ik3m2bp46NvnOdEOPJ3PuL1sg9X1sFBuG37N43xuMs3RdiSxizpbu8zvX2XIR125Cp4VI5vmnmYe3PIg5846l/Gl4/t+QTZ2vgSaH6asKMzkhpjUhlk2Z844k8llk7l19a0JX/fjvwQeDV78eb/GVAxfRq7BYj+orwhSWxZgzZ522npi/GblVo6dVc2sNMHicGJCRZCuqM4rW02br8MnZwieXZm/1h4zwLRvqWdi8eRK4oZk0/5Ol03d8Hg/Aj4PXV2JQitbwpGTVZ2nt1VdXJdoWYrtAi5LumTZRrJlXszVfdDcljvzrOfVfTHk03I+cNpzy7Xoz40dNOczt+k15udgV0s3c+rNgtpILCHbsIv23BdoIZ9Gd1SnM03mWfMIassCvVp025n3TJKIgEu2caA9TMDroa6sd8FgWcBLVYnPCZ7LChQ8CyEI+TU6wvGM2XGf5qG61O/INmzZ1LgSM/N8IMdGOArFcOTuDXcT1aNcufjKgQ+282WYvNxsKDICCfo0Zlz3SNrnfONWsGfCQ8z5n1+jd88C4Pvek7hk1Z85+aXlHKA67et23PDBQZuvYnAYE+253SyeXMHavW385tktHOqO8p8fXJjW93c4McHyen5y/QFK/Roza9MXH9mZv+6oTlu3efLuy5XE7m64Zm8bO5q6GF8RKGjr7YHQS/Os5yfbSHWxMGUbmT/y/qTMs6vDoM/jdLcDlxOHnXl2uXHkI9sA825Bpm6PqTgdBvvhIuEEzzm254aEO0ZnJNlr297+kqnj+PY5CzhlXqJ4MeQ3LwbszHNqAJuuRbd98ZCp7XiSbONQD5OrQhm/s1PGhZwsb3mBOgxCQu6Srj23TX15wMmqu+/81CnZhmIE0xXr4i8b/sJp005jVuWsgQ0W6YS9b48qyYabWOsKjHgp/prnnGU36+eiYXCNN33ArRiZjL3geVIlmw928seXdnDRsim9uvsNRyZYt8df29bCosmVGYsbwQrGLNlGiV/rM0s7rbqE8qCXNXva2N7UxYya4ZF1hjSyjTwyz5qnd3tuu0lKxu255Bl2EO3TzE6HSZlnPblToVmcaC4Lx/S8ZBUhn5aH5nngBYOlOXYYBFfHyogr++8qGNQ8gs+cPMvR2kPiYsDRPKcE6+ladEfS2Nq58WsehDDf24ZD3Vlbw7s7ABZKtgGJi45sFy6mPMPMMB+yLl6rSvzUlQdo7urbx1uhGI7cv+l+OqIdfHrxpwc+WMPrIPVRGzwjfcRaTsRbthFPwDQPa5D1PGScwGXa01TTXuQJKgrFmAueF02qcIKor505tBre/mJrreOGzCjZsAn5NMttI5bVacNGCMGiSRWs3dvO9qYup7PccCDg9aQUq+n4NJE1ALYxHTBSCwaza579WkKeYa9rtglPLhiM6ymyDc3jFCfmm3kO5hE859OePJWKoI+gz5OTR7aNHTB2RVMyz1m278g2rNbcnpT3u748kKZgMLvmWQhB0KtZwXNPVt/0KeMS3rOFvIMSyinzHHSy6u6C3doyf68LOYViJBDVo9yx9g6OnnA0h9cVwG5tx0sgNJiatR/aiCZ66FikHkjKPv8mfh4BYlzlfbSIM1MUkjEXPB85tQqPgM++b5Yjhxju2JX8QMZiQZsSvxm8tHbHqMyxhfaiSZWs3dtGc1d02OidIVmDDGY22J9j8Ge6baSzqsuuebalITFdOsFxwKsRN6QzXtxIOHE423LLNvLQJNsyh1wYSMHgx4+bzo8uPjKv1zgFqNFk3Xm27dt3PjrD8bTFifXlAZo7I0nBZMKqLvP7FvR5ONQdo7krmhQgp2JnngNeT053KHIlJ9lGhSnPMAzJoaSCwZFxnFEoUnlk2yMc7DnIVYuvKsyAO1+GiUdCoHdTslGDESLWegzeivcQvmYAtsrJPGoczce1J6mgq48BFCOBMRc8T6oK8fRXT+Hf3j+32FPJmaBPY5xVlNVn5tnvpSem09YTzSnzDKYO3JYiZNJTFwO/pvWyqstV75vObSOmS7Qsmme3xjoaT1jR2UFdNDV4dmueHbeNfsg2cnbbMBAi/w6DYHo2n3fkpLxe4/eabiDJmWc968WBXQDZGYmnLdirKw9gSGh2ZZ8TVnWZ37egT3M8p93SjFTsrHR5GkvJgWBLUzJJS8C8MIgbkkPdUVp7opQHvPg0D3XlvYsbFYrhjiENbltzGwuqF3DcpOMGPmAsDHtWwYwTBj7WMCfaciJID/7qF5xlN8UvoEL08AntiSLOTFEoxlzwDKabROrt5OHOhMoQZQFvn5rkkM9jyja6Y33a1NksdnXrG36Z55TALcdsYjqfZz2LzzOYwWIi82w4mUt7m3ZgbWeg7eJDzWNKRKSU+Wee89I8GwS92pAWuJb4vUnBfa6yjY5I+syznYV1Fw32JdsAM2jdctAMnrPJNiY7wXNhi16dzHMGtw1I+Fgf7IjQ1h2j0vr+qeBZMRJ5dtez7GjfwacP/3Rhjjl7VoEehemjP3iW8QpibcvwVa1CaKb7z3o5naf0pVzl/RclKPedkc6YDJ5HIkfPGMcZC8f3GfSX+L10R+Om5jnH4HlWXRlBnwePMAsIhwsBr+mf7G5AkuuteK+WxqrOMLIXDLoKFON6wpkj4PIZhuQGKgA+a8y4YQXPeWSeg3m5bWTP+g4GJX6NrqSCwVxlG7G0AawtQXLb1fVlVWc/124VIWaTbdjPFTp4trPi2eZoB8mNHREOdUed719t2ehoQawYO0gpuXXNrUwtn8oZ084ozKA7XwYETDu2MOMNc6ItJ4PQ8VW/5Cy7KX4B40Qnl2lPF3FmikKggucRwvfOX8yNH13S53ohS/Pc1h3r0+PZRvMIFkysYMq4koLqRAeKHaRFXQ4Y+WSeY2nac2eTPPhTmqT4vMKaR3Lm2Q7KbU207R1tB4H5FPSV5Jl57k+x4ECwNfTOHGLZs/+2DKUzQ+a5vjy5Ex/kVghpS2d8mnDGSEdlyEd5wFuw7oI2dvFkX1Z1YGaeW3tijLNqDsoC3n55cysUxeK1/a+xumk1n1r8KTRP/jUWadn5EoxfbHbeGwPIaB3xjsX4x70CHjNZ8Lacy4v6Iq7xPkIA5cAzklFH9FFGyKfR0hUlqhs5Z54BrjtrPv917sJBnFn+OEGrlfHNJ6ureQRSmt0AbeJGH5pnV4FiVDeSCgbt7UOigYrbqg5wMrR5+zzn7LaRn566EJQGzDsZNn3JUkqs/enIUDBoZ2fddnWRmI7f68l6V8WWdEyqCvV592X+xPKsuuj+UJJD5tmdVTcvXs3vnxBCSTcUI4o/rP4DdaE6zp99fmEG1GOw+/XRa1GXgWjzKQgtgn/cq86yX+sXUi9a+Yi2smjzUgyc4dENQ1EwSvyaYwWWa8EgwDGD1Fp8INhBmh205qN5tgPfuCHx27IKvQ/Nc0rm2a+laJ5tSYeTeU605wboitjNPgavYHCoM88hn+YUDDqa7mzaZEuGousybcFgwKtRGfL10jwH+9gvO3ObS1B865VHZf0/94dcrOpK/GbG+2C7KdsY53K7qU3TEVGhGI6saVrDa/te46vLv4pfK5DkaO87EOsec8GzEZ5MvHMuvuoXibacANLHq8YC3jAO43Peh7lXP5UohS1uVgwNKvM8ygj5NaSVbM0n8zwccTK+1m39SCx3zbPm6JBd/sx9NklJZJ7jLqs6O9uYeC65YNDWPvcn8xy0GrMYOfgA51uMWAhKA4mCQXv/+5JtROIGndE45RmkE7VlfppS3DayZXQh8T/IVixoUxH0JTVuKQRz68uZUBHss+V3fbnZfrwtpeYgXTtxhWI48ofVf6DCX8El8y4p3KA7XzR/j4FiwVSizafg8Xbiq1plLRH8PH4Rk0QLH9WeLercFP1HBc+jDHdmLFfN83AlNeMb1fPTPANJdnW6YfSheU50EozqhhMUB1ztod1jOlZ1Tua5f7INSBQjZsPMvA+tbCPk1+iyZBu5BM+2vEHK3q25bSpDPqcDIZj7ns2mDhLB8+Sq4hS0fvCIibz6rdOcC6pM1JUH2HqwC0PiyDbs5QrFcGdr61ae3vU0H5v/MUp9BXRe2vky1B4GZXWFG3OEoHfPQu+ehr/6ecA8zr9kLOY1Yz5f8D6ktM8jFBU8jzJK/O7geWRnnu1W0h1WUNpXgw43XpdUwyYXzbPbqs6XKtuIJbLSgNOtz9E8R/NvYmJf7OQi3YjEjCEvPCv1a3RH7Mxz37IU98VbWSD956886KMjHHMem7KNvoJnc79zyTwXk/qKINuaTEs9t2xDBc+KkcBta24j5A1x+YLLCzeoocOuV8ecZCOBINJ8Ch7/IbwV7zrLfh6/iAniEB/Tninq7BT9QwXPo4yQ63b1SJdt1JVZvrlWcVkkrudlVQfJso2+fJ5tazzDkMR06dI8pxQMWmM6HQZTZRt5+jwDORUN5muDVwhs60NIXDxklW24Pn+ZMs8VIZ9jOwfQk8NFQT6yjWJSVxZwrAzd379s9noKxXBgb+deHt32KBfNvYhxwQI6YjSsgkg7zDipcGOOMPTO+ejh8fhrVwLmcfQVYxGvGgv4vPdhiPUUdX6K/FHB8yjDnfkb6cGz7V5gF0Dma1UHKZlnPbvm2Q7Mo7phZZ5TrOqszKtujelzmqTYmef+yzZyyjznUTBZKNxWdblqnm0yaZ7Lg95emee+iiwd2cYwD57tzywkf/8uXj6lGNPJCyHEWUKIjUKILUKI69I8f7kQ4j3r52UhRH793hXDmtvX3g4CPrnok4UdeP3D4PHB3AL5RY9IPESbT0ELHMRbtt5ZemPsYupFK6y6rXhTU/QLFTyPMmzZhl/zZHUGGAnUlPoRAhrbTY/MfArm7IBWT7KqM/rIPCcKFGO6dLLXqa4fdjbb3oYt77Azz30Vv7nJJ/Mcjg2920ZpwEvckETjRkK2kbVJSmJ+GTPPQR/tPS77u5je53s2dVwJtWUBJlQE85n+kOP2oK4qGTk1B0IIDbgJOBtYCHxMCJHqXbkdeJ+U8gjgf4BbhnaWisGiuaeZBzY/wLmzzmVC6YTCDSwlrP8HzDoFgpV9rj6aibcfgRGttrLP5nnpNbmAl/RF8OKNEO0q6vwU+aGC51GGncmsLPENaRvnwcCreagp9TuZ53xkC26rOhvdkI7EIh125jmi60lWdUEnqE7uMGhnpp3McyT/Jin5Z56HuGDQCmq7o/FE5jnLBUzI55JtZMk8R3XDKcAMx4w+reouPWoqL37jVOeCZrhit+iG/KwihwFHA1uklNuklFHgHiDJ5FdK+bKU8pD18FVg+KfTFTlx1/q7iOpRPrX4U4UdeP9qaN0JC84t7LgjEo1o88lood1oJducpTfGL4KuRnjj1iLOTZEvw/tMpMgbO9gZYSfujNSVB/uleXas6vRkqzpvtoJBV2FgkmzDdttIyTzbgZyvl1VdHu2589U8D7lVnTm/rqieo+bZXTCYWfMM0G5JN8LxvjPPHo/IK6NfLNyyjRFWsDsZ2O163GAty8RVwL8GdUaKIaEj2sE9G+7h9OmnM7NyZmEHX/8PEB6Y/8HCjjtCibUtx4iX469Z6SxbJefDrFPhpZ9DpLNYU1PkiQqeRxm2bGOk651tTN/ciFPEl3uTlN5WdX1pngNuzXM84bZhZ6B7uW147MyzJduI9iPzbAWE4VyC5xz8kAuN7ZfcE43nJNtwu72UZ5RtmMttu7pwTB/xEiMbW7ZRHvQO+yx5Cum+GGnNx4UQp2IGz9/I8Pw1QohVQohVjY2NBZyiYjC4d+O9dMQ6uPrwqws/+Pp/mN7OpbWFH3skIn3Emk/EW7YZT7AhsfzUb0F3M7zx++LNTZEXI+rorugbR7Yxwj2eberKAzR2RBwLudzbc1uyDT0fzbMr82wkNM9ezYPXI3p1GLQlIL7U9tz5uG34c8s8m939ilMwCKYkJd+CwdJMmeeglXnusTLPRbDgGywqQz78mmckXrw2AFNdj6cAe1NXEkIcAfwBOF9K2ZxuICnlLVLKFVLKFXV1Y8/XdyTRE+/hz+v+zPGTjmdhTarEfYA0bYbG9UqykUK09RikHsRf42qQMvVomHM6vPQLCLcXb3KKnBkdZyyFgyPbGHkn77TUlwdo6ow4muCc3TaczHOyVV0ubhuRuK15Tqwb8HoydhjUUoPnfvk8G1nXixsSQ+aX1S4Edua5O5oInrNlv+3ngj5PxoYi5SmZ554cCgZHCkII6soDSR7PI4Q3gLlCiJlCCD9wKfCwewUhxDTgAeDjUspNRZijosDct/E+WsItXHPENYUffL318Zn/ocKPPZIxgkRbTsBXsRZPwHV9esq3oOcQvP674s1NkTMqeB5l2MHOaNE815cHiBuS/ZbjRs4+z2k6DMZd2eR02EFvNJ4s2wCzMUhq5tnn+Dyb63UOoMNgX5lnW9Yx9D7ProLBWN8XMPb6mRqkQLLm2bCcPPqyqhtJzK4vY2r1yPJ1llLGgS8CjwPrgfuklGuFENcKIa61VvsuUAP8RgjxjhBiVYbhFCOAnngPt625jWMmHsPy8csLv4H1/4DJK6Aym3R+bBJtOdHMPtc+nVg4ZTnM/QC8/GsItxVvcoqcSH9fVTFiScg2RkfwXGe5FzQcMk3kcw1MtRSfZ8OQSEluso24aVXnc20r6PX00jxrTntu83f3IGqec3G6GAySCgZzmIOdQc6kd3Y/1xGOu7LZo+c6/jeXL0srIB7uSCkfBR5NWXaz6++rgUEQxiqKgZ11/vyRny/84K27Ye/bcPr3Cj/2aMAIEW05kUDdU0SbXNnnU78Jt5wCr/zG/FsxbCnKGUsIcYkQYq0QwhBCrCjGHEYrlSEf3zpnPhcsHR1X+7Z7we6WbiB7a2g3dtbY9nmOpXgzp8PvDp6N3pnncEqHQZ+jiU7INvxeT14WgT5NoHmE08UvE7nojQeDUFLBYN+6c80j8Hs9GZ02IFnzbF809NWeeyRRFvBm1HsrFMOB7lg3t625jWMnHsuy8csKv4EN/zR/K71zRqItJ5jZ57qnEgsnLTXfs1dugu6W4k1O0SfFSvesAT4MPF+k7Y9qrjl59oi7bZwJ273Azjz7c3QwsINkO9C1g+hcmqR0R+NImSgENJ/zOLIFPcVtw+u4bcTzDm6FEIR8Wp+a50iRZBulSQWDuWXWS/xa1uC5xK+heQQd4Thha8zRonlWKEYCTtZ5ySBknQHWPQz1i6Bm9uCMPxqwss++8nWsb050HeSUb0G00yweVAxbihI8SynXSyk3FmPbipFFnRM825nnHK3qrIDWDnRtnXIumWe72YlbtuEuGIyljOVuktKfIDDo0/rUPBdL3uBY1cVy83kGU4qSTbYhhKA86KU9HCNsjenuTKhQKAaP7lg3f1z7R46beBxL65cWfgOdB2HXKyrrnAO29vm37/42sXD8Qjj8Ynj9FvO9VAxL1BlLMawp8XspC3jZ3V/Ns515droC9t0kpTMS67VuwOsqGNRNyztbnuE0SelH5hnMwDFnzfMQZ579XtOmrytiyjZykaUcNaOaZdPHZV2nPOg1M8+jULahUAxn7t147+BmnTc8AkhYeN7gjD+aMIJEW07i2d3PJmef33cdxMNm227FsGTQgmchxFNCiDVpfs7v+9VJ4yjD/TFOfXkgkXnOuT13sttGPpnnTivznGRV53NZ1aW0+bbHlP20kjNlG7m6bQz99W6JX7Os6nLzmf7lx5Zy7fuy366tCPpo74k5GXcl21AoBp/uWDd/XPNHjp90PEvqlwzORtb/A6pnQX2BfaNHKdGWEyj3lydnn2vnwJGXmS272/YUb3KKjAzamVhKebqUcnGan4fyHEcZ7o9xassDjidwf902nJbaObht2H7N3tTMs8ttw+dq852aoc6XUB6yjaF22wAz+99tFQwWKvOdmnkuxn4pFGONezbew6HIIT535OcGZwM9rbD9OVOykUfh9JjGCPLJhZ/k2d3Psq55XWL5+/4DpAEv/KR4c1NkRJ2xFMMeu2gQ8miSYncYtDPPeh6ZZytQT3bb8DjFbXHDQEuTebbXy5eQP4fguUgFgwAlAY2uqE44VrgOhxVBH+3hmHNBojLPCsXg0h3r5vY1t3PCpBMGL+u86XEw4rBASTby4bIFl1Hhr0jOPo+bDss+AW/9GQ7tKNrcFOkpllXdhUKIBuA44BEhxOPFmIdiZFBveT1D7sGjLavQU9w2smmebSePzqgdPKe6bVgFg7p0gnMgKQvdX9lG7prnof/Klvq99Fg+z4XKEJcHfUrzrFAMIX/Z8Bcz67xkkLLOYHYVLJ8EkwbB/m4UU+4v5xMLP8HK3StZ27w28cTJXwPhged+XLS5KdJTLLeNB6WUU6SUASnleCnlB4oxD8XIoM6Vec63w2AsD7cNIUyPYlu24bbFqy7x09QZwTAkumEkBdZaUpDdD9mGpSnORi6tsQeLkF8zCwZjhZNtVIS8ps+zY1WnboIpFINFV6yL29fezgmTT+DIuiMHPF7ai/1oF2x5ypRseNT3OR/CMZ3LF1xuZp/fcWWfKybBUVfDu3dD05a8x1QMHsrJXzHs6ZdsI6VJSi4+z/b4dvDszlLPrCslEjfY1x4mrsukINyb4gedL8EcCgZz9VgeDEr9Gs1dUfxeT8G2Xx700RmNOxcNdmdMhUJReG5fezutkVa+cOQXCjJe0Kcx47pHkpad73mRX/jDfOzFWl55/pEMr8zMjhs+WJC5jUTM9/M5/DXH8Vz0cWZ/79foPTMBqGExLwR8PPGLL/Hl2BdzHnMsv59Dgbo8VAx77C6DkLum2GmSohtJv7NlnsHMHNvFiW5HjZk1pQDsaOoiZsikwDopeO5HZjgX2UY4VhyrOjALBm2rusJpnr1ICU0dUUDJNhSKweJA1wFuX3M7Z804i8PrDh+UbQgMrvX+g83GZF41FgzKNsYC0ZYTMGKVBMY/ApjH/GYquV3/AOd5XmG+2FXcCSocVPCsGPYkyTZy7DBoB7S9Ms9aDpnnaG/Zxsw6M3je1tTl+DzbaAPMPOfmtlE8V4qEVZ3Rr4uDdNgtug92hAFVMKhQDBY3vXMTutT592X/PmjbeL/nbRZ4dvOb+HlIFVb0H+kn0ngmWqgBb8VqZ/HN8Q/RTgnf8P6liJNTuFGfcsWwxy4Y1DwiyT4uG94MPs/ePrR4Aa8n4bbhCoTHlwcJ+TS2N3ZZPs+J54QQTjDdH+2u7bYhpcy4jl2smOvFQyEpDXjN4LmQbhshUzHW2BEBiiNHUShGOxtbNvL3LX/nY/M/xpTyKYO0FckXvQ+x26jjYeP4QdrG2CHethQ9PJFA3b9AmA272injpvj5nKq9y3GetX2MoBgK1BlLMeypCvnwaSKvAMuxqtPz0zybBYNWe25XoOrxCKbXlLCjuXfmGRLBen8LBqVMFAWmIxI38GsePH3MfzAwCxrjRAso2yh3Ms8R/N7i7JdCMdq58c0bKfeXc80R1wzaNo73rGWpZws36+eio+4gDRwPkQMfxONvxTfuFWfpHfqZNMharvP+BUHmc4ViaFDBs2LY4/EIassCeQVumkcgRMKqLp6z5tlDVE/fUGVWXSnbm7p6dRg01/U4r8+XkCVZyKZ77orEi9ZIpNSvEdMlHZF44dw2rOC5sSNCUGWdFYqC89Kel3hp70t89ojPUhmoHLTtfEF7iAOyivv1kwdtG2MNvXsO8c55BGqfAa0LgAh+fha7mCM92/iQ59Uiz1ChzlqKEUF9eSBnmzobr0cQS5Vt9KF5dm8jdXsza0vZ3dJNOKYneTu7x+1vh0Ego+45rhs8ue4AS6eNy3vsQhDymxKL1u5oAX2eLdlGZ0TpnRWKAqMbOj9986dMKZvCpfMvHbTtLBWbOUFby+/jHySCf9C2MxaJHDgHPBECNc84y/5unMh6Yxpf896Hj3gRZ6dQwbNiRFBXHsw7MPV6PL0KBrU+Nc+JbaQ2VJlRU0rckGxv6u6Vwbaz1P3tMAhk9Hp+ZsNB9reHuezoaXmPXQhKrfnFdFlAzbOZeY7GDWVTp1AUmIe3PszmQ5v58vIv49cGL6j9gvfvHJJl3K2fNmjbGKsY0fHEWo/CV/0qwtdkLsPDDfGPMd1zkMu1p4o8w7GNCp4VI4JrTp7FV888LK/XeD3CsaiL56F5tvFpvWUbAE2dkYLKNuzMayav57tf38X4igCnLajPe+xCUBJI2MEXSrZhZ55B2dQpFIWkO9bNr9/+NUfUHcGZ088ctO0sEDs5XXubP8bPoptg3y9Q5E206XSQGoH6RBPm54wjeFFfxJe8D1JGdxFnN7ZRwbNiRHD0zGrOXzI5r9domnBlni0dcw5WdTapzhYza8ucv1Oz0nYmeiCyjXSa590t3Ty3qZGPrpiatbX4YFLiklUUqhOgT/M4Y6nuggpF4bhj3R0c7DnI11d8HSEGrxD3896H6JRBbtcHL0Af68h4BdHmk/FVrMYT2mktFdwQ/xg1ooPPev9Z1PmNZdRZSzFq8Xo8Tntu+3cuHQad16cEq+NKfFRYGdPMbhv9l22k0zzf+8ZuBPDRIkk2AEoCieC5kE1a7KLBQnlHKxRjnaaeJm5bcxtnTD+DJfVLBnFDW/ig5zXu1M+gnbK+11f0m2jzyRixcoL1jwDmeWyNnMVD+vFcrT1KPYeKO8ExigqeFaMWr0c4GedcNc/ZZBtCCGbWmSeK3rKNAWieM8g2YrrBvat2c8q8eiZXhfIet1CU+N2yjcIdMmzphioYVCgKw4/f+DExIzaoDVEAeOlGonj5Q/ycwd2OItE4pWQX3so3ncU/jn8EDZ0ve+8v4uTGLip4VoxavJpI0ySl7/bcNulkErNqS61xUtw2HM1z/3yeITnzbBiS/3p4LY0dEa44tnhZZ0gUDEJhOxzaRYPKqk6hGDgvNLzAo9sf5TOHf4bpFdMHb0Otu+Hde7hHP5UmBs8CT5Eg3racePcMguMfQWgdADTIeu7Uz+Cj2krmiobiTnAMos5ailGL1yNcTVJy0zwnZ557fz1m1JSmHcd+3K8OgymaZ8OQ/OdDa7j7tV18/pTZnDqvOIWCNoNRMAiJRikq86xQDIzuWDfff/X7zKqcxdWHXz14G5ISHv8WAL+Pf3DwtqNIwUNk34dBRAmMT+icfxW/gA5K+G/v7diSDsXQoIJnxajFqyWs6uKObCM3zbNHpF93Zp2dec4g2xiIz7Ml2/j+I+u5+7VdfO6U2Xz9A/MGtegnF9wFg4WUbdj68ZAKnhWKAXHTOzext2sv/3Xcfw2qNR3P/wTWPwynfZc91A3edhS9MKL1RJtPxVf5LlrpRgAOUcEP45dynLaOCz0vFnmGYwsVPCtGLUlWdU7BYG6a50zOFo5sI+V5+/FACga7YzrhmM4dr+zgomVT+I9hEDhDasFgITXPduZZHYYUiv6ytmktd66/k0sOu4Rl45cN3oY2PALPfh+O+Cgc/2+Dtx1FRqLNp6BH6glOfBBEBIB79FN5y5jDt313UUFnkWc4dlBnLcWoRfOIfmSezUAx1abOZoYVPPtSxtEGUDBoB6ThqM57DW3EDck5h08YFoEzmO9FYv8K6LYRUgWDwwkhxFlCiI1CiC1CiOvSPD9fCPGKECIihPhaMeY42klnV5mNmBHj+leupyZYw1eWf6UgY6blwDp44BqYtBTO/QUMk2PTmEN6iez7MB5fK4G6J8xFePh27Cqq6OQb3nuLPMGxg7fvVRSKkYlX8zjtuW3Nc6qDRipO5jlDhrUs4OX0BeNZMq0qablvAO25hRCEfBo9MZ03d5q2Q8VqxZ0OIQQlfo2OcLzAsg1lVTdcEEJowE3AGUAD8IYQ4mEp5TrXai3AvwEXDP0MxwZBn8aM6x7JeX1f9XMEx2+gp+EKDv/u82nX2XHDALXJ3S3wl0vBXwqX3g2+4jn/KEDvmUH00DH4ql8m1r4EIzyV9XI6t+sf4NPaY/xVfx/vyDnFnuaoR2WeFaMWt1VdvprnbEH2Hz65gguXTklapg2gwyCY0g07eJ5VW0p16SDqFvtBqWVXNxiaZyXbGBYcDWyRUm6TUkaBe4Dz3StIKQ9KKd8AYsWYoCIZ4WsmUPcUsY6FxDsWDc5G9Bj89ZPQsQ8+ehdUTBqc7SjyInLwbGS8nODEBwDzzsKN8Ys5wDh+4LsVjQLcbVBkRZ21FKMWt9tGrppnOzjsa71UfJ7+N0kBs2iuO6rz1q5DLJs+fLLONiWWLntQ3DZUe+7hwGRgt+txg7VMMSyRBCc8CNJDZP/5wCDJKB7/Nmx/3pRqTD1qcLahyB8jSOTAeWjBffhrXgCgixD/Hfs4izw7+aT2RJEnOPpRwbNi1JLO57mPxLMj2/DnGQQPVBMc8mts2NdBS1eU5cMxeLaKBgvr86w0z8OIdN+MfnlfCSGuEUKsEkKsamxsHOC0FOnwVr6Ft2wLkcazkPFB8Fo2DHj51/D67+C4L8KSywq/DcWAiHcsJta+CH/tUwhfEwD/Mo5mpX4k/8/7V2jfW+QZjm5U8KwYtXg9Hido1g0Dr0f0WYRnZ1b70kan4huA2waYmed1+9oBhmfw7Cu8bMPOPIf86jA0DGgAproeTwH6dfaVUt4ipVwhpVxRV6fszAqN8DcSHP8Q8e4ZxA4dU/gN7HgJfn8qPPFtOOwsOP17hd+GoiBEDpwH0kdoyl0gYoDgu/Er8aLDY98s9vRGNeqspRi1mLKNhOa5rwYp4NY855959oi+OxhmwvY6Lg96mWO1AB9OOJnnAkospowL4dMEU8aVFGxMRb95A5grhJgphPADlwIPF3lOilRElNDku5DSR3jPxyjoKbxlG9x7Bdx+DnQ1wod/D5f+BTTlKzBckfFKevZ+BC24z2meskuO59fxC2Dd32GTkm8MFupboRi1uK3qdF3mpGN2NM95Bs9eTRDwav22lwtamuKl08bh6WcAPpg4BYMFlG1MrAzx1nfOcDLQiuIhpYwLIb4IPA5owG1SyrVCiGut528WQkwAVgEVgCGE+DKwUErZXqx5jzVCE/6OFtjP3IaTmWKs5ZCnjBZZziFZziHK6CFA3vrnnlZ4/sfw2u9A88Gp3zalGn51UTsS0DsXEGl6H4Ha59C7ZxJvX8It+of42sT34KEvwLUvQvn4Yk9z1KGCZ8Woxad5Ek1SDNmn0wa4NM95yja8HjEg14iQ9drlw8iizk3IKRgs7M0qFTgPH6SUjwKPpiy72fX3fkw5h2II8BLnHM9rLPdsYqbYz5byRm6s8vOZ1jb+LX4npDHkCUsfzVTQKCtplOM4KKtg5WooGw8l1dDVBG27oa0BWq3fHXvNtttLLof3/ydUTBzyfVUMjGjjmWglOwhOeICu8GSi0Tq45Hb4/fvhgavh438Hj6otKSRFCZ6FED8GzgWiwFbgU1LK1mLMRTF6SW6SYuQkqUhonvMLEpdNG0dPzMh/kha2bGM46p0BSv3Zm8coFIrCUEoPl2rPcJX3X0wSLbTLEl7wjufXdQEmdJey7cBZfFhOoo1SquikWnQwTnRQjfm7VrRTRytTxEGWeTbByqeTN+DxQsVkqJwKM0+Cyimw4FyYeGRxdlhRADTCey6jZOYvCU2+i+4dn4fxC+GcH8PDXzTvLJzSq++RYgAUK/P8JPBN61bhD4FvAt8o0lwUoxS324aeZ+Y53+D50qOncenR0/KfpEXI78Uj4Mipg1A5XwBm1JYyrbpk2HQ9VChGHR374bWbeSXwOypEN6/oC/mWfjUr5XxKJv8GYXSzZc+/sdmoSH5dH54oO75/BnQdhO5mKK0zs9AqCznqkPFKwns/Qmjq7QQmPAxcCEuvgB0vwsobYNpxMOt9xZ7mqKEowbOU0q1ifxW4uBjzUIxuUn2ecwmIc2mSMhhcuHQyM2pKhq2M4ZPHzeDjx04v9jQUitFHuA2euh7evhOMOM8bR3FL/EO8J2cDkuDE+/D4G+nZdRUyXtHXaL3x+s3scqVS3Ix29K55RJtPIVD7LA9vfZjzZp8HH/wp7H0L/na10j8XkOFwD/bTwL8yPak8QxX9xaslrOoOdUcpC/R9rWgXxOWbeR4oR8+s5rPvmz2k28wHj0fkXUSpUCj6YM+b8LuT4c0/mVnCL67ii7F/twJn8FW9ga/qbaJNp6F3q5bLir6JNp5OvGsW33/1+2w5tAUCZXDJnyDSYeqfDdV9sBAM2tlQCPGUEGJNmp/zXet8G4gDd2UaR3mGKvqL1yOIW+25tzV2MauutM/X2JreoQ6eFQrFGMIw4KVfwq1nmsHMpx6FD90INYkLaK10I4EJfyfeOZdo0/uLOFnFyEIjvPdSSrwlfO7pz7G/a39C/7z9eXj+J8We4Khg0CIEKeXpUsrFaX4eAhBCfBL4EHC5lLJfnawUimxoHoGuS2K6wa6W7pyCZ7tDoAqeFQrFoNDZCHdfAk9+B+adDde+ANOOTVpFC+0gNOVOjMgEevZczvC4SawYKch4Bb89/bd0Rju55slraAm3mHc2jrgUVv4fbHuu2FMc8RTlGymEOAuzQPA8KWV3MeagGP34NA8xwwyc44ZkVm3fzUfszLPfqwrjFApFgdn6LNx8Amx/wdSifuTPEEp22PEE9hKaejsyVknPrk+DESzSZBUjmQU1C/j1ab9mb+dePvfU5+iMdZmfudq5cN/HYe/bxZ7iiKZYl7O/BsqBJ4UQ7wghbu7rBQpFvthWddsauwByyjz7NIEQ5NRQRaFQKHJCSlOm8ecLIVgFn3kGjroaUtxrdrXvIjTtNqQRoHvX1Uh94N1GwzGlcR2rLB+/nJ+d8jM2tWziS898ibDmhcvvh0Al3HEB7H2n2FMcsRTLbUNVPigGHZ/HtKrb1tgJwKwc2l4LIQh4PUq2oVAoCoMeg0e/Bm/eDgsvgAt+A/7eF/IHug5wzZPXANJy1qgqyOaDPo0Z1z1SkLFsdtzwwYKOpxg8Tp5yMj848Qdc98J1fP25r/OzU3+G78p/wu0fgjvOh088BJOWFHuaIw4VIShGLZrHg5Sw+WAntWV+KkO52cB977xFfOQoZeukUCgGSLgN7rrEDJxP+ipc/Me0gXNruJXPPvlZWiOt9Oz+FEa0fujnqhi1nDPrHL59zLdZ2bCS/3rpvzCqpsKV/4RAuRlA73u32FMccajgWTFq8VpezZsOdOSUdbb56FHTmD+hH36qCoVCYXNop+mmseMFOP8mOO27kEYO1hJu4XNPfY7dHbv51ft/hRFWF+6KwvPR+R/lS0u/xD+2/YPvv/p99MopZgDtL7MC6PeKPcURhQqeFaMWux335gOdzM5B76xQKBQFoWEV/OE06NgHH3/QdDpIw7bWbVz+yOVsbt3Mz075GUdNOGqIJ6oYS3zm8M9w1eKr+Oumv/KlZ75EZ2mtGUD7SuGO81QAnQcqeFaMWux23D0xPSenDYVCoRgwa/4Gt3/QlGdc9RTMPDntai/vfZkrHr2CnngPf/zAH3nfVNU6WTG4CCH48vIv851jv8PLe1/m4//6OHv9AbjyH+ArMXXQ795rFrgqsqKCZ8WoxV30l4vThkKhUORKLxcLQzfbbN//aZi4BK5+GuoOS/va+zbex+ef+jwTyibwlw/+hcPrDh/0+SoUNh+Z9xF+e/pvOdB1gMseuYz39E741L+gfj48eI1pZdfVVOxpDmuK4rahUAwFduYZcnPaUCgUilxxu1iU083PfTdxmvY2d8ffz39tvpLY/7yW5lUGgfpH8Ne8RLxjPm9t+BjHvfyW86xysVAMFcdNOo47z7mTLzz9BT712Kf4wYk/4KxP/Qte/iU8+7/wm2Ph3F/AfPWZTIfKPCtGLT6rYNCnCaaOCxV5NgqFYjQyU+zj7/7vcLLnPf4z9im+Fb+KWLq8lKeb0JQ78Ne8RLT5BHoaPgFGYOgnrFBYzKqaxd0fvJvFtYv5+vNf5zfv/Y748V+Ca1ZC2QS45zJ48HOma4wiCRU8K0YtmlXZPq26BK/ybVYoFAXmFM87POT/DlWikyui3+JO/QwgtTupxFv+HqWzf4ZWtonwvguIHDwXdfpVDAfGBcfx+zN/z7mzzuW37/6WKx69go0+r9nI56SvwXv3wG+Og5d/Bd0txZ7usEF9exWjFtttQ0k2FApFQdFjsPKH3Ob7MQ2yjvMi3+c1uaDXasLbTnDKnwlNuRsZq6R7+xeJtR5bhAkrFJnxa35+cOIP+PH7fsy+rn1c+s9L+dXq3xE95Rtw1ZNQORWe+E/42QL4+xdgz1t9DzrKUZpnxajF9nlWxYIKhaJg7F8DD30e9r3Lw8bxfDN2NT0EU1aS+KreIFD/KIg44QNnE2s5EdCKMWOFok+EEJw14yyOnXAsP171Y2557xae2vkU3zv+eyy56nHYvxreuBXeuw/euRMmLYOjroLDzobSmmJPf8hRwbNi1GJnnmcrmzqFQjFQ9Bi8eCM89yMIVcFH7uDLd/Q+hXoC+wmMfxhv6TbiXbMI7/swMlY79PNVjGnCMZ2gL/+LtapgFT848QecPfNs/vuV/+YT//oEl86/lGuPvJaSs35K8IzvmXZ2b/wBHvqC+aK6BTD9+MRPxaRBn2exUcGzYtRSHjTbcc+bUF7kmSgUihHN/tXw98/D/vdg8UVw9o+tbNsjziqe4C78tc/iK1+P1AOE932YWOsKlDpSUQzcbjD9xnMtgbrHuXv9Pdy97n4+vuij3PzwFGR8MvBdlootHOdZx9H7N7Di4F2UrboVgB3GeN6Rs1lvTGednM46YzrNVKbdxEh1mFHBs2LUctysGv567XEcObWq2FNRKBQjkZ5D8PKv4aWfQ2gcfOTPsPA81woSrWQr/tpn8ZZuRcZLiDSeTrTleDBKijVrhaIwGAEiB84jeug4AjUruWfDPZTOkcTalhJtOoW3Y3N5W5/Lb/Tz0dBZIHZyjGcDR3s2cJRnIxdoLztDHZRVrDOms0bO4B1jDu8Yc2jKEFCPBFTwrBi1eDyCo2ZUF3saCoVipNHVBK/cBK//HqIdcPhH4OwfQol5POmOdbNy90pKZvwGLbQbI1ZO+MA5xA4dA1LZzylGFzJaR3jfJTxz1f9y6u+vx1f1Br7KN4m3H0Gs9Wj07pnoaKyRs1ijz+JW/RwAquhggWcXC8VOFnp2slDs5ETParxeA4AGWQt//StMOQqmHA2TloDmK+Ke5o4KnhUKhUKhAOjYb1pyrboNYj2w6ALTrmvCYiJ6hBd3Ps1jOx7juYbn6In3ILRqwvsuINa2HOTIOOkrFP1lUtkkIgfOJ9r0fnzVL+If9yq+yncx4uXE2w8n1n4kRs80bLvGVsp5xVjEKywCqyFnkAiLxXaWeLayxLOFKQ2rYO2D5pP+MlMzPfNk82f84eAZnrInFTwrFAqFYuxiGLD7NVh9H7x9FxhxOPwSOOmrtFWM580Db/L0i9/mmV3P0BnrpDpYzXmzz+PsmWdz0Y17UZpmxVhD6uVEG88m2nQa3rINeCvexVf1Ov7qlzGiVcTaj0TvnI8entLrojJMgFVyPqv0+aDDh77yQfOiddersOMF2PYcbH7CXDk0DmacCDPfZwbTtYeBSPVRLw4qeFYoFArF2EKPw84XYd3DsOGf0HkAtAAHDr+At2Yfz5tdDbz58jfY0roFgHJ/OWdMP4OzZp7F0ROOxuuxT537i7cPCkWxkX7iHUcQ7zgCPGG8ZevwVb6Lv+YFRO1zSENDD081ZR3dM9B7poORausIlE8w7/IsusB83L7PDKS3Pwfbnof1/zCXl423stJWMF01rWjBtAqeFQqFQoEQ4izgF5hmxH+QUt6Q8rywnj8H6AaulFKOjG4JegwOrod978KuV2nf9Cjb9E62B0vZNnE2W0sWszXewd62V+CtVyj1lbKkbglnzzybZfXLOKLuCPyav9h7oVAMX4wg8fZlxNuXgacbrWQH3pIdaCXb8dc8h6h9FikFRqQeI1pv/o7Us+nQXGZUzEj+flVMhCM+Yv5ICYd2wPbnzZ9tz8Hqv5rrlU2AyctMz+nJy2DSUqcuYbBRwbNCoVCMcYQQGnATcAbQALwhhHhYSrnOtdrZwFzr5xjgt9bvYUOkp4X25i20tW7jUPNmDjSu5WDbdg70NHHQAwc1jb0+H03jywDT/91vtDJTG8eR1Uu5ou5wlo1fxrxx81zZZYVCkRdGCXrnQvTOheZjEUUL7UIr2Y4W3IsW3Iu3fA1CSC56+C94hIeJpROZUDqB+pJ6JpSYv+2fqkAVFYvOpWLp5XiFBo0bzcx0wyrY8yZsfDSx7XEzYfwiGDcDqmeaj6tnml0SC1iMqI4OCoVCoTga2CKl3AYghLgHOB9wB8/nA3dIKSXwqhCiSggxUUq5L9Og3eFW3trwIAYGUkoMaaBLAykNdBknbsTRjTi61NENnbgRI6ZHiOlRono08bcRJRzroSfu+jGi9OhRuowo7UaMNmEQSXcL1wtlFRXUB6qoL5vMiZUzmFk1i1mVs5hdOZtJZZPQPCOvSYNCMWKQfvTuOejdcxLLRAyPv4mbrpzM1tat7GrfxYHuA6xuXM3T3U8TNaJphyr1lVLhr6AyUElJqITQ/BWEPMcSinYT6mkn2N1CoH0d/gMv4zNi+CX4pMSPwBeoRPOXogXK0PxlaP5ytEA5mr8cjzeARwvg0fzm394AQsvsnKOCZ4VCoVBMBna7HjfQO6ucbp3JQMbgeXvXHj752ncHPDmvlASkJGRIQtIgJCGEh5DQqPX4qfRVURmopCJYQ0VpPRXlE6mqmsX4+sMZXzqBEp/yXFYohhXShxGZyNkzz+79lJS0Rlo52H2Qg90HaYu20f7/27vz+Cqq84/jny8hSBAVdwGlqLW4i0pda+u+1QW11q1Wu9FqbW21VClWxb3ivlSl7krdEa1LcWnV6s8NRAVU3BcCyqIRgbA/vz9mopdwk9yE3CU33/frlVfunJkz88zNZPLk3DPnzJvJzPkz+XLel8ycP5OZ82YyZ+EcZs6fyWeZ/1SrlnmdF7N4uYZmFq5NvuZPg/nArJaFr6QRoW2QNA34KMfNVwK+bOYhVgOmN7NOS47T0nqFqgOFey9K/f1ryfvQ0mP5vSh8nZbWa8l7sUFElOSsAJIOBfaKiF+my0cD20TE7zK2eRg4PyKeTZefBP4cEWPq7WsAMCBd7ANMLMAp5Kql13AhOLbmK9W4wLG1VKnF9q2IWH2p0ogoyy9gWAvqjC7EcZYhvoLUKeR70Qbev2a/D34vihZfId+/gt0rCvEFbA+MylgeBAyqt811wBEZyxOB7sWOPd8/N8dWurGValyOrTxjy/wq5wEq/1Xix2lJvULVaalCxuf3ojjHaolSv9ZL/V5RCC8DG0haV1In4HDgwXrbPAj8VIntgC+jkf7OZmblqmz7PEdEQf5QtfQ4LalXqDotVcj4/F4U51gtUerXeqnfKwohIhZKOgEYRTJU3Y0RMUHSb9L11wKPkAxT9y7JUHU/K1a8ZmbFVLbJcwsNK3YAJcTvRcLvwzf8Xnyj7N6LiHiEJEHOLLs243UAvy10XK2slH9ujq35SjUucGwtVcqxfa1NPTBoZmZmZlZM5dzn2czMzMysVZV18izpRklTJY3PKOsr6QVJr0oaLWmbtPyotKzua7Gkvum6rSWNk/SupCvSaWrblGa+F50k3ZSe82uSds6o85SkiRnv0xqFP5tl08B7sYWk59Nz/pekFdPyPSSNScvHSNo1o065XhdZ34uM9b0kzZL0p4yyNn1dNPOaKOt7RbmTdLak19Of3WOSehQ7JgBJQyW9lcZ2v6RuxY6pjqRDJU1Ir/V+xY4Hkunk03vOu5JOLXY8dbLdS0qFpHUk/VfSm+nP88RixwQgqbOkl9J8Y4KkIcWOqUnFHu4jz0OefB/YChifUfYYsE/6el/gqSz1NgPez1h+iWQoJwGP1tVvS1/NeS9I+jXelL5eAxgDdEiXnwL6Fft88vBevAz8IH39c+Ds9PWWQI/09aZAdTu4LrK+Fxnr7wPuAf6UUdamr4uWvA9pedndK8r9C1gx4/XvgWuLHVMay55Ax/T134C/FTumjNg2IhmzuyR+z0kean0PWA/oBLwGbFzsuNLYlrqXlMoX0B3YKn29AvB2Kbxv6f2ya/q6EngR2K7YcTX2VdYtzxHxDPB5/WKgriVtJWBylqpHAHcASOpOcrN9PpKf7K1A/7wEnEfNfC82Bp5M600FaoCSaG1oDQ28F32AZ9LXjwOHpNuOjYi692UC0FnScmV+XWR9LwAk9QfeJ3kvykZz34cMZXevKHcRMTNjcXmS+2DRRcRjEbEwXXwBWLuY8WSKiDcjopQmu/l6OvmImA/UTSdfdA3cS0pCREyJiFfS118Bb5LMElpUkaib668y/SqJ38uGlHXy3IA/AEMlfQJcRDIZQH2Hkf5BJLmwJmWsq5uSthz8gezvxWvAgZI6SloX2BpYJ6PeTelHnn8to4+lxwMHpK8PZcnzrXMIMDYi5lHe10XW90LS8sApQEMfqZXbdZHLNdFe7hVlRdK56X3vKGDZ5w9vfT8n+eTCsmtoqnjLkaTeJJ+svljkUACQVCHpVWAq8HhElERcDWmPyfNxwB8jYh3gj8ANmSslbQvMiYi6/krZkoCS/o+oGRp6L24kuRmNBi4D/g+oaxE5KiI2A3ZKv44uZMB59HPgt5LGkHycNT9zpaRNSD5K/XVdUZZ9lMt10dB7MQS4NKOFIFM5XhdNXRPt6V7Rpkh6QtL4LF8HAkTE4PS+Nxw4oVTiSrcZTHK/HV6ouHKNrYT4d20ZSOpK0v3uD/U+iSmaiFgUEX1JPnHZRtKmRQ6pUe1xnOdjgLpO8vcA19dbfzjftCRBkkRmfny2Ntm7erRFWd+L9KPDP9ZtJOn/gHfSddXp968k/ZPk47NbCxhzXkTEWyR9DpH0HeCHdeskrQ3cD/w0It5Li8v2umjkvdgW+JGkC4FuwGJJcyPiqnK8Lhq7JlLt6V7RpkTE7jlu+k/gYeCMPIbztabiknQMsB+wW9r1p2Ca8Z6Vgkks+UmQf9dyJKmSJHEeHhEjih1PfRFRI+kpYG+ST/9KUntseZ4M/CB9vStpUgggqQPJx7N31pVFMv3sV5K2Sz+K/inwQOHCzaus74WkLulH9EjaA1gYEW+k3ThWS8srSW7yJXtxN0fd6BDpNXAacG263I3kj+ugiHiubvtyvi4aei8iYqeI6B0RvUk+kTgvIq4q1+uiofcho6w93SvKhqQNMhYPAN4qViyZJO1N0i3qgIiYU+x4Slwu08lbPel96QbgzYi4pNjx1JG0et3oMpKqgN0pkd/LhpR1y7OkO4CdgdUkTSJpXfgVcLmkjsBcYEBGle8DkyLi/Xq7Og64Gagi6YfW5vqiNfO9WAMYJWkxUM03H8Evl5ZXkjzt/ATwj4KdRCtp4L3oKqlu9rQRwE3p6xOAbwN/lfTXtGzP9EHKcr0uGnovGtLmr4sWvA9le69oBy6Q1AdYDHwE/KbI8dS5iuR36fH0kYEXIqIkYpN0EHAlsDrwsKRXI2KvYsUTDUwnX6x4MmW7l0TEDY3XKpgdSf6ej0v7FwP8JZLZRYupO3CLpAqSRt27I+KhIsfUKM8waGZmZmaWo/bYbcPMzMzMrEWcPJuZmZmZ5cjJs5mZmZlZjpw8m5mZmZnlyMmzmZmZmVmOnDybmZmZmeXIybOZmZmZWY6cPJuZmVlJk3SspGeLHYcZOHk2a5SkpyT9sthxmJmVAklHShotaZakKZIelfS9YsdlVkhOnq2oJH0o6TNJy2eU/VLSU0UMK2eSNpb0oKQvJX0l6T+Stsux7rGSxkmaI+lTSX+XtFK+YzYzawlJJwGXAecBawK9gL8DBzZzPx1zKSuEYh3X2jYnz1YKOgInLutOlCjYNS1pfeA5YBywLtADGAk8LmmbJuqeDPwNGAisBGwH9AYek1SZv6jNzJov/cf+LOC3ETEiImZHxIKI+FdEDJS0nKTLJE1Ovy6TtFxad2dJkySdIulT4CZJZ0q6V9LtkmYCx0paSdINaYt2taRzJFU0EM8Okl5OGy5elrRDxrp1JT2TNmg8IelqSben63pLCkm/kPQx8J+0/J60EePLtO4mGfu7OW3ceDRtcX9O0lrpOX4h6S1JW+btzbeS4+TZSsFQ4E+SumVb2cRN8ilJ50p6DpgDrJfeGI+X9E568zxb0vqSnpc0U9Ldkjql9VeW9JCkaelN8CFJa+cY95nA8xExOCI+j4ivIuIK4HaSxDgrSSsCQ4DfRcS/0z9AHwI/JknCj8zx+GZmhbI90Bm4v4H1g0kaAfoCWwDbAKdlrF8LWAX4FjAgLTsQuBfoBgwHbgEWAt8GtgT2BJbqNidpFeBh4ApgVeAS4GFJq6ab/BN4KV13JnB0lnh/AGwE7JUuPwpsAKwBvJLGk+nH6fmsBswDnk+3Wy09h0uyHMPKlJNnKwWjgaeAP9VfkcNNEpIb4wBgBeCjtGxvYGuSm/mfgWHAUcA6wKbAEel2HYCbSG7ovYBa4Koc494DuCdL+d3ATpI6N1BvB5I/QiMyCyNiFskNfM8cj29mViirAtMjYmED648CzoqIqRExjaSBIDNpXQycERHzIqI2LXs+IkZGxGJgRWAf4A9pq/ZU4FLg8CzH+iHwTkTcFhELI+IO4C1gf0m9gO8Cp0fE/Ih4Fngwyz7OTI9TCxARN6YNIPNIEu4t6nWjuz8ixkTEXJJ/IOZGxK0RsQi4iyTZt3bCybOVitOB30lavV55gzfJjG1ujogJ6foFadnfImJmREwAxgOPRcT7EfElSYK6JUBEzIiI+yJiTkR8BZxL0iKRi9WAKVnKpwAVJK0sDdVr6I/QFKD+e2BmVmwzgNUa6SPcg28aL0hf98hYnpYmnpk+yXj9LaASmCKpRlINcB1JS3BTx6o7Xs903ecRMaeB4yxVJqlC0gWS3ku7kHyYrlotY/vPMl7XZlnumuUYVqacPFtJiIjxwEPAqfVWNXaTrJPtxpjTjU5SF0nXSfoovWk+A3RrqJ9dPdOB7lnKuwMBTJe0U9pHbpakCRn1Gvoj1B2YlsOxzcwK6XlgLtC/gfWTSRLgOr3SsjqRpU5m2Sck3SFWi4hu6deKEbFJlnr1j1V3vGqSBohVJHXJWLdOE8c+kqQLye4kz6D0TsuVpZ6Zk2crKWcAv2LJxLixm2SdbDflXJ0M9AG2jYgVge+n5bncNJ8ADs1S/mPghfQjw/9FRNf0q+6PwPMkfyQOzqykZMSRfYCnW3AeZmZ5k35qdzpwtaT+acNDpaR9JF0I3AGcJml1Saul297ejP1PAR4DLpa0oqQO6bMq2T4JfAT4jpJh8zpKOgzYGHgoIj4i6Qp4pqROkrZnyU8qs1mB5J48A+hCMpqIWYOcPFvJiIh3SfqO/T6juMGbZCsddgWSluiatH/1Gc2oOwTYIX1gcRVJK0j6HfCzxvaT/hEaAlwpae/0D1Bvkv7T01n6QRUzs6KLiEuAk0genJtG0lp8AskoQ+eQJK2vk4xA9Epa1hw/BToBbwBfkDyIt9SnexExA9iPpPFjBslzLftFxPR0k6NIHnCckcZwF0ly3JBbST7RrE6P/UIz47Z2RhHL0mhntmwkfQj8MiKeSJfXAd4habndOS37HnA5yRPY7wInpg+BoGQ86Nsj4vqMfQawQZqMo2RWqusj4uZ0+RxgrYj4paQeJE9m9yNp5b4YuBaojIiF2fZfL/5NgQtIWqyXB74CjoiIR3M4918Af0zPazmSFucjI2JyoxXNzCxnku4C3oqI5jSOmDXIybNZK0mHuHuB5InyG5pZ9+ckrdE7RsTH+YjPzKw9kPRd4HPgA5LRi0YC20fE2GLGZeXD3TbMWklETCLps9xdUrOevI6IG4G/kAxjZ5YXkm6UNFXS+AbWS9IVkt6V9LqkrTLW7S1pYrqu/oO9ZqVkLZLhT2eRDHN6nBNna01ueTYzayckfZ8kobg1IjbNsn5f4HfAvsC2wOURsW06+szbJGObTwJeJume9EbBgjczKxFueTYzayci4hmSj7MbciBJYh0R8QLJsI3dSWaLezcdK30+cGe6rZlZu+Pk2czM6vRkyXHTJ6VlDZWbmbU7Dc0UVJJWW2216N27d7HDMDNrtjFjxkyPiFKfPTLb+ObRSPnSO5AGAAMAll9++a033HDDnA489at5fDaz/gR0sOaKnVljheVy2oeZWWtq6L7dppLn3r17M3r06GKHYWbWbJLqz5RZiiax5Gxsa5MM4dipgfKlRMQwYBhAv379Itd79pNvfsbv7hjLnPmLvi7r0qmCK4/Ykt02WrM552Bm1ioaum8XrduGpM6SXpL0mqQJkoYUKxYzMwPgQeCn6agb2wFfpjO/vQxsIGldSZ2Aw9NtW83Ofdag7zrd6JC2cXfpVEHfdbqxc581WvMwZmbLrJgtz/OAXSNilqRK4FlJj6YPqZiZWSuTdAewM7CapEkkM2FWAkTEtSQzeu5LMhnRHJLZMkknDDoBGAVUADdGxITWjK2ig7jtF9uyz+XPMGfeIoYcuAk791mDig7ZeoyYmRVP0ZLnSMbIm5UuVqZfHjfPzCxPIuKIJtYH8NsG1j1CklznTUUHsXKXTqzcBXfVMLOSVdTRNiRVSHoVmAo8HhEvZtlmgKTRkkZPmzat4DGamZmZmdUp6gODEbEI6CupG3C/pE0jYny9bZZ4+KTwUZqZNW3k2GqGjprI5JpaenSrYuBefei/pUdzMzMrNyUxznNE1JBMpbl3cSMxM2u+kWOrGTRiHNU1tQRQXVPLoBHjGDm2utihmZlZKyvmaBurpy3OSKoCdgfeKlY8ZmYtNXTURGoXLFqirHbBIoaOmlikiMzMLF+K2W2jO3CLpAqSJP7uiHioiPGYmbXI5JraZpWbmVnbVczRNl4HtizW8c3MWkuPblVUZ0mUe3SrKkI0ZmaWTyXR59nMrC0buFcfqiorliirqqxg4F59ihSRmZnlS5uantvMLF+WZbSMuu082oaZWflz8mxm7V7daBl1D/3VjZYBNCuBdrJsZlb+3G3DzNo9j5ZhZma5cvJsZu2eR8swM7NcOXk2s3avoVExPFqGmZnV5+TZzNo9j5ZhZma58gODZtbuebQMMzPLlZNnMzNacbSMWbOga9dl34+ZmZUkd9swM2sNNTXwl79Ajx7w1lvFjsbMzPLEybOZ2bKYMwcuvBDWWw/OPx/23x+6dCl2VFlJ2lvSREnvSjo1y/qBkl5Nv8ZLWiRplXTdh5LGpetGFz56M7PS4G4bZmYtsWAB3HQTDBkCkyfDvvvCuedC377FjiwrSRXA1cAewCTgZUkPRsQbddtExFBgaLr9/sAfI+LzjN3sEhHTCxi2mVnJccuzmVlzLF4Md98Nm2wCv/419O4NTz8NDz9csolzahvg3Yh4PyLmA3cCBzay/RHAHQWJzMysDXHybGaWiwh47DH47nfhsMNgueXgwQfh2Wfh+98vdnS56Al8krE8KS1biqQuwN7AfRnFATwmaYykAXmL0sysxDl5NjNryosvwm67wV57weefw623wquvJv2bpWJHl6tsgUYD2+4PPFevy8aOEbEVsA/wW0lZ/2OQNEDSaEmjp02btmwRm5mVICfPZmYNeeMNOPhg2G47GD8errgiGUnj6KOhoqLp+qVlErBOxvLawOQGtj2cel02ImJy+n0qcD9JN5ClRMSwiOgXEf1WX331ZQ7azKzUOHk2M6vv44/h5z+HzTaDJ56As86C996D3/0u6a7RNr0MbCBpXUmdSBLkB+tvJGkl4AfAAxlly0taoe41sCcwviBRm5mVGI+2YWZWZ/p0OO88uPrqpDvGH/4AgwbBaqsVO7JlFhELJZ0AjAIqgBsjYoKk36Trr003PQh4LCJmZ1RfE7hfSReVjsA/I+LfhYvezKx0OHk2M/vqK7j0UrjoIpg9G449Fs44A3r1KnZkrSoiHgEeqVd2bb3lm4Gb65W9D2yR5/DMzNoEJ89m1n7NmwfXXQfnnAPTpiX9m885BzbaqNiRmZlZiXLybGZlbeTYaoaOmsjkmlp6dKti4F596L/5WjB8OJx+Onz0EeyyC1xwAWyT9Rk4MzOzrzl5NrOyNXJsNYNGjKN2wSIAqr+Yw2MX/INdXrmTld6dCFttBf/4B+y+e1sacs7MzIrIybOZla2hoyZ+nThv88l4TnnqZrae/BYfr9qTle6+Gw45BDp40CEzM8udk2cza9OydsvYMpk4b3JNLRtNfZ8/P30Lu7w/hk+7rsKpe53AfZvtzjuHNjYztZmZWXZFS54lrQPcCqwFLAaGRcTlxYrHzNqepbpl1NQyaMQ4APqvOJfr/n0pe772JDWdu3L+zsdy81b7M69yOXp2qypm2GZm1oYVs+V5IXByRLySDr4/RtLjEfFGEWMyszYks1tGna5fTGPR8cfD6EfYtWNHrt3xMP7e7yBmdu4KQFVlBQP36lOMcM3MrAwULXmOiCnAlPT1V5LeBHoCTp7NLCeTa2q/fr3i3FkMeGkEPx/9AJWLFsJvfk3H005jrU8Xs8KoiXyVpVuHmZlZc5VEn2dJvYEtgReLHIqZtSE9ulUxfVoNx7zyEMe/cA/d5s5i5MY/4J/7/pK7h/4EgP7dcbJsZmatpujJs6SuwH3AHyJiZpb1A4ABAL3KbLYvM1sGCxdy1ezR9PjHhaz51Qz+u97WDP3+MXyw9gacf/BmxY7OzMzKVFGTZ0mVJInz8IgYkW2biBgGDAPo169fFDA8MytFixfDfffBaaex5dtvM2OLfhy/7Wk8uvIG9OhWxfnulmFmZnlUzNE2BNwAvBkRlxQrDjNrIyLgiSdg0CAYMwY22QQefJBV99uPv3uCEzMzK5Bizg6wI3A0sKukV9OvfYsYj5mVqpdeYtq2O8GeezLpnU84+9BTGHnzI7D//p4Z0MzMCqqYo208C/ivnpk17M034bTTYMQIOnRZiSG7/YrhffdlfsdKqh54Ayoq3EXDzMwKqugPDJqZLeXjj+HMM+GWW2D55bl+92O4dNMfMnu5Ll9vUrtgEUNHTXTybGZmBVXMbhtmZkuaPh1OOgk22ACGD4cTT4T33uPcrQ9dInGukznOs5mZWSE4eTaz4ps1C84+G9ZbDy6/HI48Et5+Gy65BFZfnR4NTKfdULllJ2lvSRMlvSvp1Czrd5b0ZcZzKKfnWtfMrL1w8mxmxTNvHlx5Jay/Ppx+Ouy+O0/e/QQ79jmada8Zz44X/IeRY6sZuFcfqiorlqjqababR1IFcDWwD7AxcISkjbNs+r+I6Jt+ndXMumZmZc/Js5kVzMix1ex4wX9Y/88PctaPB/FFr/Xg97/n+c5r8qvjruK0nw7hhFfnUV1TSwDVNbUMGjEOgPMP3oye3aoQ0LNbFecfvJn7OzfPNsC7EfF+RMwH7gQOLEBdM7Oy4gcGzSxvRo6tZuioiUyuqWWlqkpmz1vATm+/xPXP3MpG0z5k3Jrr8/sfn8X/em8JEnrhY+rPhFT3YOBzp+7qZHnZ9AQ+yVieBGybZbvtJb0GTAb+FBETmlHXzKzsOXk2s7wYObaaQSPGUbtgEQAbvD2WU56+hX7Vb/L+yj044YA/8/CG3yP0zQdgDU0h6gcDW0W2oUHrv+WvAN+KiFnpuPsjgQ1yrJscRBoADADo1atXi4M1MytVTp7NLC+GjppI7YJFbDT1fQY+fSu7vj+aT7uuwql7ncC9m+3Oworcbz9+MLBVTALWyVhem6R1+WsRMTPj9SOS/i5ptVzqZtQbBgwD6NevX0P/D5mZtVlOns0sLzp+8D6XPXs7/d94mprOXTl/52O5eav9mVe5XKP1xJJNmn4wsNW8DGwgaV2gGjgcODJzA0lrAZ9FREjahuS5mBlATVN1zczaCyfPZta6Pv0Uzj6bJ6+/jgUdOvL37X7Etdv+iJmduzZZtaqygkO27sl/35rG5JpaenSrYuBefdzXuRVExEJJJwCjgArgxoiYIOk36fprgR8Bx0laCNQCh0dEAFnrFuVEzMyKzMmzmbWOL7+ECy+Eyy6D+fP5+JCjOLbHXnzceaWvN6nsILp27kjNnAX06FbFLhuu7kS5gCLiEeCRemXXZry+Crgq17pmZu2Rk2czWza1tXD11XD++fD553DEEXDWWaz37W9zUsZoG06OzcysHDSZPEtaH5gUEfMk7QxsDtwaETX5Dc3MStrChXDzzXDmmVBdDfvsA+eey0jWYOi9E5lcM9EJs5mZlZ1cWp7vA/pJ+jZwA/Ag8E9g33wGZmYlavFiuO8+vhp4Kit89D5jemzI348dyivrbs4Xd01GTP76gb/MSU6cQJuZWTnIZYbBxRGxEDgIuCwi/gh0z29YZlZyInjumjt4q9dG8OMfM2XWQn518Gkc8pOhPLnmRnwxZ0GyWb1qdZOcmJmZlYNcWp4XSDoCOAbYPy2rzF9IZlZyXnqJaSecxI4vP8ekFdfg5H3/yP2b7MziDhU5VfckJ2ZmVi5ySZ5/BvwGODciPkjH+bw9v2GZWUl4800mn3AyPf7zKOqyEkN2+xXD++7L/I7N+//Zk5yYmVm5aDJ5jog3JJ0C9EqXPwAuyHdgZlZEn3wCZ55J3HwzK3Vcjkt3PJLrv9uf2ct1afauPMmJmZmVk1xG29gfuAjoBKwrqS9wVkQckOfYzKzAHvnPOL484ywOfv4BBAzfaj+u3P4wPu+yUpN1M9XNEtjTo22YmVmZyaXbxpnANsBTABHxatp1w8zKxaxZvPnnIXz/hqupWjCP+zfZhUu/dxTVK63RaLW6JLlbVSUSX09+4oTZzMzKVS7J88KI+FJSZln9B+rNrC2aPx+GDWPuGUPY6PPpjNpgOy7a6WjeWf1bTVZ1q7KZmbVHuSTP4yUdCVRI2gD4PfB/+Q3LzPJq8WJGn3cVPS45nx5ffMrYXptx4b6nMrbnhk1Wraqs4PyDN3PSbGZm7VIuyfPvgMHAPOAOYBRwdj6DMrM8ieD5K25l1fOG0G/qB4xfc31OPXQIz6y7FSz56VJWFZITZzMza9dyGW1jDknyPDj/4ZhZaxs5tpqhoybSY9zL/PnpW9m++g0+WLk7v9t/IA9ttBOhXOZKcouzmZkZNJI8S/oXjfRtbo3RNiTdCOwHTI2ITZd1f2b2jZFjqznzwQms9dHbnPXMrez23st81nUVBu95PHdtvicLKxr/31lAty6VfgjQzMwsQ2N/PS8qwPFvBq4Cbi3AsczKWl0Lc3VNLQLWrvmUM/53Owe+8TRfLdeFC35wLDdvvR9zKzs3uS+3MpuZmWXXYPIcEU/n++AR8Yyk3vk+jlm5Gzm2mkEjxlG7YBGrz/qCE56/kyNf/TcLO3Tkum0P4ZrtfsTMzl0b3YfHZjYzM2taY9027o6IH0saR5buGxGxeV4jM7OcDR01kY6zZnLyiyP4xeiRdFq4gLu22JPLdziCqSus2mT9lbtUcsb+mzhhLnOS9gYuByqA6yPignrrjwJOSRdnAcdFxGvpug+Br4BFJEOY9itU3GZmpaSxbhsnpt/3K0QgDZE0ABgA0KtXr2KGYlaaamvZd9Rwjn/hHlae+xX/2nAnLt7pJ3y4StOJsJPm9kNSBXA1sAcwCXhZ0oMR8UbGZh8AP4iILyTtAwwDts1Yv0tETC9Y0GZmJaixbhtT0pfHR8Qpmesk/Y1vWifyKiKGkdzA6devnydnMauzcCFjz7qUHpddyOCvpvP0ultx4Q+OYcKa6zdYpYNgcbhrRju1DfBuRLwPIOlO4EDg6+Q5IjLH8H8BWLugEZqZtQG5jPO8B0snyvtkKTOzPBs5tpqh/36LzV98goH/u40tP6/mlR59OHG/k3ihV8M9qdzCbEBP4JOM5Uks2apc3y+ARzOWA3hMUgDXpQ0bS/GnhWZW7hrr83wccDywnqTXM1atADzXGgeXdAewM7CapEnAGRFxQ2vs26zcnDZyHB/e+SB/f/oWtvj0Hd5etRcDDhrMYxts1+AEJ25htgzZLpKsn+ZJ2oUkef5eRvGOETFZ0hrA45LeiohnltqhPy00szLXWMvzP0laHc4HTs0o/yoiPm+Ng0fEEa2xH7Ny99TtD7P3aYP53kevMWnF1fnTvn9gxCa7sLhDRYN1enar4rlTdy1glFbiJgHrZCyvDUyuv5GkzYHrgX0iYkZdeURMTr9PlXQ/STeQpZJnM7Ny11if5y+BL4Ej0gdN1ky37yqpa0R8XKAYzdqvt96C005j5/vuY0bVigzZ7VcM77sv8ztWNlqtqrKCgXv1KVCQ1ka8DGwgaV2gGjgcODJzA0m9gBHA0RHxdkb58kCHiPgqfb0ncFbBIjczKyFN9nmWdAJwJvAZsDgtDsBD1Znly6RJMGQI3HgjCzpXcdWOR3L9d/sze7kuTVZ1/2bLJiIWpvfzUSRD1d0YERMk/SZdfy1wOrAq8HclXYHqhqRbE7g/LesI/DMi/l2E0zAzK7pcHhj8A9An8+M7M8uTGTPg/PPhqqsggvcO+xlHr7U7kzut0GRVJ83WlIh4BHikXtm1Ga9/CfwyS733gS3yHqCZWRuQS/L8CUn3DTPLl1mz4LLLYOjQ5PXRRzPq0OM4/tkZLIrGn7nyQ4FmZmaFk0vy/D7wlKSHgXl1hRFxSd6iMmsv5s+HYcPg7LNh6lQ44AA47zxOe2cxw//3cfahEFKXHdbXCbNZ6vn3/OGomWW3/fpNz7TbHLkkzx+nX53SLzNbVosWwR13wOmnwwcfwA9+ACNHMrJzL868dwI1tQsard6zW5UTZzMzsyJoMnmOiCGFCMSsXYiAhx+Gv/wFxo2Dvn35vytvZeBXPah+4HOg6VEgPZKGmZlZ8eQy2sbqwJ+BTYDOdeUR4QFkzZrj2Wdh0CB49llmrf0tLjx8MLf12paY1AGYm9MuKiTOP3gztzqbmZkVSS7dNoYDdwH7Ab8BjgGm5TMos7Ly+usweDA89BDTV1iFy/Y8njs335OFFbn8+n1DwMU/3sKJs5mZWRHl8td71Yi4QdKJEfE08LSkp/MdmFmb9/77cMYZMHw4tVVdueIHx3DzVvtT26lz03XrEXDUdr2cOJuZmRVZLslz3ZNLUyT9kGQ617XzF5JZG/fZZ3DOOXDddSysqODWHQ7lsn4HM7Nz1xbtzuM3m5mZlY5ckudzJK0EnAxcCawI/DGvUZm1RV9+CRddxMKLL4F5c7lr8z25YofD+WyF1Vq0u7rW5nP6b9a6cZqZmVmL5TLaxkPpyy+BXfIbjlkbVFsLf/87nHcefP45j2/8ff6241F8uErLW4o98YmZmVlpymW0jZtg6bkaIuLneYnIrK1YuBBuuYU5g/9Kl8+m8EzvLfnb/qczYa1vt2h3TpjNzMxKXy7dNh7KeN0ZOIik37NZuzNybDVnPjCe7V57moHP3Mb6n09iYvc+XHj473j+W5s3e39OmM3MzNqWXLpt3Je5LOkO4Im8RWRWYkaOrebMB5NZ/3b48FVufuYW+k55h3dWXYdfH/QXRm2wPUg5788PAJqZmbVdzRtoNrEB0Ku1AzErRaeNHMftL3zMZlPe4cqnb2Gnj15l0oqrM3CfE7lv011Z3KEi5335AUAzM7O2L5c+z1+R9HlW+v1T4JQ8x2VWVHWtzatM+oCr/3cbP5z4HDOqVuTsXX/J7Vvuy7yOnZq1P3fPMDNr3xYvDl79pIYPZ8ym96rL03edbnTokPunllY6cum2sUIhAjErppFjqxk6aiLVNbUArDVzOqc8908OHfcEcyuX4/IdjuAf2xzErOW6NGu/lRVi6I88K6CVBkl7A5cDFcD1EXFBvfVK1+8LzAGOjYhXcqlrZg1bvDg479E3eXfqLOYvXEynjh349hpd+cs+GzmBboMaTZ4lVQFHARunRaOBeyNifr4DMyuUkWOrGTRiHLULFtGtdibHvXAvx475F4rgtq1+yFXbH8aM5bs1e7/u22ylRFIFcDWwBzAJeFnSgxHxRsZm+5B0zdsA2Ba4Btg2x7pm1oBXP6nh3amzmLdwMQDzFi7m3amzePWTGrb61spFjs6aq8HkWdJmwL+Ap4ExJN029gL+KGkP4E8RcVpBojTLoyH/mgCzZ/Pb0Q/w6xfvo+v8Wu7fdBcu/d5RTFppzZz342TZStw2wLsR8T6ApDuBA4HMBPhA4NaICOAFSd0kdQd651DXrE0qRHeKD2fMZn6aONeZv3AxH86Y7eS5DWqs5fkK4FcR8XhmoaTdgfHAhHwGZtYaMkfKyKZy0QIOe+0xTvy/O1h9dg2PbbAdF+30E95evXeD+1y+UwXnHrSZk2Rra3oCn2QsTyJpXW5qm5451l3K+9Nmc9h1zzcryDemzARodr2Zc7P/jps1JiL4+PNaahcsIiIZOKmqsoJeq1ShZoyi1JSv5i785smxOoLn35/B+MlfttpxyllEMGveIuYuWETnygq6LleR889oxc6VrRpLY8lz9/qJM0BEPCFpAcl4z2YlqamkWbGYA954mpOeHc63aj7lxXU25dcHDeaVnhs1uE+3LFsbl+2vTP0JsBraJpe6yQ6kAcAAgK7d129OfABs3H3FZtdpiY9mzAHgW6s27zmGUj5WuR0nIvhg+hwWR7Dmip2blSzlata8RV8nzskxoXbBImbNW8QKnVsyIFl2XZeroKqyYqkkvetyuY/Y1FzldD3U/ZMzZ/4iIH//5OSqsSujg6TlImJeZqGkzsCCiJiT39DMGpb5gF/9f+YbFcEu74/mz0/fwkbTPmTCGutxzKFDeHrdrRodq/knHmLO2r5JwDoZy2uz9IRXDW3TKYe6AETEMGAYQL9+/eKuX2+/bFHn6Pn3ZjRr+7MeSj48PX2/TfIRztcWLw5OGfE6cxcsYr/NeuR1hIVCnFOhzqfuAbv5ixYTAdO+msdKVa3/gN2IVyZx75hJSxYGbL/eqhy81dqtdhwo/Ggb5XQ9vPLRF1zxn3e+Xo6ARYuD/TfvmVO3l+3XX7VFx737N9nLG0uebwXuk3RCRHwIIKk3SXeO21oURT1+etsak2uCnGvivPWkN/jz07ew7aQJfNitO7/ffyD/2mgnQh0arOPWZisjLwMbSFoXqAYOB46st82DwAlpn+ZtgS8jYoqkaTnUbTMWLw6+mruQuQsW8cpHX+Q9AayuqSUCrvjPO3kbYaEQ51TI86l7wK6uRThfD9j1XnV5OnXs8PWDfACdOnag96rLt9ox6nToILb61soF6eNcbtdDqfUZbzB5johzJJ0APCOpri1+NnBRRFy5rAf209vtW3NbjnNuWc6iz7QP+dMzt7LHuy8xdfmVOW3P47lz8z1ZWJH98hdw6WF9nTBbWYmIhek9fRRJg8WNETFB0m/S9dcCj5AMU/cuyVB1P2usbhFOY5mVYwJYqHMq1PlA4ZKlvut049trdF1qCLm+63RrtWMUWjleD4X8JycXjXboiYirgKskrZAuf9WKx87lyW8rQ5lDw8GyJcaNWbvmU056djj9JzzFrOW6cOH3f8pNWx9AbafODdapmwXQibOVo4h4hCRBziy7NuN1AL/NtW5bVI4JYKHOqZCtf4VKljp0EH/ZZ6OymrykHK+HUvsnJ6fe8K2cNNdp0dPb1vYNHTXx68Q5H1ab/QUn/N9dHPnqv1ncoQPDtj2Ya7b9EV9WZZ/vp4NgcXgWQLP2oBwTwEKdUyFb/wqZLBWyO0UhlOP1UGr/5LTeo6TNl9PT25lPbvfq1SvfMVkeZHbRqJBYFPlpa15h3mx++dL9/PLlkSy3cD53b74Hl+94BJ+tsJof+DMzoDwTwEKdU6ET2lJKltqScrweoLT+ySlm8pzLk99LPbldmNCstdTvopGPxHm5hfP5ySsP89sX7mGV2pk8tOFOXLzTT/hglZ6s3KWSy/zAn5mlyjEBLNQ5FTqhLaVkqS0p1+uhlCiaSGbShwVPBnpFxK8kbQD0iYiHlunAUkfgbWA3kqe3XwaObOwhlH79+sXo0aOX5bBWYFue9RhfzGn9yQs6CLRoEb94/3/84bl/0uXTybDnnnDeebD11q1+PLNlJWlMRPQrdhyFVMh7dnOGqiv0kGGFUI7nZC3n62FJLR2qrqH7di4tzzeRTM9dN1jnJOAeYJmS53J6etu+0eLxl7NosC9yBIwYAYMHw8SJsM028M/bYZddWuMUzKzMlWOLZjmek7Wcr4f8yiV5Xj8iDpN0BEBE1KqVpnMpl6e3LbEso2j07FbFc6fu2vSG//kPDBoEL70EG22UJNH9+zc6wYmZmZlZa2l4dohvzJdURZoLSVofmNd4FWuPWjqKRlVlBQP36tP4RqNHJ90ydtsNpkyBG2+E11+Hgw5y4mxmZmYFk0vL8xnAv4F1JA0HdgSOzWdQ1jZV19TmvG3dqBtNDg/39ttJ94x774VVV4WLL4bjj4fODY/VbGZmZpYvTSbPEfG4pFeA7UiGlzsxIqbnPTJrM0aOrebMB3Prrl5VWcH5B2/W9OgXkybBWWclLcydO8Nf/wp/+hOsuGIrRGxmZmbWMg0mz5K2qlc0Jf3eS1KviHglf2FZW1G/n3NjVu5SyRlNDRv3+edwwQVw5ZWwaFHSynzaabDGGq0YtZmZmVnLNNbyfHEj6wLI4ekuK2cjx1Zz8t2vNTl2c04z982eDZdfDhdeCDNnwk9+krQ89+7dukGbmZmZLYMGk+eI8Lhf1qC6FudcEudGR9GYPx+uvz5JlD/7DA44AM45BzbzbIBmZmZWeprs8yypM3A88D2SFuf/AddGxNw8x2YlKtcW50ZH0Vi8GO68M+nL/P77sNNOybBzO+yQh4jNzMzMWkcuo23cCnwFXJkuHwHcBhyar6CsNNU9GFhT2/SMgQ32b46ARx+Fv/wFXnsNttgCHnkE9t7bQ86ZWYu1dAYxM7PmyiV57hMRW2Qs/1fSa/kKyEpTrg8GVkhc/OMtsvdvfu65JGl+5hlYbz345z/hsMOgQy7DjZuZmZkVXy7J81hJ20XECwCStgWey29YVgoyp9rORYPD0I0bl4zV/K9/wVprwdVXwy9/CZ065SFqMzMzs/zJJXneFvippI/T5V7Am5LGARERm+ctOiuK5nTPqFMhLZ04f/ghnH463H57Mj7zuefCiSfC8su3ftBm1ihJqwB3Ab2BD4EfR8QX9bZZh6Sr3lrAYmBYRFyerjsT+BUwLd38LxHxSCFiNzMrJbkkz3vnPQorCS1JmiFLi/NnnyWJ8rXXQkUFDBwIp5wCq6ySh6jNLEenAk9GxAWSTk2XT6m3zULg5Ih4RdIKwBhJj0fEG+n6SyPiogLGbGZWcnKZYfAjSSsD62Ru70lSyktzJjvJtMSDgTNnwkUXwSWXwNy58ItfJC3PPZuYTdDMCuFAYOf09S3AU9RLniNiCumEWBHxlaQ3gZ7AG5iZGZDbUHVnA8cC75EMVQeeJKXsDB01sVmJ8xIPBs6dC5demrQ2z5gBhx6ajNX8ne/kMWIza6Y10+SYiJgiqdFpOyX1BrYEXswoPkHST4HRJC3UX2Sra2ZWznLptvFjYP2ImJ/vYKw4Ro6tzvmhQMjoprHZmnDjjXDmmfDJJ7DHHnD++bD11vkL1swaJOkJkv7K9Q1u5n66AvcBf4iImWnxNcDZJI0nZ5PMQvvzLHUHAAMAevXq1ZzDmpm1Cbkkz+OBbsDU/IZixVDXXaMpHQSLI51qe8/v0P/Dl+CowfDmm7DNNnDzzbCrP4wwK6aI2L2hdZI+k9Q9bXXuTgP3dEmVJInz8IgYkbHvzzK2+QfwUAMxDAOGAfTr16/xmZTMzNqgXJLn80mGqxsPzKsrjIgD8haVFUxT3TWWmuzkv/+F4w6Bl16CDTdMZgXs398TnJiVvgeBY4AL0u8P1N9AkoAbgDcj4pJ667rXdfsADiJpWDEza3dySZ5vAf4GjCMZusjKyORGumtcdljfb5LmMWNg0CB4/HFYe2244Qb46U+hYy6XkJmVgAuAuyX9AviYdJZYST2A6yNiX2BH4GhgnKRX03p1Q9JdKKkvSbeND4FfFzR6M7MSkUvmMz0irsh7JFYUPbpVZe3v3LNbVZI4v/02nHYa3HMPrLoqXHwxHH88dO5chGjNrKUiYgawW5byycC+6etngawfI0XE0XkN0MysjchlXuQxks6XtL2kreq+8h6ZFcTAvfpQVVmxRFlVZQV/3XJFGDAANt4YHnkE/vpXeO89OOkkJ85mZmbWbuXS8rxl+n27jDIPVdfG1U29PbmmlpWqKulc2YGaOQvo02kBV3z8MN/pfxMsWpS0Mg8eDGuuWeyQzczMzIoul0lSdilEIFYY2WYRrKldwCqxgIfmvMgm116TTHbyk5/AkCGw7rpFjNbMzMystOT0tJekHwKbAF9/Xh8RZ+UrKMuPbLMIdly0kMNff4zfP3cHa8z+AvbfP5nsZLPNihipmZmZWWnKZYbBa4EuwC7A9cCPgJfyHJflQeawdIrF7P/mM5z0v+H0rpnCS2tvzPH9B3Hv7QOLHKWZmZlZ6cql5XmHiNhc0usRMUTSxcCIJmtZyajr31xdUwsR7Pz+GP78zC1sPPUD3ly9N8f+6AyeWq8fPVfuUuxQzczMzEpaLslz3Thmc9LxQGcAy9QRVtKhwJnARsA2ETF6WfZnDcvsqrHVpDc55Zlb2PaT8XzUbS1+v/+f+NdG3yfUgarKCgbu1afY4ZqZmZmVtFyS54ckdQOGAq+QjLTxj2U87njgYOC6ZdyPNWHoqImsM/k9Bj5zG3u8+yLTlu/GaXscx11b7MmCikogyyyCZmZmZpZVLqNtnJ2+vE/SQ0DniPhyWQ4aEW8CyFM659eHH3LS8HM5aPx/mdWpiqE7Hc2N/Q6ktlPy3GfPblUM3KuPk2YzMzOzHDWYPEv6LvBJRHyaLv8UOAT4SNKZEfF5IQKUNAAYANCrV69CHLLtmzoVzjsPrrmG/RYHw7Y5iGu3+xE1VSt+vUnPblU8d6qH6jYzMzNrjsZanq8DdgeQ9H3gAuB3QF9gGMmoGw2S9ASwVpZVgyPigVwDjIhh6fHo169f5FqvXZo5Ey65BC6+mMW1tfxrq705v9+hfLbiamS+ce7fbGZmZtYyjSXPFRmty4cBwyLiPpLuG682teOI2L0V4rNczJ0L11yTjM88YwbVu/+QX27QnzdX7P71JiLprO6uGmZmZmYt12jyLKljRCwEdiPtOpFDPSuUhQvhttvgjDPgk09g993h/PP58RMzk2HpMtQlzu6qYWZmZtZyHRpZdwfwtKQHSIar+x+ApG8Dy/TAoKSDJE0CtgceljRqWfbX7kTA/ffD5pvDz38Oa60FTz4Jjz8O/foxuV7iXKehcjMzMzPLTYMtyBFxrqQnge7AYxFR1222A0nf5xaLiPuB+5dlH+3Wf/8Lp54KL70EG24I994LBx8MGSOX9OhWtVTLc125mZmZmbVcYy3PRMQLEXF/RMzOKHs7Il7Jf2i2hDFjYK+9YNddYfJkuOEGGDcODjlkicQZYOBefaiqrFiizA8JmpmZmS27RpNnKwFvvw2HHQb9+sHo0XDRRfDOO0l3jY7ZPzjov2VPzj94M3p2q0IkfZ3PP3gzPyRo1o5JWkXS45LeSb+v3MB2H0oaJ+lVSaObW9/MrNz5wb9SVV0NZ52VtDB37gx//SucfDKstFKj1UaOrWboqIlMrqmlR7cqLj2sr5NmMwM4FXgyIi6QdGq6fEoD2+4SEdOXob6ZWdlyy3Op+fxzOOUU+Pa34aab4Ljj4L33kkQ6h8R50IhxVNfUEkB1TS2DRoxj5NjqwsRuZqXsQOCW9PUtQP8C1zczKwtueS4Vs2fDFVfA3/6WTHbyk5/AkCGw7rpNVq1rbc72kGDtgkUMHTXRrc9mtmZETAGIiCmS1mhguwAekxTAdelEVTnX96ywZlbunDwX24IFcP31Scvyp5/CfvslU2tvtllO1etam2sXLGpwGw9RZ9Y+NDazazN2s2NETE6T48clvRURz+Ra2bPCmlm5c/JcLIsXw113JX2Z33sPvve9ZNi5HXds1m6GjprYaOIMHqLOrL1obGZXSZ9J6p62GncHpjawj8np96mS7ge2AZ4BcqpvZlbu3Oe50CLg0Udh663hyCOhSxd46CF45plmJ87QdKuyh6gzs9SDwDHp62OAB+pvIGl5SSvUvQb2BMbnWt/MrD1w8lxIzz8PO+8M++4LX36ZTK396qvwwx8uNVZzrhprVfYQdWaW4QJgD0nvAHuky0jqIemRdJs1gWclvQa8BDwcEf9urL6ZWXvjbhuFMGECDB4MDzwAa64JV10Fv/oVdOrUot1lDke3UlUllRViwaJvuhZWVVY4aTazJUTEDGC3LOWTgX3T1+8DWzSnvplZe+PkOZ8++gjOOANuvRVWWAHOOQdOPBG6dm3xLus/IFhTu4DKDmLlLpXUzFlAj25VDNyrjxNnMzMzszxw8pwPU6cmI2Zcc03SHePkk+HUU2HVVVu8y8aGo1uwOOjSqSNjT99zWaI2MzMzsyY4eW5NM2fCJZfAxRfDnDnJFNpnnAFrr71Mu/VwdGZmZmalwclza5g7F669Fs49F6ZPhx/9CM4+GzbcsMW7zOzX3EFiUTQ+XKqHozMzMzPLP4+2sSwWLYKbb4Y+feCPf4S+feGll+Cee5Y5cc6cZrupxNnD0ZmZmZkVhpPnloiAkSNh883hZz9LRtB44gl4/HH47neXefe5THxSx8PRmZmZmRWOu20011NPJQ//vfhi0uJ8331w0EEtHqc5m1z6L3s4OjMzM7PCc8tzrl55BfbeG3bZBaqr4YYbYPx4OPjgVk2coeH+yxUSwq3NZmZmZsXiluemvPMO/PWvcNddsMoqcNFF8NvfQufOeTvkwL36LDW6hluazczMzIrPyXNDJk+Gs86C66+H5ZaD006DP/0JVlopL4fLHF2jR7cqDtm6J/99a9rXy574xMzMzKz4nDzX98UX8Le/weWXJ6NpHHdckjivuWbeDll/HOfqmlruG1PtlmYzMzOzEuPkuc7s2XDFFUniPHMmHHUUDBkC663X6oeq38o8Z/7CpUbXqF2wiKGjJjp5NjMzMyshTp4XLEge/hsyBD79FH74w2Rq7c03z8vhsrUyN8SzBpqZmZmVlvabPC9eDHffnXTJeO892HHHZHmnnZq9q/otyZn9k3NpZW6IZw00MzMzKy1FSZ4lDQX2B+YD7wE/i4iaghw8AkaNgkGD4NVXYdNN4cEHYb/9Gh1yrqEEOVtL8qAR476ul2src32eNdDMzMys9BRrnOfHgU0jYnPgbWBQQY76/PPJOM377AM1NXDbbUkCvf/+TSbOmdNl1yXIdQl1Q/2VmzNTYLeqSnp2q/I4zmaWF5JWkfS4pHfS7ytn2aaPpFczvmZK+kO67kxJ1Rnr9i34SZiZlYCitDxHxGMZiy8AP8rrASdMgMGD4YEHYI014MorYcAA6NQpp+qNJcgN9UtuTn/lqsoKzjxgEyfLZpZPpwJPRsQFkk5Nl0/J3CAiJgJ9ASRVANXA/RmbXBoRFxUmXDOz0lQKMwz+HHg0L3v+6CM49ljYbDP473/h7LOT/s0nnJBz4gwNJ8J1XTiy6dGtqsF1bmU2syI4ELglfX0L0L+J7XcD3ouIj/IZlJlZW5O3lmdJTwBrZVk1OCIeSLcZDCwEhjeynwHAAIBevXrldvCpU5MRM665JumOcdJJcOqpsNpqzTyLRI9uVVn7K9f1fc42G2Bdf+Vs69zKbGZFsGZETAGIiCmS1mhi+8OBO+qVnSDpp8Bo4OSI+CIPcZqZlbS8Jc8RsXtj6yUdA+wH7BYR0ch+hgHDAPr169fgdkAyPvMll8DFF8OcOfCzn8EZZ8A66zT/BDI0liDXJcENjbbR1Dozs9bSWKNFM/fTCTiAJZ9HuQY4G4j0+8UknxzWr9v8Bg8zszZEjeSt+TuotDdwCfCDiJiWa71+/frF6NGjl14xb17SynzuuTB9OhxyCJxzDmy4YaP7a2yIuWXZ1sysPkljIqJfEY8/Edg5bXXuDjwVEVmH9JF0IPDbiNizgfW9gYciYtPGjtngPdvMrA1o6L5drHGerwKWAx5XMsrFCxHxm2bvZdGiZMSMM86Ajz+G3XaD88+H7363yaqNDTGXLSnuv2VPJ8tm1pY9CBwDXJB+f6CRbY+gXpcNSd3run0ABwHj8xGkmVmpK9ZoG99ulR3V1sIpp0CvXsksgbs32lNkCY2NoOEk2czK0AXA3ZJ+AXwMHAogqQdwfUTsmy53AfYAfl2v/oWS+pJ02/gwy3ozs3ahbc8w2LVrMnbzuus2Ok5zNq0xxJyZWVsRETNIRtCoXz4Z2DdjeQ6wapbtjs5rgGZmbUQpDFW3bNZbr9mJMzQ89bWnxDYzMzOzhrT95LmFBu7Vh6rKiiXKPCW2mZmZmTWmbXfbWAa5DDFnZmZmZpap3SbP4BE0zMzMzKx52m23DTMzMzOz5nLybGZmZmaWIyfPZmZmZmY5cvJsZmZmZpajNv3A4Mix1R4tw8zMzMwKps0mzyPHVjNoxLivp9iurqll0IhxAE6gzczMzCwv2my3jaGjJn6dONepXbCIoaMmFikiMzMzMyt3bTZ5nlxT26xyMzMzM7Nl1WaT5x7dqppVbmZmZma2rNps8jxwrz5UVVYsUVZVWcHAvfoUKSIzMzMzK3dt9oHBuocCPdqGmZmZmRVKm02eIUmgnSybmZmZWaG02W4bZmaWO0mHSpogabGkfo1st7ekiZLelXRqRvkqkh6X9E76feXCRG5mVlqcPJuZtQ/jgYOBZxraQFIFcDWwD7AxcISkjdPVpwJPRsQGwJPpsplZu+Pk2cysHYiINyOiqYHwtwHejYj3I2I+cCdwYLruQOCW9PUtQP+8BGpmVuKcPJuZWZ2ewCcZy5PSMoA1I2IKQPp9jQLHZmZWEtrUA4NjxoyZLumjAh92NWB6gY9ZCtrjebfHc4b2ed7FOOdv5fsAkp4A1sqyanBEPJDLLrKURTNjGAAMSBdnSWrJtK/leE2W2zmV2/mAz6mtKOQ5Zb1vt6nkOSJWL/QxJY2OiAYfrilX7fG82+M5Q/s873I954jYfRl3MQlYJ2N5bWBy+vozSd0jYoqk7sDUBmIYBgxbliDK8edTbudUbucDPqe2ohTOyd02zMyszsvABpLWldQJOBx4MF33IHBM+voYIJeWbDOzsuPk2cysHZB0kKRJwPbAw5JGpeU9JD0CEBELgROAUcCbwN0RMSHdxQXAHpLeAfZIl83M2p021W2jSJbp48c2rD2ed3s8Z2if593uzjki7gfuz1I+Gdg3Y/kR4JEs280AdstnjBnK8edTbudUbucDPqe2oujnpIhmPQtiZmZmZtZuuduGmZmZmVmOnDznQNJQSW9Jel3S/ZK6FTumfMt1Kt9y0dCUxOVM0o2SpkoaX+xYCkXSOpL+K+nN9Po+sdgx2TfK7fewnK83SRWSxkp6qNixtAZJ3STdm/6tf1PS9sWOaVlI+mN6zY2XdIekzsWOqbmy/Y2StIqkxyW9k35fuRixOXnOzePAphGxOfA2MKjI8RRCk1P5losmpiQuZzcDexc7iAJbCJwcERsB2wG/bSc/65JXpr+H5Xy9nUjyUGm5uBz4d0RsCGxBGz43ST2B3wP9ImJToIJk5Jy25maW/ht1KvBkRGwAPJkuF5yT5xxExGPpU+gAL5CMfVrWcpzKt1w0NiVx2YqIZ4DPix1HIUXElIh4JX39FckfyJ6N17ICKbvfw3K93iStDfwQuL7YsbQGSSsC3wduAIiI+RFRU9Sgll1HoEpSR6AL34zX3mY08DfqQOCW9PUtQP9CxlTHyXPz/Rx4tNhBWKtqbEpiK1OSegNbAi8WORRLlPXvYZldb5cBfwYWFzmO1rIeMA24Ke2Kcr2k5YsdVEtFRDVwEfAxMAX4MiIeK25UrWbNiJgCyT+nwBrFCMLJc0rSE2nfoPpfB2ZsM5jkY7jhxYu09eRyzu3EMk9JbG2LpK7AfcAfImJmseMxoIx/D8vpepO0HzA1IsYUO5ZW1BHYCrgmIrYEZlOk7gCtIe0HfCCwLtADWF7ST4obVXnxOM+ppqa1lXQMsB+wW5TJ+H6tMJVvuWhsSmIrM5IqSRKZ4RExotjx2NfK8vewDK+3HYEDJO0LdAZWlHR7RLTl5GwSMCki6j4VuJc2nDwDuwMfRMQ0AEkjgB2A24saVev4TFL3iJgiqTswtRhBuOU5B5L2Bk4BDoiIOcWOx1pdY1MSWxmRJJJ+jW9GxCXFjseWUHa/h+V4vUXEoIhYOyJ6k/yM/tPGE2ci4lPgE0l90qLdgDeKGNKy+hjYTlKX9BrcjTb8AGQ9DwLHpK+PAR4oRhBOnnNzFbAC8LikVyVdW+yA8q2hqXzLURNTEpctSXcAzwN9JE2S9Itix1QAOwJHA7umv8uvpi1oVmRl+nvo663t+B0wXNLrQF/gvOKG03JpC/q9wCvAOJJcr+iz8jVXA3+jLgD2kPQOsEe6XPjYyqQHgpmZmZlZ3rnl2czMzMwsR06ezczMzMxy5OTZzMzMzCxHTp7NzMzMzHLk5NnMzMzMLEdOnq1FJK2aMfTSp5Kq09c1kgo6Pqak/pI2zlg+S1KzJ4CR1FvS+AbWbSLpP5LelvSepCGSWv33p7FzkfSUpH6tfUwzMzPLnZNna5GImBERfSOiL3AtcGn6ui+wuLWPJ6mx2TD7A18nnBFxekQ80YrHriIZmP2CiPgOsBmwDXBiax0jQ3/yeC5mZma2bJw8Wz5USPqHpAmSHkuTTyStL+nfksZI+p+kDdPyb0l6UtLr6fdeafnNki6R9F/gb9nqS9oBOAAYmrZ8r5/W+1G6j+9K+j9Jr0l6SdIKaQvz/yS9kn7t0MT5HAk8FxGPAaSzTJ4ADEyPcaakP9VtLGm8pN7p65FpvBMkDcjYZpakc9O4XpC0ZlPnkknSnpKeT+O/R1LXtPwCSW+k7+VFzf/RmZmZWWOcPFs+bABcHRGbADXAIWn5MOB3EbE18Cfg72n5VcCtEbE5MBy4ImNf3wF2j4iTs9WPiP8jaRUemLaEv1dXMZ3i9y7gxIjYAtgdqAWmAntExFbAYfWOl80mwJjMgvQ4VZK6NVH352m8/YDfS1o1LV8eeCGN6xngV42dSyZJqwGnpe/LVsBo4CRJqwAHAZuk7+U5TcRmZmZmzdTYR+FmLfVBRLyavh4D9E5bRncA7pFUt91y6fftgYPT17cBF2bs656IWNRE/Yb0AaZExMsAETETQNLywFWS+gKLSBL0xgjINhWnspTV93tJB6Wv1yH5x2IGMB94KC0fQzLNaK62I+na8Vz6XnQimcJ0JjAXuF7Swxn7NzMzs1bi5NnyYV7G60VAFcmnHDVpv+imZCaqs9Pvzalfp6Gk94/AZ8AW6X7nNrGfCcD3l9ixtB4wPSJqJC1kyU9xOqfb7EzS2r19RMyR9FTdOmBBRNTFtojm/S4KeDwijlhqhbQNsBtwOEnXkl2bsV8zMzNrgrttWEGkrb4fSDoUQIkt0tX/R5LsARwFPNvM+l8BK2Q57FtAD0nfTeuskD54uBJJi/Ri4GigoonwhwPfyxj1ooqkq8cZ6foPga3SdVsB66blKwFfpInzhiQtxk1p6FwyvQDsKOnb6TG7SPpO2jq/UkQ8AvyB5OFNMzMza0VOnq2QjgJ+Iek1ktbcA9Py3wM/k/Q6STLb0CgWDdW/Exgoaayk9es2joj5JH2ar0zrPE7S8vt34BhJL5B02ZhNIyKiluRBvsGS3gamkzxAODzd5D5gFUmvAscBb6fl/wY6pud1NknS25Ss51IvnmnAscAd6b5fADYkSbofSsueJmlhNzMzs1akbz45NrNcSOoPXALsEhEfFTkcMzMzKyAnz2ZmZmZmOXK3DTMzMzOzHDl5NjMzMzPLkZNnMzMzM7McOXk2MzMzM8uRk2czMzMzsxw5eTYzMzMzy5GTZzMzMzOzHP0/laYM7nxBGsY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Screenshot (75).png"/>
          <p:cNvPicPr>
            <a:picLocks noChangeAspect="1"/>
          </p:cNvPicPr>
          <p:nvPr/>
        </p:nvPicPr>
        <p:blipFill>
          <a:blip r:embed="rId3"/>
          <a:srcRect l="16601" t="28114" r="30664" b="4144"/>
          <a:stretch>
            <a:fillRect/>
          </a:stretch>
        </p:blipFill>
        <p:spPr>
          <a:xfrm>
            <a:off x="5167306" y="1285860"/>
            <a:ext cx="6429420" cy="464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491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46D4B63-EE0D-9F91-4E97-51BFC55F082F}"/>
              </a:ext>
            </a:extLst>
          </p:cNvPr>
          <p:cNvSpPr txBox="1"/>
          <p:nvPr/>
        </p:nvSpPr>
        <p:spPr>
          <a:xfrm>
            <a:off x="551384" y="116632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                                             </a:t>
            </a:r>
            <a:r>
              <a:rPr lang="en-IN" b="1" dirty="0">
                <a:solidFill>
                  <a:schemeClr val="bg1"/>
                </a:solidFill>
                <a:highlight>
                  <a:srgbClr val="000000"/>
                </a:highlight>
              </a:rPr>
              <a:t>Results from ARIMA (15,1,5)</a:t>
            </a:r>
          </a:p>
        </p:txBody>
      </p:sp>
      <p:pic>
        <p:nvPicPr>
          <p:cNvPr id="6" name="Picture 5" descr="Screenshot (76).png"/>
          <p:cNvPicPr>
            <a:picLocks noChangeAspect="1"/>
          </p:cNvPicPr>
          <p:nvPr/>
        </p:nvPicPr>
        <p:blipFill>
          <a:blip r:embed="rId2"/>
          <a:srcRect l="16601" t="41663" r="30664" b="11439"/>
          <a:stretch>
            <a:fillRect/>
          </a:stretch>
        </p:blipFill>
        <p:spPr>
          <a:xfrm>
            <a:off x="166646" y="1142984"/>
            <a:ext cx="6215106" cy="5357850"/>
          </a:xfrm>
          <a:prstGeom prst="rect">
            <a:avLst/>
          </a:prstGeom>
        </p:spPr>
      </p:pic>
      <p:pic>
        <p:nvPicPr>
          <p:cNvPr id="8" name="Picture 7" descr="Screenshot (77).png"/>
          <p:cNvPicPr>
            <a:picLocks noChangeAspect="1"/>
          </p:cNvPicPr>
          <p:nvPr/>
        </p:nvPicPr>
        <p:blipFill>
          <a:blip r:embed="rId3"/>
          <a:srcRect l="16015" t="31241" r="38281" b="9379"/>
          <a:stretch>
            <a:fillRect/>
          </a:stretch>
        </p:blipFill>
        <p:spPr>
          <a:xfrm>
            <a:off x="6381752" y="1142984"/>
            <a:ext cx="5810248" cy="550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985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63621"/>
            <a:ext cx="10972800" cy="1143000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6">
                    <a:lumMod val="50000"/>
                  </a:schemeClr>
                </a:solidFill>
                <a:latin typeface="Sitka Small Semibold" pitchFamily="2" charset="0"/>
              </a:rPr>
              <a:t>SEASONAL ARIMA</a:t>
            </a:r>
            <a:r>
              <a:rPr lang="en-SG" dirty="0" smtClean="0">
                <a:solidFill>
                  <a:schemeClr val="accent6">
                    <a:lumMod val="50000"/>
                  </a:schemeClr>
                </a:solidFill>
                <a:latin typeface="Sitka Small Semibold" pitchFamily="2" charset="0"/>
              </a:rPr>
              <a:t>: </a:t>
            </a:r>
            <a:r>
              <a:rPr lang="en-SG" sz="3200" dirty="0" smtClean="0">
                <a:solidFill>
                  <a:schemeClr val="accent6">
                    <a:lumMod val="50000"/>
                  </a:schemeClr>
                </a:solidFill>
                <a:latin typeface="Sitka Small Semibold" pitchFamily="2" charset="0"/>
              </a:rPr>
              <a:t>Order = (5,1,3,9)</a:t>
            </a:r>
            <a:endParaRPr lang="en-SG" dirty="0">
              <a:solidFill>
                <a:schemeClr val="accent6">
                  <a:lumMod val="50000"/>
                </a:schemeClr>
              </a:solidFill>
              <a:latin typeface="Sitka Small Semibold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E56D9C2-E447-4E44-6BE1-D68A6FA1E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296008"/>
            <a:ext cx="3168352" cy="548816"/>
          </a:xfrm>
        </p:spPr>
        <p:txBody>
          <a:bodyPr/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Stationarity Check</a:t>
            </a:r>
            <a:r>
              <a:rPr lang="en-IN" dirty="0"/>
              <a:t>:</a:t>
            </a:r>
          </a:p>
          <a:p>
            <a:pPr marL="109728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EAE8AFB-2B0B-C446-F046-564F2B508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2060848"/>
            <a:ext cx="5893103" cy="3426404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0721AD23-B38C-48A6-9AC6-9FB636430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9776" y="854994"/>
            <a:ext cx="5605071" cy="351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4357048-B430-ED07-31AB-C6DB2848070C}"/>
              </a:ext>
            </a:extLst>
          </p:cNvPr>
          <p:cNvSpPr txBox="1"/>
          <p:nvPr/>
        </p:nvSpPr>
        <p:spPr>
          <a:xfrm>
            <a:off x="6492043" y="4773542"/>
            <a:ext cx="53890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Series tends to have constant mean and variance over time.</a:t>
            </a:r>
          </a:p>
          <a:p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No trend, No seasonality observed</a:t>
            </a:r>
          </a:p>
        </p:txBody>
      </p:sp>
    </p:spTree>
    <p:extLst>
      <p:ext uri="{BB962C8B-B14F-4D97-AF65-F5344CB8AC3E}">
        <p14:creationId xmlns:p14="http://schemas.microsoft.com/office/powerpoint/2010/main" xmlns="" val="239148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5538" y="428604"/>
            <a:ext cx="8911687" cy="1280890"/>
          </a:xfrm>
        </p:spPr>
        <p:txBody>
          <a:bodyPr/>
          <a:lstStyle/>
          <a:p>
            <a:r>
              <a:rPr lang="en-US" b="1" u="sng" dirty="0" smtClean="0">
                <a:solidFill>
                  <a:srgbClr val="00B050"/>
                </a:solidFill>
              </a:rPr>
              <a:t>Contents</a:t>
            </a:r>
            <a:endParaRPr lang="en-US" b="1" u="sng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42984"/>
            <a:ext cx="8915400" cy="5500726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dirty="0" smtClean="0">
                <a:solidFill>
                  <a:schemeClr val="accent1"/>
                </a:solidFill>
              </a:rPr>
              <a:t>Business Objective</a:t>
            </a:r>
          </a:p>
          <a:p>
            <a:r>
              <a:rPr lang="en-US" sz="2600" b="1" dirty="0" smtClean="0">
                <a:solidFill>
                  <a:schemeClr val="accent1"/>
                </a:solidFill>
              </a:rPr>
              <a:t>Project Process Flow</a:t>
            </a:r>
          </a:p>
          <a:p>
            <a:r>
              <a:rPr lang="en-US" sz="2600" b="1" dirty="0" smtClean="0">
                <a:solidFill>
                  <a:schemeClr val="accent1"/>
                </a:solidFill>
              </a:rPr>
              <a:t>Data Collection and EDA</a:t>
            </a:r>
          </a:p>
          <a:p>
            <a:r>
              <a:rPr lang="en-US" sz="2600" b="1" dirty="0" smtClean="0">
                <a:solidFill>
                  <a:schemeClr val="accent1"/>
                </a:solidFill>
              </a:rPr>
              <a:t>Level, Trend and  Seasonality</a:t>
            </a:r>
          </a:p>
          <a:p>
            <a:r>
              <a:rPr lang="en-US" sz="2600" b="1" dirty="0" err="1" smtClean="0">
                <a:solidFill>
                  <a:schemeClr val="accent1"/>
                </a:solidFill>
              </a:rPr>
              <a:t>Stationarity</a:t>
            </a:r>
            <a:r>
              <a:rPr lang="en-US" sz="2600" b="1" dirty="0" smtClean="0">
                <a:solidFill>
                  <a:schemeClr val="accent1"/>
                </a:solidFill>
              </a:rPr>
              <a:t> Check</a:t>
            </a:r>
          </a:p>
          <a:p>
            <a:r>
              <a:rPr lang="en-US" sz="2600" b="1" dirty="0" smtClean="0">
                <a:solidFill>
                  <a:schemeClr val="accent1"/>
                </a:solidFill>
              </a:rPr>
              <a:t>Model Building-ARIMA</a:t>
            </a:r>
          </a:p>
          <a:p>
            <a:r>
              <a:rPr lang="en-US" sz="2600" b="1" dirty="0" smtClean="0">
                <a:solidFill>
                  <a:schemeClr val="accent1"/>
                </a:solidFill>
              </a:rPr>
              <a:t>Model Building SARIMA</a:t>
            </a:r>
          </a:p>
          <a:p>
            <a:r>
              <a:rPr lang="en-US" sz="2600" b="1" dirty="0" smtClean="0">
                <a:solidFill>
                  <a:schemeClr val="accent1"/>
                </a:solidFill>
              </a:rPr>
              <a:t>Model Building –Holt-Winter’s Method</a:t>
            </a:r>
          </a:p>
          <a:p>
            <a:r>
              <a:rPr lang="en-US" sz="2600" b="1" dirty="0" smtClean="0">
                <a:solidFill>
                  <a:schemeClr val="accent1"/>
                </a:solidFill>
              </a:rPr>
              <a:t>Comparison of Model Performance</a:t>
            </a:r>
          </a:p>
          <a:p>
            <a:r>
              <a:rPr lang="en-US" sz="2600" b="1" dirty="0" smtClean="0">
                <a:solidFill>
                  <a:schemeClr val="accent1"/>
                </a:solidFill>
              </a:rPr>
              <a:t>Selection of Final Model</a:t>
            </a:r>
          </a:p>
          <a:p>
            <a:r>
              <a:rPr lang="en-US" sz="2600" b="1" dirty="0" smtClean="0">
                <a:solidFill>
                  <a:schemeClr val="accent1"/>
                </a:solidFill>
              </a:rPr>
              <a:t>Deployment Details</a:t>
            </a:r>
          </a:p>
          <a:p>
            <a:r>
              <a:rPr lang="en-US" sz="2600" b="1" dirty="0" err="1" smtClean="0">
                <a:solidFill>
                  <a:schemeClr val="accent1"/>
                </a:solidFill>
              </a:rPr>
              <a:t>GitHub</a:t>
            </a:r>
            <a:r>
              <a:rPr lang="en-US" sz="2600" b="1" dirty="0" smtClean="0">
                <a:solidFill>
                  <a:schemeClr val="accent1"/>
                </a:solidFill>
              </a:rPr>
              <a:t> Links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FDF5CC02-8AB6-F2BC-597C-B5EDF979C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0978" y="654024"/>
            <a:ext cx="4896544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xmlns="" id="{8E74ACFC-AB28-19D4-A552-12CD25A72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97522" y="836711"/>
            <a:ext cx="5976664" cy="211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32EA901-6766-8301-C8BB-F7FCA2A8BB58}"/>
              </a:ext>
            </a:extLst>
          </p:cNvPr>
          <p:cNvSpPr txBox="1"/>
          <p:nvPr/>
        </p:nvSpPr>
        <p:spPr>
          <a:xfrm>
            <a:off x="0" y="3004151"/>
            <a:ext cx="1123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By observing the ACF and PACF plot we decided to go for SARIMA of order (8,1,3)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ECC124E-9826-8E09-3513-71B1C1270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78" y="3404314"/>
            <a:ext cx="4311872" cy="29770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F9C3F11-9F13-2B9B-F6D2-6414881AD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9856" y="3508735"/>
            <a:ext cx="4750044" cy="260660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D6B9E2A0-45D9-E4A7-A89E-B4A37B87B903}"/>
              </a:ext>
            </a:extLst>
          </p:cNvPr>
          <p:cNvCxnSpPr>
            <a:cxnSpLocks/>
          </p:cNvCxnSpPr>
          <p:nvPr/>
        </p:nvCxnSpPr>
        <p:spPr>
          <a:xfrm flipV="1">
            <a:off x="6960096" y="3890817"/>
            <a:ext cx="3168352" cy="1914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xmlns="" id="{78B5BA3A-E863-2168-6D77-336577209F73}"/>
              </a:ext>
            </a:extLst>
          </p:cNvPr>
          <p:cNvSpPr/>
          <p:nvPr/>
        </p:nvSpPr>
        <p:spPr>
          <a:xfrm>
            <a:off x="9624393" y="3404314"/>
            <a:ext cx="2664296" cy="88878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Predicted values of SARIMA(8,1,3</a:t>
            </a:r>
            <a:r>
              <a:rPr lang="en-IN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46CB6C2-24C9-B290-2655-613BC00E5FAE}"/>
              </a:ext>
            </a:extLst>
          </p:cNvPr>
          <p:cNvSpPr txBox="1"/>
          <p:nvPr/>
        </p:nvSpPr>
        <p:spPr>
          <a:xfrm>
            <a:off x="479376" y="17380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ACF and PACF Plots</a:t>
            </a:r>
          </a:p>
        </p:txBody>
      </p:sp>
    </p:spTree>
    <p:extLst>
      <p:ext uri="{BB962C8B-B14F-4D97-AF65-F5344CB8AC3E}">
        <p14:creationId xmlns:p14="http://schemas.microsoft.com/office/powerpoint/2010/main" xmlns="" val="355427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336" y="188640"/>
            <a:ext cx="11116816" cy="936104"/>
          </a:xfrm>
        </p:spPr>
        <p:txBody>
          <a:bodyPr/>
          <a:lstStyle/>
          <a:p>
            <a:r>
              <a:rPr lang="en-SG" b="1" dirty="0">
                <a:solidFill>
                  <a:schemeClr val="accent6">
                    <a:lumMod val="50000"/>
                  </a:schemeClr>
                </a:solidFill>
              </a:rPr>
              <a:t>Plots and Accuracy measures: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5449F1B0-D3D3-7233-DF79-1E7893027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3353" y="1361105"/>
            <a:ext cx="6408711" cy="3030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439048A1-5C13-2D93-258D-1921BFC9DD3E}"/>
              </a:ext>
            </a:extLst>
          </p:cNvPr>
          <p:cNvSpPr/>
          <p:nvPr/>
        </p:nvSpPr>
        <p:spPr>
          <a:xfrm>
            <a:off x="1703513" y="951618"/>
            <a:ext cx="3600400" cy="2880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89485BA-C5CE-BC2C-9C82-6D3FE6134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4210920"/>
            <a:ext cx="5976664" cy="2482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xmlns="" id="{6DC581F8-5304-8311-4303-1A744A151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63408" y="1442692"/>
            <a:ext cx="5040559" cy="27019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3249E41C-9F8B-5EF4-6B84-397CCA2C8FB8}"/>
              </a:ext>
            </a:extLst>
          </p:cNvPr>
          <p:cNvSpPr/>
          <p:nvPr/>
        </p:nvSpPr>
        <p:spPr>
          <a:xfrm>
            <a:off x="7751815" y="987027"/>
            <a:ext cx="3600400" cy="28803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Train 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CBC18B6-B07B-990C-B2BA-74E3AB997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1736" y="4317053"/>
            <a:ext cx="5040559" cy="2292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18592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336" y="188640"/>
            <a:ext cx="11116816" cy="936104"/>
          </a:xfrm>
        </p:spPr>
        <p:txBody>
          <a:bodyPr/>
          <a:lstStyle/>
          <a:p>
            <a:r>
              <a:rPr lang="en-SG" b="1" dirty="0">
                <a:solidFill>
                  <a:schemeClr val="accent6">
                    <a:lumMod val="50000"/>
                  </a:schemeClr>
                </a:solidFill>
              </a:rPr>
              <a:t>Fit the model on the whole data: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xmlns="" id="{D6703938-C4BF-2791-B110-D0A1BCD62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14" y="1124745"/>
            <a:ext cx="11837234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ED87C3C-EE85-0D72-DB35-B4A4CAB51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4293096"/>
            <a:ext cx="7848872" cy="2006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4093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336" y="188640"/>
            <a:ext cx="11116816" cy="936104"/>
          </a:xfrm>
        </p:spPr>
        <p:txBody>
          <a:bodyPr/>
          <a:lstStyle/>
          <a:p>
            <a:r>
              <a:rPr lang="en-SG" b="1" dirty="0">
                <a:solidFill>
                  <a:schemeClr val="accent6">
                    <a:lumMod val="50000"/>
                  </a:schemeClr>
                </a:solidFill>
              </a:rPr>
              <a:t>Predict 10 years forecast using this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48871BC-A286-3C5A-4BAF-3BD50F6F6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23" y="1412775"/>
            <a:ext cx="6154439" cy="4949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xmlns="" id="{77C7E7AB-624F-140B-31F4-38EECB9AE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28048" y="1216293"/>
            <a:ext cx="5328593" cy="5472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28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46" y="0"/>
            <a:ext cx="11337967" cy="128586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Holt-Winter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Model:-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seasonal= "add", trend=None ,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seasonal_periods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=9     </a:t>
            </a:r>
          </a:p>
        </p:txBody>
      </p:sp>
      <p:pic>
        <p:nvPicPr>
          <p:cNvPr id="4" name="Picture 3" descr="Screenshot (78).png"/>
          <p:cNvPicPr>
            <a:picLocks noChangeAspect="1"/>
          </p:cNvPicPr>
          <p:nvPr/>
        </p:nvPicPr>
        <p:blipFill>
          <a:blip r:embed="rId2"/>
          <a:srcRect l="16601" t="34367" r="30078" b="7295"/>
          <a:stretch>
            <a:fillRect/>
          </a:stretch>
        </p:blipFill>
        <p:spPr>
          <a:xfrm>
            <a:off x="166646" y="1285860"/>
            <a:ext cx="6215106" cy="5572140"/>
          </a:xfrm>
          <a:prstGeom prst="rect">
            <a:avLst/>
          </a:prstGeom>
        </p:spPr>
      </p:pic>
      <p:pic>
        <p:nvPicPr>
          <p:cNvPr id="5" name="Picture 4" descr="Screenshot (79).png"/>
          <p:cNvPicPr>
            <a:picLocks noChangeAspect="1"/>
          </p:cNvPicPr>
          <p:nvPr/>
        </p:nvPicPr>
        <p:blipFill>
          <a:blip r:embed="rId3"/>
          <a:srcRect l="16601" t="35409" r="36328" b="7271"/>
          <a:stretch>
            <a:fillRect/>
          </a:stretch>
        </p:blipFill>
        <p:spPr>
          <a:xfrm>
            <a:off x="6453190" y="1285860"/>
            <a:ext cx="5738810" cy="5572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6647" y="0"/>
            <a:ext cx="11337966" cy="714356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Holt-Winter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Model</a:t>
            </a:r>
          </a:p>
        </p:txBody>
      </p:sp>
      <p:pic>
        <p:nvPicPr>
          <p:cNvPr id="6" name="Picture 5" descr="Screenshot (80).png"/>
          <p:cNvPicPr>
            <a:picLocks noChangeAspect="1"/>
          </p:cNvPicPr>
          <p:nvPr/>
        </p:nvPicPr>
        <p:blipFill>
          <a:blip r:embed="rId2"/>
          <a:srcRect l="16601" t="34367" r="30664" b="9355"/>
          <a:stretch>
            <a:fillRect/>
          </a:stretch>
        </p:blipFill>
        <p:spPr>
          <a:xfrm>
            <a:off x="166646" y="571480"/>
            <a:ext cx="7929618" cy="3071834"/>
          </a:xfrm>
          <a:prstGeom prst="rect">
            <a:avLst/>
          </a:prstGeom>
        </p:spPr>
      </p:pic>
      <p:pic>
        <p:nvPicPr>
          <p:cNvPr id="7" name="Picture 6" descr="Screenshot (81).png"/>
          <p:cNvPicPr>
            <a:picLocks noChangeAspect="1"/>
          </p:cNvPicPr>
          <p:nvPr/>
        </p:nvPicPr>
        <p:blipFill>
          <a:blip r:embed="rId3"/>
          <a:srcRect l="16601" t="44789" r="70508" b="30199"/>
          <a:stretch>
            <a:fillRect/>
          </a:stretch>
        </p:blipFill>
        <p:spPr>
          <a:xfrm>
            <a:off x="8167702" y="3571876"/>
            <a:ext cx="3714776" cy="3143272"/>
          </a:xfrm>
          <a:prstGeom prst="rect">
            <a:avLst/>
          </a:prstGeom>
        </p:spPr>
      </p:pic>
      <p:pic>
        <p:nvPicPr>
          <p:cNvPr id="8" name="Picture 7" descr="Screenshot (82).png"/>
          <p:cNvPicPr>
            <a:picLocks noChangeAspect="1"/>
          </p:cNvPicPr>
          <p:nvPr/>
        </p:nvPicPr>
        <p:blipFill>
          <a:blip r:embed="rId4"/>
          <a:srcRect l="17187" t="36452" r="30664" b="16650"/>
          <a:stretch>
            <a:fillRect/>
          </a:stretch>
        </p:blipFill>
        <p:spPr>
          <a:xfrm>
            <a:off x="238084" y="3643290"/>
            <a:ext cx="7929618" cy="3214710"/>
          </a:xfrm>
          <a:prstGeom prst="rect">
            <a:avLst/>
          </a:prstGeom>
        </p:spPr>
      </p:pic>
      <p:sp>
        <p:nvSpPr>
          <p:cNvPr id="9" name="Cloud 8"/>
          <p:cNvSpPr/>
          <p:nvPr/>
        </p:nvSpPr>
        <p:spPr>
          <a:xfrm>
            <a:off x="8524892" y="214290"/>
            <a:ext cx="3143272" cy="2857520"/>
          </a:xfrm>
          <a:prstGeom prst="cloud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CO2 Future values forecasted by Holt-Winter Model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9953652" y="3000372"/>
            <a:ext cx="484632" cy="57150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336" y="188640"/>
            <a:ext cx="11116816" cy="936104"/>
          </a:xfrm>
        </p:spPr>
        <p:txBody>
          <a:bodyPr/>
          <a:lstStyle/>
          <a:p>
            <a:r>
              <a:rPr lang="en-SG" b="1" dirty="0">
                <a:solidFill>
                  <a:schemeClr val="accent6">
                    <a:lumMod val="50000"/>
                  </a:schemeClr>
                </a:solidFill>
              </a:rPr>
              <a:t>Other Exponential Models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2DE6C6-685E-F447-91A2-A637B2792FD0}"/>
              </a:ext>
            </a:extLst>
          </p:cNvPr>
          <p:cNvSpPr txBox="1"/>
          <p:nvPr/>
        </p:nvSpPr>
        <p:spPr>
          <a:xfrm>
            <a:off x="273876" y="1052737"/>
            <a:ext cx="805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highlight>
                  <a:srgbClr val="000000"/>
                </a:highlight>
              </a:rPr>
              <a:t>Single Exponential Smoothing with alpha=0.2,0.5,0.8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A3D37AB-AB97-367D-4595-FE2711C8C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76" y="1556792"/>
            <a:ext cx="6686220" cy="4824536"/>
          </a:xfrm>
          <a:prstGeom prst="rect">
            <a:avLst/>
          </a:prstGeom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xmlns="" id="{29597657-99CC-E109-B9A1-289771B0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9923" y="2292767"/>
            <a:ext cx="5010733" cy="44106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9603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336" y="188640"/>
            <a:ext cx="11116816" cy="936104"/>
          </a:xfrm>
        </p:spPr>
        <p:txBody>
          <a:bodyPr/>
          <a:lstStyle/>
          <a:p>
            <a:r>
              <a:rPr lang="en-SG" b="1" dirty="0">
                <a:solidFill>
                  <a:schemeClr val="accent6">
                    <a:lumMod val="50000"/>
                  </a:schemeClr>
                </a:solidFill>
              </a:rPr>
              <a:t>Other Exponential Models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2DE6C6-685E-F447-91A2-A637B2792FD0}"/>
              </a:ext>
            </a:extLst>
          </p:cNvPr>
          <p:cNvSpPr txBox="1"/>
          <p:nvPr/>
        </p:nvSpPr>
        <p:spPr>
          <a:xfrm>
            <a:off x="273876" y="1052737"/>
            <a:ext cx="805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highlight>
                  <a:srgbClr val="000000"/>
                </a:highlight>
              </a:rPr>
              <a:t>Single Exponential Smoothing with alpha=0.2,0.5,0.8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xmlns="" id="{42A1CEC1-EB71-2BFC-3986-7B2838D55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701" y="3776375"/>
            <a:ext cx="9884747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CB2AD4D-2250-A11E-04FD-5E4550846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63" y="1640242"/>
            <a:ext cx="6216333" cy="1805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2CC9F90-29EB-1D29-B26C-D603E322EB08}"/>
              </a:ext>
            </a:extLst>
          </p:cNvPr>
          <p:cNvSpPr txBox="1"/>
          <p:nvPr/>
        </p:nvSpPr>
        <p:spPr>
          <a:xfrm>
            <a:off x="9264352" y="1988894"/>
            <a:ext cx="2592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With alpha 0.5</a:t>
            </a: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MAPE=8.74</a:t>
            </a: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RMSE=1.80</a:t>
            </a:r>
          </a:p>
        </p:txBody>
      </p:sp>
    </p:spTree>
    <p:extLst>
      <p:ext uri="{BB962C8B-B14F-4D97-AF65-F5344CB8AC3E}">
        <p14:creationId xmlns:p14="http://schemas.microsoft.com/office/powerpoint/2010/main" xmlns="" val="228293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336" y="188640"/>
            <a:ext cx="11116816" cy="936104"/>
          </a:xfrm>
        </p:spPr>
        <p:txBody>
          <a:bodyPr/>
          <a:lstStyle/>
          <a:p>
            <a:r>
              <a:rPr lang="en-SG" b="1" dirty="0">
                <a:solidFill>
                  <a:schemeClr val="accent6">
                    <a:lumMod val="50000"/>
                  </a:schemeClr>
                </a:solidFill>
              </a:rPr>
              <a:t>Other Exponential Models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2DE6C6-685E-F447-91A2-A637B2792FD0}"/>
              </a:ext>
            </a:extLst>
          </p:cNvPr>
          <p:cNvSpPr txBox="1"/>
          <p:nvPr/>
        </p:nvSpPr>
        <p:spPr>
          <a:xfrm>
            <a:off x="273876" y="1052737"/>
            <a:ext cx="805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highlight>
                  <a:srgbClr val="000000"/>
                </a:highlight>
              </a:rPr>
              <a:t>Double Exponential Smoothing with alpha=0.3,beta=0.2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2CC9F90-29EB-1D29-B26C-D603E322EB08}"/>
              </a:ext>
            </a:extLst>
          </p:cNvPr>
          <p:cNvSpPr txBox="1"/>
          <p:nvPr/>
        </p:nvSpPr>
        <p:spPr>
          <a:xfrm>
            <a:off x="9300267" y="2344391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MAPE=5.03</a:t>
            </a:r>
          </a:p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RMSE=1.01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xmlns="" id="{C6170F9D-C2D5-2E8D-C5C5-6F3B6BCAE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645024"/>
            <a:ext cx="8915400" cy="2886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78B27C8-512B-2F23-1231-481CD5D91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45" y="1987417"/>
            <a:ext cx="5835950" cy="1360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87214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336" y="188640"/>
            <a:ext cx="11116816" cy="936104"/>
          </a:xfrm>
        </p:spPr>
        <p:txBody>
          <a:bodyPr/>
          <a:lstStyle/>
          <a:p>
            <a:r>
              <a:rPr lang="en-SG" b="1" dirty="0">
                <a:solidFill>
                  <a:schemeClr val="accent6">
                    <a:lumMod val="50000"/>
                  </a:schemeClr>
                </a:solidFill>
              </a:rPr>
              <a:t>Comparison of the results: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E88C17E-6F36-DDBF-5BEF-93AAD330A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2" y="1268760"/>
            <a:ext cx="7704856" cy="49762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57150"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74854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404664"/>
            <a:ext cx="8229600" cy="648072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SG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IN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Times New Roman" pitchFamily="18" charset="0"/>
                <a:cs typeface="Times New Roman" pitchFamily="18" charset="0"/>
              </a:rPr>
              <a:t>BUSINESS OBJECTIVE</a:t>
            </a:r>
            <a:endParaRPr lang="en-SG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5400" y="1556792"/>
            <a:ext cx="11377264" cy="5620080"/>
          </a:xfrm>
        </p:spPr>
        <p:txBody>
          <a:bodyPr>
            <a:normAutofit/>
          </a:bodyPr>
          <a:lstStyle/>
          <a:p>
            <a:pPr>
              <a:buNone/>
            </a:pPr>
            <a:endParaRPr lang="en-SG" sz="28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erpetua" panose="02020502060401020303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SG" sz="28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erpetua" panose="02020502060401020303" pitchFamily="18" charset="0"/>
                <a:cs typeface="Times New Roman" pitchFamily="18" charset="0"/>
              </a:rPr>
              <a:t>Given the historical Carbon Dioxide ( CO</a:t>
            </a:r>
            <a:r>
              <a:rPr lang="en-SG" sz="2800" b="1" baseline="-25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erpetua" panose="02020502060401020303" pitchFamily="18" charset="0"/>
                <a:cs typeface="Times New Roman" pitchFamily="18" charset="0"/>
              </a:rPr>
              <a:t>2 </a:t>
            </a:r>
            <a:r>
              <a:rPr lang="en-SG" sz="28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erpetua" panose="02020502060401020303" pitchFamily="18" charset="0"/>
                <a:cs typeface="Times New Roman" pitchFamily="18" charset="0"/>
              </a:rPr>
              <a:t>) levels, build a Time Series Forecasting Model to predict the future CO</a:t>
            </a:r>
            <a:r>
              <a:rPr lang="en-SG" sz="2800" b="1" baseline="-25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erpetua" panose="02020502060401020303" pitchFamily="18" charset="0"/>
                <a:cs typeface="Times New Roman" pitchFamily="18" charset="0"/>
              </a:rPr>
              <a:t>2  </a:t>
            </a:r>
            <a:r>
              <a:rPr lang="en-SG" sz="28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erpetua" panose="02020502060401020303" pitchFamily="18" charset="0"/>
                <a:cs typeface="Times New Roman" pitchFamily="18" charset="0"/>
              </a:rPr>
              <a:t> levels</a:t>
            </a:r>
          </a:p>
          <a:p>
            <a:pPr>
              <a:buFont typeface="Arial" pitchFamily="34" charset="0"/>
              <a:buChar char="•"/>
            </a:pPr>
            <a:r>
              <a:rPr lang="en-SG" sz="28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erpetua" panose="02020502060401020303" pitchFamily="18" charset="0"/>
                <a:cs typeface="Times New Roman" pitchFamily="18" charset="0"/>
              </a:rPr>
              <a:t>Greenhouse </a:t>
            </a:r>
            <a:r>
              <a:rPr lang="en-SG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erpetua" panose="02020502060401020303" pitchFamily="18" charset="0"/>
                <a:cs typeface="Times New Roman" pitchFamily="18" charset="0"/>
              </a:rPr>
              <a:t>gases, especially carbon dioxide (CO</a:t>
            </a:r>
            <a:r>
              <a:rPr lang="en-SG" sz="2800" b="1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erpetua" panose="02020502060401020303" pitchFamily="18" charset="0"/>
                <a:cs typeface="Times New Roman" pitchFamily="18" charset="0"/>
              </a:rPr>
              <a:t>2</a:t>
            </a:r>
            <a:r>
              <a:rPr lang="en-SG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erpetua" panose="02020502060401020303" pitchFamily="18" charset="0"/>
                <a:cs typeface="Times New Roman" pitchFamily="18" charset="0"/>
              </a:rPr>
              <a:t>) emissions are viewed as one of the core causes of climatic change, and it has become one of the most important environmental problems like global warming</a:t>
            </a:r>
            <a:r>
              <a:rPr lang="en-SG" sz="28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erpetua" panose="02020502060401020303" pitchFamily="18" charset="0"/>
                <a:cs typeface="Times New Roman" pitchFamily="18" charset="0"/>
              </a:rPr>
              <a:t>.</a:t>
            </a:r>
            <a:endParaRPr lang="en-SG" sz="28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erpetua" panose="02020502060401020303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SG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erpetua" panose="02020502060401020303" pitchFamily="18" charset="0"/>
                <a:cs typeface="Times New Roman" pitchFamily="18" charset="0"/>
              </a:rPr>
              <a:t>Knowing the level of CO2 emissions by the high emitting organization in near future will provide actionable insights, 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erpetua" panose="02020502060401020303" pitchFamily="18" charset="0"/>
                <a:cs typeface="Times New Roman" panose="02020603050405020304" pitchFamily="18" charset="0"/>
              </a:rPr>
              <a:t>so that the organization can follow the government norms with respect to Carbon Dioxide emission levels.</a:t>
            </a:r>
            <a:endParaRPr lang="en-SG" sz="28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220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Selection of Final Model for Deployment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Based on the model </a:t>
            </a:r>
            <a:r>
              <a:rPr lang="en-US" sz="2400" b="1" dirty="0" smtClean="0">
                <a:solidFill>
                  <a:srgbClr val="C00000"/>
                </a:solidFill>
              </a:rPr>
              <a:t>performance, parameters, </a:t>
            </a:r>
            <a:r>
              <a:rPr lang="en-US" sz="2400" b="1" dirty="0" smtClean="0">
                <a:solidFill>
                  <a:srgbClr val="C00000"/>
                </a:solidFill>
              </a:rPr>
              <a:t>RMSE and MAPE, the following models are </a:t>
            </a:r>
            <a:r>
              <a:rPr lang="en-US" sz="2400" b="1" dirty="0" err="1" smtClean="0">
                <a:solidFill>
                  <a:srgbClr val="C00000"/>
                </a:solidFill>
              </a:rPr>
              <a:t>finalised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for deployment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1. </a:t>
            </a:r>
            <a:r>
              <a:rPr lang="en-US" sz="2400" b="1" dirty="0" smtClean="0">
                <a:solidFill>
                  <a:srgbClr val="00B0F0"/>
                </a:solidFill>
              </a:rPr>
              <a:t>ARIMA Model (7,1,2)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r>
              <a:rPr lang="en-US" sz="2400" b="1" dirty="0" smtClean="0">
                <a:solidFill>
                  <a:srgbClr val="00B0F0"/>
                </a:solidFill>
              </a:rPr>
              <a:t>. HW Model (Trend </a:t>
            </a:r>
            <a:r>
              <a:rPr lang="en-US" sz="2400" b="1" dirty="0" smtClean="0">
                <a:solidFill>
                  <a:srgbClr val="00B0F0"/>
                </a:solidFill>
              </a:rPr>
              <a:t>= None , </a:t>
            </a:r>
            <a:r>
              <a:rPr lang="en-US" sz="2400" b="1" dirty="0" smtClean="0">
                <a:solidFill>
                  <a:srgbClr val="00B0F0"/>
                </a:solidFill>
              </a:rPr>
              <a:t>Seasonality = Additive)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71612"/>
            <a:ext cx="8915400" cy="478634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ARIMA and Holt’s-Winter models are </a:t>
            </a:r>
            <a:r>
              <a:rPr lang="en-US" sz="2400" b="1" dirty="0" err="1" smtClean="0">
                <a:solidFill>
                  <a:srgbClr val="C00000"/>
                </a:solidFill>
              </a:rPr>
              <a:t>finalised</a:t>
            </a:r>
            <a:r>
              <a:rPr lang="en-US" sz="2400" b="1" dirty="0" smtClean="0">
                <a:solidFill>
                  <a:srgbClr val="C00000"/>
                </a:solidFill>
              </a:rPr>
              <a:t> for deployment.</a:t>
            </a:r>
          </a:p>
          <a:p>
            <a:r>
              <a:rPr lang="en-US" sz="2400" b="1" dirty="0" err="1" smtClean="0">
                <a:solidFill>
                  <a:srgbClr val="C00000"/>
                </a:solidFill>
              </a:rPr>
              <a:t>Streamlit</a:t>
            </a:r>
            <a:r>
              <a:rPr lang="en-US" sz="2400" b="1" dirty="0" smtClean="0">
                <a:solidFill>
                  <a:srgbClr val="C00000"/>
                </a:solidFill>
              </a:rPr>
              <a:t> Cloud is chosen for deploying the app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The user can select a model and the forecast period to display the results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The graph displays the historical data as well as forecasted data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RMSE and MAPE values can also be displayed on the screen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The forecasted values are also tabulated in the display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2595538" y="500042"/>
            <a:ext cx="8911687" cy="1280890"/>
          </a:xfrm>
        </p:spPr>
        <p:txBody>
          <a:bodyPr/>
          <a:lstStyle/>
          <a:p>
            <a:r>
              <a:rPr lang="en-SG" b="1" dirty="0" smtClean="0">
                <a:solidFill>
                  <a:schemeClr val="accent6">
                    <a:lumMod val="50000"/>
                  </a:schemeClr>
                </a:solidFill>
              </a:rPr>
              <a:t>Deployment Details: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844" y="785794"/>
            <a:ext cx="10144196" cy="564360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finalised</a:t>
            </a:r>
            <a:r>
              <a:rPr lang="en-US" sz="2800" b="1" dirty="0" smtClean="0">
                <a:solidFill>
                  <a:srgbClr val="C00000"/>
                </a:solidFill>
              </a:rPr>
              <a:t> and fitted model is saved as .</a:t>
            </a:r>
            <a:r>
              <a:rPr lang="en-US" sz="2800" b="1" dirty="0" err="1" smtClean="0">
                <a:solidFill>
                  <a:srgbClr val="C00000"/>
                </a:solidFill>
              </a:rPr>
              <a:t>pkl</a:t>
            </a:r>
            <a:r>
              <a:rPr lang="en-US" sz="2800" b="1" dirty="0" smtClean="0">
                <a:solidFill>
                  <a:srgbClr val="C00000"/>
                </a:solidFill>
              </a:rPr>
              <a:t> file using pickle library. 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Python script file is prepared and stored as .</a:t>
            </a:r>
            <a:r>
              <a:rPr lang="en-US" sz="2800" b="1" dirty="0" err="1" smtClean="0">
                <a:solidFill>
                  <a:srgbClr val="C00000"/>
                </a:solidFill>
              </a:rPr>
              <a:t>py</a:t>
            </a:r>
            <a:r>
              <a:rPr lang="en-US" sz="2800" b="1" dirty="0" smtClean="0">
                <a:solidFill>
                  <a:srgbClr val="C00000"/>
                </a:solidFill>
              </a:rPr>
              <a:t> file 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The dependency libraries are written in a text(.txt) file which named as requirements file.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All the above files namely </a:t>
            </a:r>
            <a:r>
              <a:rPr lang="en-US" sz="2800" b="1" dirty="0" smtClean="0">
                <a:solidFill>
                  <a:srgbClr val="C00000"/>
                </a:solidFill>
              </a:rPr>
              <a:t>.</a:t>
            </a:r>
            <a:r>
              <a:rPr lang="en-US" sz="2800" b="1" dirty="0" err="1" smtClean="0">
                <a:solidFill>
                  <a:srgbClr val="C00000"/>
                </a:solidFill>
              </a:rPr>
              <a:t>ipynb</a:t>
            </a:r>
            <a:r>
              <a:rPr lang="en-US" sz="2800" b="1" dirty="0" smtClean="0">
                <a:solidFill>
                  <a:srgbClr val="C00000"/>
                </a:solidFill>
              </a:rPr>
              <a:t>, </a:t>
            </a:r>
            <a:r>
              <a:rPr lang="en-US" sz="2800" b="1" dirty="0" smtClean="0">
                <a:solidFill>
                  <a:srgbClr val="C00000"/>
                </a:solidFill>
              </a:rPr>
              <a:t>.</a:t>
            </a:r>
            <a:r>
              <a:rPr lang="en-US" sz="2800" b="1" dirty="0" err="1" smtClean="0">
                <a:solidFill>
                  <a:srgbClr val="C00000"/>
                </a:solidFill>
              </a:rPr>
              <a:t>sav</a:t>
            </a:r>
            <a:r>
              <a:rPr lang="en-US" sz="2800" b="1" dirty="0" smtClean="0">
                <a:solidFill>
                  <a:srgbClr val="C00000"/>
                </a:solidFill>
              </a:rPr>
              <a:t>, </a:t>
            </a:r>
            <a:r>
              <a:rPr lang="en-US" sz="2800" b="1" dirty="0" smtClean="0">
                <a:solidFill>
                  <a:srgbClr val="C00000"/>
                </a:solidFill>
              </a:rPr>
              <a:t>.</a:t>
            </a:r>
            <a:r>
              <a:rPr lang="en-US" sz="2800" b="1" dirty="0" err="1" smtClean="0">
                <a:solidFill>
                  <a:srgbClr val="C00000"/>
                </a:solidFill>
              </a:rPr>
              <a:t>pkl</a:t>
            </a:r>
            <a:r>
              <a:rPr lang="en-US" sz="2800" b="1" dirty="0" smtClean="0">
                <a:solidFill>
                  <a:srgbClr val="C00000"/>
                </a:solidFill>
              </a:rPr>
              <a:t>, .txt and .</a:t>
            </a:r>
            <a:r>
              <a:rPr lang="en-US" sz="2800" b="1" dirty="0" err="1" smtClean="0">
                <a:solidFill>
                  <a:srgbClr val="C00000"/>
                </a:solidFill>
              </a:rPr>
              <a:t>py</a:t>
            </a:r>
            <a:r>
              <a:rPr lang="en-US" sz="2800" b="1" dirty="0" smtClean="0">
                <a:solidFill>
                  <a:srgbClr val="C00000"/>
                </a:solidFill>
              </a:rPr>
              <a:t> files are stored in </a:t>
            </a:r>
            <a:r>
              <a:rPr lang="en-US" sz="2800" b="1" dirty="0" err="1" smtClean="0">
                <a:solidFill>
                  <a:srgbClr val="C00000"/>
                </a:solidFill>
              </a:rPr>
              <a:t>GitHub</a:t>
            </a:r>
            <a:r>
              <a:rPr lang="en-US" sz="2800" b="1" dirty="0" smtClean="0">
                <a:solidFill>
                  <a:srgbClr val="C00000"/>
                </a:solidFill>
              </a:rPr>
              <a:t> repository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The user account is created and in </a:t>
            </a:r>
            <a:r>
              <a:rPr lang="en-US" sz="2800" b="1" dirty="0" err="1" smtClean="0">
                <a:solidFill>
                  <a:srgbClr val="C00000"/>
                </a:solidFill>
              </a:rPr>
              <a:t>streamlit</a:t>
            </a:r>
            <a:r>
              <a:rPr lang="en-US" sz="2800" b="1" dirty="0" smtClean="0">
                <a:solidFill>
                  <a:srgbClr val="C00000"/>
                </a:solidFill>
              </a:rPr>
              <a:t> share website from where the app can be launched by mentioning the </a:t>
            </a:r>
            <a:r>
              <a:rPr lang="en-US" sz="2800" b="1" dirty="0" err="1" smtClean="0">
                <a:solidFill>
                  <a:srgbClr val="C00000"/>
                </a:solidFill>
              </a:rPr>
              <a:t>GitHub</a:t>
            </a:r>
            <a:r>
              <a:rPr lang="en-US" sz="2800" b="1" dirty="0" smtClean="0">
                <a:solidFill>
                  <a:srgbClr val="C00000"/>
                </a:solidFill>
              </a:rPr>
              <a:t> Repository URL</a:t>
            </a:r>
            <a:r>
              <a:rPr lang="en-US" sz="2800" b="1" dirty="0" smtClean="0">
                <a:solidFill>
                  <a:srgbClr val="C00000"/>
                </a:solidFill>
              </a:rPr>
              <a:t>.</a:t>
            </a:r>
          </a:p>
          <a:p>
            <a:endParaRPr lang="en-US" sz="28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238085" y="0"/>
            <a:ext cx="10715699" cy="714356"/>
          </a:xfrm>
        </p:spPr>
        <p:txBody>
          <a:bodyPr/>
          <a:lstStyle/>
          <a:p>
            <a:r>
              <a:rPr lang="en-SG" b="1" dirty="0" smtClean="0">
                <a:solidFill>
                  <a:schemeClr val="accent6">
                    <a:lumMod val="50000"/>
                  </a:schemeClr>
                </a:solidFill>
              </a:rPr>
              <a:t>STEPS IN DEPLOYMENT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47" y="0"/>
            <a:ext cx="8643997" cy="7143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Deployment Screenshots</a:t>
            </a:r>
          </a:p>
        </p:txBody>
      </p:sp>
      <p:pic>
        <p:nvPicPr>
          <p:cNvPr id="4" name="Picture 3" descr="Screenshot (83).png"/>
          <p:cNvPicPr>
            <a:picLocks noChangeAspect="1"/>
          </p:cNvPicPr>
          <p:nvPr/>
        </p:nvPicPr>
        <p:blipFill>
          <a:blip r:embed="rId2"/>
          <a:srcRect t="13523" b="4144"/>
          <a:stretch>
            <a:fillRect/>
          </a:stretch>
        </p:blipFill>
        <p:spPr>
          <a:xfrm>
            <a:off x="238084" y="1357274"/>
            <a:ext cx="11953916" cy="5500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47" y="0"/>
            <a:ext cx="8643997" cy="7143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Deployment Screenshots</a:t>
            </a:r>
          </a:p>
        </p:txBody>
      </p:sp>
      <p:pic>
        <p:nvPicPr>
          <p:cNvPr id="6" name="Picture 5" descr="Screenshot (86).png"/>
          <p:cNvPicPr>
            <a:picLocks noChangeAspect="1"/>
          </p:cNvPicPr>
          <p:nvPr/>
        </p:nvPicPr>
        <p:blipFill>
          <a:blip r:embed="rId2"/>
          <a:srcRect t="13499" b="4379"/>
          <a:stretch>
            <a:fillRect/>
          </a:stretch>
        </p:blipFill>
        <p:spPr>
          <a:xfrm>
            <a:off x="166646" y="1214422"/>
            <a:ext cx="12192000" cy="535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47" y="0"/>
            <a:ext cx="8643997" cy="7143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Deployment Screenshots</a:t>
            </a:r>
          </a:p>
        </p:txBody>
      </p:sp>
      <p:pic>
        <p:nvPicPr>
          <p:cNvPr id="4" name="Picture 3" descr="Screenshot (87).png"/>
          <p:cNvPicPr>
            <a:picLocks noChangeAspect="1"/>
          </p:cNvPicPr>
          <p:nvPr/>
        </p:nvPicPr>
        <p:blipFill>
          <a:blip r:embed="rId2"/>
          <a:srcRect t="14566" b="4144"/>
          <a:stretch>
            <a:fillRect/>
          </a:stretch>
        </p:blipFill>
        <p:spPr>
          <a:xfrm>
            <a:off x="166646" y="1214422"/>
            <a:ext cx="12192000" cy="5500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GitHub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2662" y="2143116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hlinkClick r:id="rId2"/>
              </a:rPr>
              <a:t>https://github.com/srikommareddy/Forecasting-CO2.git</a:t>
            </a:r>
            <a:endParaRPr lang="en-US" sz="2400" b="1" dirty="0" smtClean="0"/>
          </a:p>
          <a:p>
            <a:r>
              <a:rPr lang="en-US" sz="2400" b="1" dirty="0" smtClean="0">
                <a:hlinkClick r:id="rId3"/>
              </a:rPr>
              <a:t>https://github.com/MallikarjunaReddy448/co2-forecasting</a:t>
            </a:r>
            <a:endParaRPr lang="en-US" sz="2400" b="1" dirty="0" smtClean="0"/>
          </a:p>
          <a:p>
            <a:r>
              <a:rPr lang="en-US" sz="2400" b="1" dirty="0" smtClean="0">
                <a:hlinkClick r:id="rId4"/>
              </a:rPr>
              <a:t>https://github.com/AbiramiRangaraj</a:t>
            </a:r>
            <a:endParaRPr lang="en-US" sz="2400" b="1" dirty="0" smtClean="0"/>
          </a:p>
          <a:p>
            <a:r>
              <a:rPr lang="en-US" sz="2400" b="1" dirty="0" smtClean="0">
                <a:hlinkClick r:id="rId5"/>
              </a:rPr>
              <a:t>https://github.com/Simyvazhakunnathu</a:t>
            </a:r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83532" y="620689"/>
            <a:ext cx="8332572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015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336" y="116632"/>
            <a:ext cx="8075240" cy="99412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SG" sz="4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howcard Gothic" panose="04020904020102020604" pitchFamily="82" charset="0"/>
                <a:cs typeface="Times New Roman" pitchFamily="18" charset="0"/>
              </a:rPr>
              <a:t>PROJECT PROCESS </a:t>
            </a:r>
            <a:r>
              <a:rPr lang="en-SG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howcard Gothic" panose="04020904020102020604" pitchFamily="82" charset="0"/>
                <a:cs typeface="Times New Roman" pitchFamily="18" charset="0"/>
              </a:rPr>
              <a:t>FLOW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xmlns="" id="{770DDBB4-C599-8D05-506C-69B54C6547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737777280"/>
              </p:ext>
            </p:extLst>
          </p:nvPr>
        </p:nvGraphicFramePr>
        <p:xfrm>
          <a:off x="695400" y="1340768"/>
          <a:ext cx="11017224" cy="4797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5929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2382" y="57634"/>
            <a:ext cx="10787174" cy="682959"/>
          </a:xfrm>
        </p:spPr>
        <p:txBody>
          <a:bodyPr>
            <a:normAutofit fontScale="90000"/>
          </a:bodyPr>
          <a:lstStyle/>
          <a:p>
            <a:r>
              <a:rPr lang="en-SG" sz="4400" dirty="0">
                <a:solidFill>
                  <a:schemeClr val="accent6">
                    <a:lumMod val="50000"/>
                  </a:schemeClr>
                </a:solidFill>
                <a:latin typeface="Sitka Small Semibold" pitchFamily="2" charset="0"/>
                <a:cs typeface="Times New Roman" pitchFamily="18" charset="0"/>
              </a:rPr>
              <a:t>DATA COLLECTION and EDA</a:t>
            </a:r>
            <a:endParaRPr lang="en-SG" dirty="0">
              <a:solidFill>
                <a:schemeClr val="accent6">
                  <a:lumMod val="50000"/>
                </a:schemeClr>
              </a:solidFill>
              <a:latin typeface="Sitka Small Semibold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92346"/>
            <a:ext cx="11175032" cy="536565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of the dataset:           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215 rows &amp; 2 columns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Null values and duplicate values observed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outliers detected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shows a right skewed distribution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10CCA881-AF7E-9672-3E9C-7859C474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2382" y="4149079"/>
            <a:ext cx="7856268" cy="283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loud 6">
            <a:extLst>
              <a:ext uri="{FF2B5EF4-FFF2-40B4-BE49-F238E27FC236}">
                <a16:creationId xmlns:a16="http://schemas.microsoft.com/office/drawing/2014/main" xmlns="" id="{B08486FB-E336-C8C8-C7CC-354DBB9AF554}"/>
              </a:ext>
            </a:extLst>
          </p:cNvPr>
          <p:cNvSpPr/>
          <p:nvPr/>
        </p:nvSpPr>
        <p:spPr>
          <a:xfrm>
            <a:off x="839416" y="4149079"/>
            <a:ext cx="2567360" cy="1049813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Series shows an increasing trend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xmlns="" id="{0538AAA2-4FDB-E841-7439-2E2D5493604D}"/>
              </a:ext>
            </a:extLst>
          </p:cNvPr>
          <p:cNvSpPr/>
          <p:nvPr/>
        </p:nvSpPr>
        <p:spPr>
          <a:xfrm>
            <a:off x="7381884" y="0"/>
            <a:ext cx="2304256" cy="122462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is not normally distributed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C6E8E02C-1EE4-E60D-186F-B5F611D05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85312" y="3840014"/>
            <a:ext cx="3600450" cy="275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xmlns="" id="{2249DC1D-D5C7-6BB6-51D5-59693614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34514" y="1177267"/>
            <a:ext cx="4379933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2260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5629" y="39732"/>
            <a:ext cx="10516323" cy="661735"/>
          </a:xfrm>
        </p:spPr>
        <p:txBody>
          <a:bodyPr>
            <a:normAutofit fontScale="90000"/>
          </a:bodyPr>
          <a:lstStyle/>
          <a:p>
            <a:r>
              <a:rPr lang="en-SG" sz="4400" dirty="0">
                <a:solidFill>
                  <a:schemeClr val="accent6">
                    <a:lumMod val="50000"/>
                  </a:schemeClr>
                </a:solidFill>
                <a:latin typeface="Sitka Small Semibold" pitchFamily="2" charset="0"/>
                <a:cs typeface="Times New Roman" pitchFamily="18" charset="0"/>
              </a:rPr>
              <a:t>DATA COLLECTION and EDA</a:t>
            </a:r>
            <a:endParaRPr lang="en-SG" dirty="0">
              <a:solidFill>
                <a:schemeClr val="accent6">
                  <a:lumMod val="50000"/>
                </a:schemeClr>
              </a:solidFill>
              <a:latin typeface="Sitka Small Semibold" pitchFamily="2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xmlns="" id="{885FAF79-4A67-81D8-519B-83259FE4EE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7368" y="1336014"/>
            <a:ext cx="8352928" cy="33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8">
            <a:extLst>
              <a:ext uri="{FF2B5EF4-FFF2-40B4-BE49-F238E27FC236}">
                <a16:creationId xmlns:a16="http://schemas.microsoft.com/office/drawing/2014/main" xmlns="" id="{0538AAA2-4FDB-E841-7439-2E2D5493604D}"/>
              </a:ext>
            </a:extLst>
          </p:cNvPr>
          <p:cNvSpPr/>
          <p:nvPr/>
        </p:nvSpPr>
        <p:spPr>
          <a:xfrm>
            <a:off x="9070434" y="393647"/>
            <a:ext cx="2930221" cy="18002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Scatter plots are Positively Correlated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0D2DA16-9480-F111-5DA2-C2D597F3921D}"/>
              </a:ext>
            </a:extLst>
          </p:cNvPr>
          <p:cNvSpPr txBox="1"/>
          <p:nvPr/>
        </p:nvSpPr>
        <p:spPr>
          <a:xfrm>
            <a:off x="1309654" y="5000636"/>
            <a:ext cx="112332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Lag plot shows a positive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year increases 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the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CO2 emission also increases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8764F68-B101-9C42-EC5B-51AE1D188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5199" y="2591010"/>
            <a:ext cx="3035456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0184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352" y="112876"/>
            <a:ext cx="10972800" cy="1143000"/>
          </a:xfrm>
        </p:spPr>
        <p:txBody>
          <a:bodyPr>
            <a:normAutofit/>
          </a:bodyPr>
          <a:lstStyle/>
          <a:p>
            <a:r>
              <a:rPr lang="en-SG" sz="3200" dirty="0">
                <a:solidFill>
                  <a:schemeClr val="accent6">
                    <a:lumMod val="50000"/>
                  </a:schemeClr>
                </a:solidFill>
                <a:latin typeface="Sitka Small Semibold" pitchFamily="2" charset="0"/>
                <a:cs typeface="Times New Roman" pitchFamily="18" charset="0"/>
              </a:rPr>
              <a:t>Time Series Decomposition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6F6DFE9F-B055-3010-9C38-318D1E357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63952" y="701992"/>
            <a:ext cx="6264696" cy="524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837DEE3-C81E-049F-6237-16EC655F1F9B}"/>
              </a:ext>
            </a:extLst>
          </p:cNvPr>
          <p:cNvSpPr txBox="1"/>
          <p:nvPr/>
        </p:nvSpPr>
        <p:spPr>
          <a:xfrm>
            <a:off x="263233" y="1412776"/>
            <a:ext cx="53285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Trend: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Data shows an increasing trend</a:t>
            </a:r>
          </a:p>
          <a:p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Seasonality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Data seems to be seasonal</a:t>
            </a:r>
          </a:p>
          <a:p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Residual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There is noise in the data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5298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11624" y="323997"/>
            <a:ext cx="8911687" cy="1280890"/>
          </a:xfrm>
        </p:spPr>
        <p:txBody>
          <a:bodyPr>
            <a:normAutofit/>
          </a:bodyPr>
          <a:lstStyle/>
          <a:p>
            <a:r>
              <a:rPr lang="en-SG" sz="3200" dirty="0">
                <a:solidFill>
                  <a:schemeClr val="accent6">
                    <a:lumMod val="50000"/>
                  </a:schemeClr>
                </a:solidFill>
                <a:latin typeface="Sitka Small Semibold" pitchFamily="2" charset="0"/>
                <a:cs typeface="Times New Roman" pitchFamily="18" charset="0"/>
              </a:rPr>
              <a:t>STATIONARITY CHECK-ADF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52596" y="1071546"/>
            <a:ext cx="11881320" cy="2185227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Stationary test using Augmented Dickey Fuller’s Test.</a:t>
            </a:r>
          </a:p>
          <a:p>
            <a:endParaRPr lang="en-US" sz="8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Stationary means the mean and variance of the series remains constant over time</a:t>
            </a:r>
          </a:p>
          <a:p>
            <a:endParaRPr lang="en-US" sz="8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our case we concluded that the series is non stationary based on ADF Test.</a:t>
            </a:r>
          </a:p>
          <a:p>
            <a:endParaRPr lang="en-US" sz="8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Ho: Data is not stationary</a:t>
            </a:r>
          </a:p>
          <a:p>
            <a:r>
              <a:rPr lang="en-US" sz="8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 Data is  stationary</a:t>
            </a:r>
          </a:p>
          <a:p>
            <a:endParaRPr lang="en-US" sz="8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80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Pvalue</a:t>
            </a:r>
            <a:r>
              <a:rPr lang="en-US" sz="8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&gt;alpha we accept Ho </a:t>
            </a:r>
            <a:r>
              <a:rPr lang="en-US" sz="80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8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is not stationary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S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53190" y="4857760"/>
            <a:ext cx="5544616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4032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336" y="274638"/>
            <a:ext cx="11953328" cy="922114"/>
          </a:xfrm>
        </p:spPr>
        <p:txBody>
          <a:bodyPr>
            <a:normAutofit/>
          </a:bodyPr>
          <a:lstStyle/>
          <a:p>
            <a:r>
              <a:rPr lang="en-SG" sz="3200" dirty="0">
                <a:solidFill>
                  <a:schemeClr val="accent6">
                    <a:lumMod val="50000"/>
                  </a:schemeClr>
                </a:solidFill>
                <a:latin typeface="Sitka Small Semibold" pitchFamily="2" charset="0"/>
                <a:cs typeface="Times New Roman" pitchFamily="18" charset="0"/>
              </a:rPr>
              <a:t>TRANSFORMING NON STATIONARY TO STATIONARY 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5360" y="1340768"/>
            <a:ext cx="6336704" cy="4752528"/>
          </a:xfrm>
        </p:spPr>
        <p:txBody>
          <a:bodyPr>
            <a:normAutofit fontScale="92500" lnSpcReduction="10000"/>
          </a:bodyPr>
          <a:lstStyle/>
          <a:p>
            <a:r>
              <a:rPr lang="en-SG" sz="2400" b="1" dirty="0">
                <a:solidFill>
                  <a:schemeClr val="accent1"/>
                </a:solidFill>
                <a:cs typeface="Times New Roman" pitchFamily="18" charset="0"/>
              </a:rPr>
              <a:t>Using Differencing technique to change non-stationary to stationary data</a:t>
            </a:r>
            <a:r>
              <a:rPr lang="en-SG" sz="2400" b="1" dirty="0">
                <a:solidFill>
                  <a:schemeClr val="accent1"/>
                </a:solidFill>
              </a:rPr>
              <a:t>.</a:t>
            </a:r>
          </a:p>
          <a:p>
            <a:pPr marL="109728" indent="0">
              <a:buNone/>
            </a:pPr>
            <a:endParaRPr lang="en-SG" sz="2400" b="1" dirty="0">
              <a:solidFill>
                <a:schemeClr val="accent1"/>
              </a:solidFill>
            </a:endParaRPr>
          </a:p>
          <a:p>
            <a:endParaRPr lang="en-SG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  <a:cs typeface="Times New Roman" panose="02020603050405020304" pitchFamily="18" charset="0"/>
              </a:rPr>
              <a:t>This is One of the most common methods of dealing with both trend and seasonality . In this technique, we take the difference of the observation at a particular instant with that at the previous instant. This mostly works well in improving stationarity.</a:t>
            </a:r>
          </a:p>
          <a:p>
            <a:endParaRPr lang="en-US" sz="2400" b="1" dirty="0"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cs typeface="Times New Roman" panose="02020603050405020304" pitchFamily="18" charset="0"/>
              </a:rPr>
              <a:t>After first order differencing our series was </a:t>
            </a:r>
            <a:r>
              <a:rPr lang="en-US" sz="2400" b="1" dirty="0">
                <a:solidFill>
                  <a:schemeClr val="accent1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stationary.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182116"/>
            <a:ext cx="5688632" cy="3615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20136" y="5226221"/>
            <a:ext cx="4536504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881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2932</TotalTime>
  <Words>964</Words>
  <Application>Microsoft Office PowerPoint</Application>
  <PresentationFormat>Custom</PresentationFormat>
  <Paragraphs>184</Paragraphs>
  <Slides>37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Wisp</vt:lpstr>
      <vt:lpstr>TIME SERIES FORECASTING-CO2 EMISSION LEVEL</vt:lpstr>
      <vt:lpstr>Contents</vt:lpstr>
      <vt:lpstr>                BUSINESS OBJECTIVE</vt:lpstr>
      <vt:lpstr>PROJECT PROCESS FLOW</vt:lpstr>
      <vt:lpstr>DATA COLLECTION and EDA</vt:lpstr>
      <vt:lpstr>DATA COLLECTION and EDA</vt:lpstr>
      <vt:lpstr>Time Series Decomposition</vt:lpstr>
      <vt:lpstr>STATIONARITY CHECK-ADF Test</vt:lpstr>
      <vt:lpstr>TRANSFORMING NON STATIONARY TO STATIONARY DATA</vt:lpstr>
      <vt:lpstr>Plots before and after differencing:</vt:lpstr>
      <vt:lpstr>MODEL BUILDING</vt:lpstr>
      <vt:lpstr>ARIMA Models:</vt:lpstr>
      <vt:lpstr>DATA PARTITIONING</vt:lpstr>
      <vt:lpstr>ARIMA(p=7,d=1,q=2)</vt:lpstr>
      <vt:lpstr>Slide 15</vt:lpstr>
      <vt:lpstr>ARIMA(p=7,d=1,q=3)</vt:lpstr>
      <vt:lpstr>ARIMA(p=15,d=1,q=15)</vt:lpstr>
      <vt:lpstr>Slide 18</vt:lpstr>
      <vt:lpstr>SEASONAL ARIMA: Order = (5,1,3,9)</vt:lpstr>
      <vt:lpstr>Slide 20</vt:lpstr>
      <vt:lpstr>Plots and Accuracy measures:</vt:lpstr>
      <vt:lpstr>Fit the model on the whole data:</vt:lpstr>
      <vt:lpstr>Predict 10 years forecast using this model</vt:lpstr>
      <vt:lpstr>Holt-Winter Model:-              seasonal= "add", trend=None , seasonal_periods =9     </vt:lpstr>
      <vt:lpstr>Holt-Winter Model</vt:lpstr>
      <vt:lpstr>Other Exponential Models Used</vt:lpstr>
      <vt:lpstr>Other Exponential Models Used</vt:lpstr>
      <vt:lpstr>Other Exponential Models Used</vt:lpstr>
      <vt:lpstr>Comparison of the results:</vt:lpstr>
      <vt:lpstr>Selection of Final Model for Deployment</vt:lpstr>
      <vt:lpstr>Deployment Details:</vt:lpstr>
      <vt:lpstr>STEPS IN DEPLOYMENT</vt:lpstr>
      <vt:lpstr>Deployment Screenshots</vt:lpstr>
      <vt:lpstr>Deployment Screenshots</vt:lpstr>
      <vt:lpstr>Deployment Screenshots</vt:lpstr>
      <vt:lpstr>GitHub Links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CLASSIFICATION</dc:title>
  <dc:creator>Saravana</dc:creator>
  <cp:lastModifiedBy>Mallikarjuna Reddy</cp:lastModifiedBy>
  <cp:revision>129</cp:revision>
  <dcterms:created xsi:type="dcterms:W3CDTF">2022-06-28T06:19:28Z</dcterms:created>
  <dcterms:modified xsi:type="dcterms:W3CDTF">2022-09-09T03:34:59Z</dcterms:modified>
</cp:coreProperties>
</file>