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1"/>
  </p:notesMasterIdLst>
  <p:sldIdLst>
    <p:sldId id="256" r:id="rId5"/>
    <p:sldId id="257" r:id="rId6"/>
    <p:sldId id="260" r:id="rId7"/>
    <p:sldId id="261" r:id="rId8"/>
    <p:sldId id="262" r:id="rId9"/>
    <p:sldId id="281" r:id="rId10"/>
    <p:sldId id="283" r:id="rId11"/>
    <p:sldId id="291" r:id="rId12"/>
    <p:sldId id="292" r:id="rId13"/>
    <p:sldId id="293" r:id="rId14"/>
    <p:sldId id="282" r:id="rId15"/>
    <p:sldId id="284" r:id="rId16"/>
    <p:sldId id="294" r:id="rId17"/>
    <p:sldId id="295" r:id="rId18"/>
    <p:sldId id="285" r:id="rId19"/>
    <p:sldId id="286" r:id="rId20"/>
    <p:sldId id="287" r:id="rId21"/>
    <p:sldId id="296" r:id="rId22"/>
    <p:sldId id="288" r:id="rId23"/>
    <p:sldId id="297" r:id="rId24"/>
    <p:sldId id="298" r:id="rId25"/>
    <p:sldId id="299" r:id="rId26"/>
    <p:sldId id="289" r:id="rId27"/>
    <p:sldId id="300" r:id="rId28"/>
    <p:sldId id="301" r:id="rId29"/>
    <p:sldId id="302" r:id="rId30"/>
    <p:sldId id="280" r:id="rId31"/>
    <p:sldId id="305" r:id="rId32"/>
    <p:sldId id="306" r:id="rId33"/>
    <p:sldId id="307" r:id="rId34"/>
    <p:sldId id="308" r:id="rId35"/>
    <p:sldId id="303" r:id="rId36"/>
    <p:sldId id="304" r:id="rId37"/>
    <p:sldId id="290" r:id="rId38"/>
    <p:sldId id="272" r:id="rId39"/>
    <p:sldId id="274" r:id="rId40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  <p1510:client id="{BC444F8C-16E5-4BCA-A97D-9E36C611FBD6}" v="854" dt="2023-02-21T13:10:37.537"/>
    <p1510:client id="{F306D1ED-5E9C-4914-A1F2-C3EFFC8EE3B5}" v="1593" dt="2023-02-21T09:01:49.996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33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46703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  <a:latin typeface="IBM Plex Mono SemiBold"/>
              </a:rPr>
              <a:t>Capstone Project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Mallikarjuna YC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21 Feb 2023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80849E-A31B-CC0B-EC83-9F820172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21" y="1426783"/>
            <a:ext cx="6967621" cy="329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7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IBM Plex Mono SemiBold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47877-2EA3-4D0F-8D91-5DDACFFA6D70}"/>
              </a:ext>
            </a:extLst>
          </p:cNvPr>
          <p:cNvSpPr txBox="1"/>
          <p:nvPr/>
        </p:nvSpPr>
        <p:spPr>
          <a:xfrm>
            <a:off x="334210" y="2249236"/>
            <a:ext cx="11526252" cy="41025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200" dirty="0"/>
              <a:t>First step that is required in any project is to import the necessary libraries</a:t>
            </a:r>
            <a:endParaRPr lang="en-US" sz="220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200" dirty="0"/>
              <a:t>Define the functions that are required: </a:t>
            </a:r>
            <a:r>
              <a:rPr lang="en-GB" sz="2200" dirty="0" err="1"/>
              <a:t>getBoosterVersion</a:t>
            </a:r>
            <a:r>
              <a:rPr lang="en-GB" sz="2200" dirty="0">
                <a:ea typeface="+mn-lt"/>
                <a:cs typeface="+mn-lt"/>
              </a:rPr>
              <a:t>, </a:t>
            </a:r>
            <a:r>
              <a:rPr lang="en-GB" sz="2200" dirty="0" err="1">
                <a:ea typeface="+mn-lt"/>
                <a:cs typeface="+mn-lt"/>
              </a:rPr>
              <a:t>getLaunchSite</a:t>
            </a:r>
            <a:r>
              <a:rPr lang="en-GB" sz="2200" dirty="0">
                <a:ea typeface="+mn-lt"/>
                <a:cs typeface="+mn-lt"/>
              </a:rPr>
              <a:t>. </a:t>
            </a:r>
            <a:r>
              <a:rPr lang="en-GB" sz="2200" dirty="0" err="1">
                <a:ea typeface="+mn-lt"/>
                <a:cs typeface="+mn-lt"/>
              </a:rPr>
              <a:t>GetPayloadData</a:t>
            </a:r>
            <a:r>
              <a:rPr lang="en-GB" sz="2200" dirty="0">
                <a:ea typeface="+mn-lt"/>
                <a:cs typeface="+mn-lt"/>
              </a:rPr>
              <a:t>, </a:t>
            </a:r>
            <a:r>
              <a:rPr lang="en-GB" sz="2200" dirty="0" err="1">
                <a:ea typeface="+mn-lt"/>
                <a:cs typeface="+mn-lt"/>
              </a:rPr>
              <a:t>getCoreData</a:t>
            </a:r>
            <a:endParaRPr lang="en-GB" sz="22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200" dirty="0"/>
              <a:t>Get the data using the get request - </a:t>
            </a:r>
            <a:r>
              <a:rPr lang="en-GB" sz="2200" dirty="0">
                <a:ea typeface="+mn-lt"/>
                <a:cs typeface="+mn-lt"/>
              </a:rPr>
              <a:t>response = </a:t>
            </a:r>
            <a:r>
              <a:rPr lang="en-GB" sz="2200" dirty="0" err="1">
                <a:ea typeface="+mn-lt"/>
                <a:cs typeface="+mn-lt"/>
              </a:rPr>
              <a:t>requests.get</a:t>
            </a:r>
            <a:r>
              <a:rPr lang="en-GB" sz="2200" dirty="0">
                <a:ea typeface="+mn-lt"/>
                <a:cs typeface="+mn-lt"/>
              </a:rPr>
              <a:t>(</a:t>
            </a:r>
            <a:r>
              <a:rPr lang="en-GB" sz="2200" dirty="0" err="1">
                <a:ea typeface="+mn-lt"/>
                <a:cs typeface="+mn-lt"/>
              </a:rPr>
              <a:t>spacex_url</a:t>
            </a:r>
            <a:r>
              <a:rPr lang="en-GB" sz="2200" dirty="0">
                <a:ea typeface="+mn-lt"/>
                <a:cs typeface="+mn-lt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200" dirty="0"/>
              <a:t>Using the above functions, get the data required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200" dirty="0"/>
              <a:t>Convert the data in lists to a </a:t>
            </a:r>
            <a:r>
              <a:rPr lang="en-GB" sz="2200" dirty="0" err="1"/>
              <a:t>dataframe</a:t>
            </a:r>
            <a:endParaRPr lang="en-GB" sz="22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200" dirty="0"/>
              <a:t>The first step is to filter 'Falcon 9' data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200" dirty="0"/>
              <a:t>The next one is to remove the null data (replace the null with the mean)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89C10-004B-F0E7-431D-16A871D6B4E0}"/>
              </a:ext>
            </a:extLst>
          </p:cNvPr>
          <p:cNvSpPr txBox="1"/>
          <p:nvPr/>
        </p:nvSpPr>
        <p:spPr>
          <a:xfrm>
            <a:off x="681789" y="1630946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ea typeface="+mn-lt"/>
                <a:cs typeface="+mn-lt"/>
              </a:rPr>
              <a:t>In this step,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864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IBM Plex Mono SemiBold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89C10-004B-F0E7-431D-16A871D6B4E0}"/>
              </a:ext>
            </a:extLst>
          </p:cNvPr>
          <p:cNvSpPr txBox="1"/>
          <p:nvPr/>
        </p:nvSpPr>
        <p:spPr>
          <a:xfrm>
            <a:off x="681789" y="1630946"/>
            <a:ext cx="1112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ea typeface="+mn-lt"/>
                <a:cs typeface="+mn-lt"/>
              </a:rPr>
              <a:t>In this step, we will perform some Exploratory Data Analysis (EDA) to find some patterns in the data and determine what would be the label for training supervised models.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C5C45-4ED5-7019-6E46-BB30A82C557C}"/>
              </a:ext>
            </a:extLst>
          </p:cNvPr>
          <p:cNvSpPr txBox="1"/>
          <p:nvPr/>
        </p:nvSpPr>
        <p:spPr>
          <a:xfrm>
            <a:off x="681789" y="2827421"/>
            <a:ext cx="10416673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Import the necessary libraries</a:t>
            </a:r>
          </a:p>
          <a:p>
            <a:r>
              <a:rPr lang="en-GB" sz="2000" dirty="0"/>
              <a:t>Do the data analysis</a:t>
            </a:r>
          </a:p>
          <a:p>
            <a:r>
              <a:rPr lang="en-GB" sz="2000" dirty="0"/>
              <a:t>Load the dataset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Calculate the number of launches on each site</a:t>
            </a:r>
            <a:endParaRPr lang="en-GB" sz="20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/>
              <a:t>Calculate the number and occurrence of each orbit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/>
              <a:t>Calculate the number and occurrence of mission outcome per orbit type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/>
              <a:t>Create a landing outcome label from Outcome column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1067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8C13F1-117E-814F-8905-0810C8BB6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43" y="353273"/>
            <a:ext cx="7047832" cy="2702401"/>
          </a:xfrm>
          <a:prstGeom prst="rect">
            <a:avLst/>
          </a:prstGeom>
        </p:spPr>
      </p:pic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32C8D8-0C3D-235F-EA7C-4C433CD8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242" y="3216611"/>
            <a:ext cx="7047831" cy="29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9D60FBF-E7B6-2CDB-0E56-78EB908B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294" y="192785"/>
            <a:ext cx="6606674" cy="3103587"/>
          </a:xfrm>
          <a:prstGeom prst="rect">
            <a:avLst/>
          </a:prstGeom>
        </p:spPr>
      </p:pic>
      <p:pic>
        <p:nvPicPr>
          <p:cNvPr id="3" name="Picture 3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A965A627-937F-1CC8-E636-CA9B3A133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295" y="3486746"/>
            <a:ext cx="7275094" cy="279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6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IBM Plex Mono SemiBold"/>
              </a:rPr>
              <a:t>Data Analysis with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89C10-004B-F0E7-431D-16A871D6B4E0}"/>
              </a:ext>
            </a:extLst>
          </p:cNvPr>
          <p:cNvSpPr txBox="1"/>
          <p:nvPr/>
        </p:nvSpPr>
        <p:spPr>
          <a:xfrm>
            <a:off x="681789" y="1630946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ea typeface="+mn-lt"/>
                <a:cs typeface="+mn-lt"/>
              </a:rPr>
              <a:t>In this step, we will perform some Data Analysis (EDA) using SQL.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C5C45-4ED5-7019-6E46-BB30A82C557C}"/>
              </a:ext>
            </a:extLst>
          </p:cNvPr>
          <p:cNvSpPr txBox="1"/>
          <p:nvPr/>
        </p:nvSpPr>
        <p:spPr>
          <a:xfrm>
            <a:off x="507999" y="2118895"/>
            <a:ext cx="10416673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Import the necessary libraries, Do the data analysis, Load the dataset</a:t>
            </a:r>
          </a:p>
          <a:p>
            <a:r>
              <a:rPr lang="en-GB" sz="2000" dirty="0"/>
              <a:t>The following data was got from the data </a:t>
            </a:r>
            <a:r>
              <a:rPr lang="en-GB" sz="2000" dirty="0" err="1"/>
              <a:t>extrated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Display the names of the unique launch sites in the space mission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Display 5 records where launch sites begin with the string 'CCA'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Display the total payload mass carried by boosters launched by NASA (CRS)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Display average payload mass carried by booster version F9 v1.1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List the date when the first successful landing outcome in ground pad was </a:t>
            </a:r>
            <a:r>
              <a:rPr lang="en-GB" dirty="0" err="1"/>
              <a:t>acheived</a:t>
            </a:r>
            <a:r>
              <a:rPr lang="en-GB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List the names of the boosters which have success in drone ship and have payload mass greater than 4000 but less than 6000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List the total number of successful and failure mission outcomes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List the names of the </a:t>
            </a:r>
            <a:r>
              <a:rPr lang="en-GB" dirty="0" err="1"/>
              <a:t>booster_versions</a:t>
            </a:r>
            <a:r>
              <a:rPr lang="en-GB" dirty="0"/>
              <a:t> which have carried the maximum payload mass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List the records which will display the month names, failure </a:t>
            </a:r>
            <a:r>
              <a:rPr lang="en-GB" dirty="0" err="1"/>
              <a:t>landing_outcomes</a:t>
            </a:r>
            <a:r>
              <a:rPr lang="en-GB" dirty="0"/>
              <a:t> in drone ship ,booster versions, </a:t>
            </a:r>
            <a:r>
              <a:rPr lang="en-GB" dirty="0" err="1"/>
              <a:t>launch_site</a:t>
            </a:r>
            <a:r>
              <a:rPr lang="en-GB" dirty="0"/>
              <a:t> for the months in year 2015.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Rank the count of successful </a:t>
            </a:r>
            <a:r>
              <a:rPr lang="en-GB" dirty="0" err="1"/>
              <a:t>landing_outcomes</a:t>
            </a:r>
            <a:r>
              <a:rPr lang="en-GB" dirty="0"/>
              <a:t> between the date 04-06-2010 and 20-03-2017 in descending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408443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Exploring and Preparing 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C5C45-4ED5-7019-6E46-BB30A82C557C}"/>
              </a:ext>
            </a:extLst>
          </p:cNvPr>
          <p:cNvSpPr txBox="1"/>
          <p:nvPr/>
        </p:nvSpPr>
        <p:spPr>
          <a:xfrm>
            <a:off x="481262" y="1477211"/>
            <a:ext cx="1041667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-apple-system"/>
              </a:rPr>
              <a:t>Import the necessary libraries, Do the data analysis, Load the dataset</a:t>
            </a:r>
          </a:p>
          <a:p>
            <a:endParaRPr lang="en-GB" sz="2000" dirty="0">
              <a:latin typeface="-apple-system"/>
            </a:endParaRPr>
          </a:p>
          <a:p>
            <a:r>
              <a:rPr lang="en-GB" sz="2000" dirty="0">
                <a:latin typeface="-apple-system"/>
              </a:rPr>
              <a:t>With the data available, we found the relationship between using the libraries in the </a:t>
            </a:r>
            <a:r>
              <a:rPr lang="en-GB" sz="2000" dirty="0" err="1">
                <a:latin typeface="-apple-system"/>
              </a:rPr>
              <a:t>matplot</a:t>
            </a:r>
            <a:r>
              <a:rPr lang="en-GB" sz="2000" dirty="0">
                <a:latin typeface="-apple-system"/>
              </a:rPr>
              <a:t> lib.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Visualize the relationship between </a:t>
            </a:r>
            <a:r>
              <a:rPr lang="en-GB" sz="2000" dirty="0" err="1">
                <a:latin typeface="-apple-system"/>
              </a:rPr>
              <a:t>FlightNumber</a:t>
            </a:r>
            <a:r>
              <a:rPr lang="en-GB" sz="2000" dirty="0">
                <a:latin typeface="-apple-system"/>
                <a:ea typeface="+mn-lt"/>
                <a:cs typeface="+mn-lt"/>
              </a:rPr>
              <a:t> vs. </a:t>
            </a:r>
            <a:r>
              <a:rPr lang="en-GB" sz="2000" dirty="0" err="1">
                <a:latin typeface="-apple-system"/>
              </a:rPr>
              <a:t>PayloadMass</a:t>
            </a:r>
            <a:endParaRPr lang="en-GB" sz="2000"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Visualize the relationship between </a:t>
            </a:r>
            <a:r>
              <a:rPr lang="en-GB" sz="2000" dirty="0" err="1">
                <a:latin typeface="-apple-system"/>
              </a:rPr>
              <a:t>FlightNumber</a:t>
            </a:r>
            <a:r>
              <a:rPr lang="en-GB" sz="2000" dirty="0">
                <a:latin typeface="-apple-system"/>
                <a:ea typeface="+mn-lt"/>
                <a:cs typeface="+mn-lt"/>
              </a:rPr>
              <a:t> vs </a:t>
            </a:r>
            <a:r>
              <a:rPr lang="en-GB" sz="2000" dirty="0" err="1">
                <a:latin typeface="-apple-system"/>
              </a:rPr>
              <a:t>LaunchSite</a:t>
            </a:r>
            <a:endParaRPr lang="en-GB" sz="2000" dirty="0"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Visualize the relationship between </a:t>
            </a:r>
            <a:r>
              <a:rPr lang="en-GB" sz="2000" dirty="0">
                <a:latin typeface="-apple-system"/>
                <a:ea typeface="+mn-lt"/>
                <a:cs typeface="+mn-lt"/>
              </a:rPr>
              <a:t>launch sites and their payload mass</a:t>
            </a:r>
            <a:endParaRPr lang="en-GB" sz="2000" dirty="0"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Visualize the relationship between</a:t>
            </a:r>
            <a:r>
              <a:rPr lang="en-GB" sz="2000" dirty="0">
                <a:latin typeface="IBM Plex Sans Text"/>
                <a:ea typeface="+mn-lt"/>
                <a:cs typeface="+mn-lt"/>
              </a:rPr>
              <a:t> </a:t>
            </a:r>
            <a:r>
              <a:rPr lang="en-GB" sz="2000" dirty="0">
                <a:latin typeface="-apple-system"/>
                <a:ea typeface="+mn-lt"/>
                <a:cs typeface="+mn-lt"/>
              </a:rPr>
              <a:t>success rate of each orbit type</a:t>
            </a:r>
            <a:endParaRPr lang="en-GB" sz="2000" dirty="0"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latin typeface="-apple-system"/>
              </a:rPr>
              <a:t>bar chart</a:t>
            </a:r>
            <a:r>
              <a:rPr lang="en-GB" sz="2000" dirty="0">
                <a:latin typeface="-apple-system"/>
                <a:ea typeface="+mn-lt"/>
                <a:cs typeface="+mn-lt"/>
              </a:rPr>
              <a:t> for the success rate of each orbit</a:t>
            </a:r>
            <a:endParaRPr lang="en-GB" sz="2000" dirty="0"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latin typeface="-apple-system"/>
                <a:ea typeface="+mn-lt"/>
                <a:cs typeface="+mn-lt"/>
              </a:rPr>
              <a:t>Visualize the relationship between </a:t>
            </a:r>
            <a:r>
              <a:rPr lang="en-GB" sz="2000" dirty="0" err="1">
                <a:latin typeface="-apple-system"/>
                <a:ea typeface="+mn-lt"/>
                <a:cs typeface="+mn-lt"/>
              </a:rPr>
              <a:t>FlightNumber</a:t>
            </a:r>
            <a:r>
              <a:rPr lang="en-GB" sz="2000" dirty="0">
                <a:latin typeface="-apple-system"/>
                <a:ea typeface="+mn-lt"/>
                <a:cs typeface="+mn-lt"/>
              </a:rPr>
              <a:t> and Orbit type</a:t>
            </a:r>
            <a:endParaRPr lang="en-GB" sz="2000" dirty="0"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latin typeface="-apple-system"/>
                <a:ea typeface="+mn-lt"/>
                <a:cs typeface="+mn-lt"/>
              </a:rPr>
              <a:t>Visualize the relationship between Payload and Orbit type</a:t>
            </a:r>
            <a:endParaRPr lang="en-GB" sz="2000" dirty="0"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latin typeface="-apple-system"/>
                <a:ea typeface="+mn-lt"/>
                <a:cs typeface="+mn-lt"/>
              </a:rPr>
              <a:t>Visualize the launch success yearly trend</a:t>
            </a:r>
            <a:endParaRPr lang="en-GB" sz="2000" dirty="0">
              <a:latin typeface="-apple-system"/>
            </a:endParaRPr>
          </a:p>
          <a:p>
            <a:endParaRPr lang="en-GB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4986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365125"/>
            <a:ext cx="10876547" cy="1352299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IBM Plex Mono SemiBold"/>
              </a:rPr>
              <a:t>Launch Sites Locations Analysis with Folium</a:t>
            </a:r>
            <a:endParaRPr lang="en-US" dirty="0">
              <a:latin typeface="IBM Plex Mono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C5C45-4ED5-7019-6E46-BB30A82C557C}"/>
              </a:ext>
            </a:extLst>
          </p:cNvPr>
          <p:cNvSpPr txBox="1"/>
          <p:nvPr/>
        </p:nvSpPr>
        <p:spPr>
          <a:xfrm>
            <a:off x="481262" y="1477211"/>
            <a:ext cx="10416673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ea typeface="+mn-lt"/>
                <a:cs typeface="+mn-lt"/>
              </a:rPr>
              <a:t>Perform interactive visual analytics using </a:t>
            </a:r>
            <a:r>
              <a:rPr lang="en-GB" sz="2000" dirty="0">
                <a:latin typeface="Consolas"/>
              </a:rPr>
              <a:t>Folium</a:t>
            </a:r>
            <a:endParaRPr lang="en-US" dirty="0"/>
          </a:p>
          <a:p>
            <a:endParaRPr lang="en-GB" sz="2000" dirty="0"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Mark all launch sites on a map</a:t>
            </a:r>
            <a:endParaRPr lang="en-GB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Mark the success/failed launches for each site on the map</a:t>
            </a:r>
            <a:endParaRPr lang="en-GB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Calculate the distances between a launch site to its proximities</a:t>
            </a:r>
            <a:endParaRPr lang="en-GB"/>
          </a:p>
          <a:p>
            <a:endParaRPr lang="en-GB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98171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3A8853-566E-708F-098C-2932EC4E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189" y="969521"/>
            <a:ext cx="5096042" cy="439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3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365125"/>
            <a:ext cx="10876547" cy="1352299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IBM Plex Mono SemiBold"/>
              </a:rPr>
              <a:t>Dashboard Application with </a:t>
            </a:r>
            <a:r>
              <a:rPr lang="en-US" sz="3200" dirty="0" err="1">
                <a:latin typeface="IBM Plex Mono SemiBold"/>
              </a:rPr>
              <a:t>Plotly</a:t>
            </a:r>
            <a:r>
              <a:rPr lang="en-US" sz="3200" dirty="0">
                <a:latin typeface="IBM Plex Mono SemiBold"/>
              </a:rPr>
              <a:t> Dash</a:t>
            </a:r>
          </a:p>
          <a:p>
            <a:endParaRPr lang="en-US" sz="3200" dirty="0">
              <a:latin typeface="IBM Plex Mono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C5C45-4ED5-7019-6E46-BB30A82C557C}"/>
              </a:ext>
            </a:extLst>
          </p:cNvPr>
          <p:cNvSpPr txBox="1"/>
          <p:nvPr/>
        </p:nvSpPr>
        <p:spPr>
          <a:xfrm>
            <a:off x="481262" y="1477211"/>
            <a:ext cx="10416673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ea typeface="+mn-lt"/>
                <a:cs typeface="+mn-lt"/>
              </a:rPr>
              <a:t>Perform interactive visual analytics using </a:t>
            </a:r>
            <a:r>
              <a:rPr lang="en-GB" sz="2000" dirty="0">
                <a:latin typeface="Consolas"/>
              </a:rPr>
              <a:t>Folium</a:t>
            </a:r>
            <a:endParaRPr lang="en-US" dirty="0"/>
          </a:p>
          <a:p>
            <a:endParaRPr lang="en-GB" sz="2000" dirty="0"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Mark all launch sites on a map</a:t>
            </a:r>
            <a:endParaRPr lang="en-GB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Mark the success/failed launches for each site on the map</a:t>
            </a:r>
            <a:endParaRPr lang="en-GB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Calculate the distances between a launch site to its proximities</a:t>
            </a:r>
            <a:endParaRPr lang="en-GB"/>
          </a:p>
          <a:p>
            <a:endParaRPr lang="en-GB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7955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85B47B-9D7B-E88C-62A8-2B35474E8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2" y="1063176"/>
            <a:ext cx="4975726" cy="4905437"/>
          </a:xfrm>
          <a:prstGeom prst="rect">
            <a:avLst/>
          </a:prstGeom>
        </p:spPr>
      </p:pic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ACD7CF9-E526-0F75-173C-489C0C4C7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979" y="1064752"/>
            <a:ext cx="6259094" cy="48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9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D083AA-3785-FD32-E4FB-92953D67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53" y="669178"/>
            <a:ext cx="9079831" cy="49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8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52EDDC4-67C0-00FD-3BFF-55ABFDC5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21" y="156991"/>
            <a:ext cx="9761621" cy="3282121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8CCA831-4CBD-D0F2-49CF-0F4FCE563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21" y="3425201"/>
            <a:ext cx="10109200" cy="298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1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365125"/>
            <a:ext cx="10876547" cy="1352299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IBM Plex Mono SemiBold"/>
              </a:rPr>
              <a:t>Dashboard Application with </a:t>
            </a:r>
            <a:r>
              <a:rPr lang="en-US" sz="3200" dirty="0" err="1">
                <a:latin typeface="IBM Plex Mono SemiBold"/>
              </a:rPr>
              <a:t>Plotly</a:t>
            </a:r>
            <a:r>
              <a:rPr lang="en-US" sz="3200" dirty="0">
                <a:latin typeface="IBM Plex Mono SemiBold"/>
              </a:rPr>
              <a:t> Dash</a:t>
            </a:r>
          </a:p>
          <a:p>
            <a:endParaRPr lang="en-US" sz="3200" dirty="0">
              <a:latin typeface="IBM Plex Mono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7748FB1-1F15-2506-7C74-C789C4B41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80" y="1715734"/>
            <a:ext cx="9520988" cy="38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66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04FBDC1-17F2-18E1-8F63-F51BA599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6" y="561778"/>
            <a:ext cx="5817936" cy="3809389"/>
          </a:xfrm>
          <a:prstGeom prst="rect">
            <a:avLst/>
          </a:prstGeo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FEDBD1C-BEC1-7F50-BC0D-B4908CE77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032" y="495374"/>
            <a:ext cx="5350042" cy="40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52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EDF4DE2-044C-B66F-B1EF-DD0E21A7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769" y="1265385"/>
            <a:ext cx="6767094" cy="359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97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416976DE-CD76-A180-3883-180D8125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611" y="1715032"/>
            <a:ext cx="8959515" cy="334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9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5771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C0AAD4-FBE1-BA32-12FC-7EBA9610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77" y="903561"/>
            <a:ext cx="8721969" cy="451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4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BE44819-904C-18EC-357C-BB07BEAD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8" y="1574652"/>
            <a:ext cx="5931876" cy="331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This project is done to predict if the Falcon 9 first stage will land successfully.</a:t>
            </a:r>
            <a:br>
              <a:rPr lang="en-US" sz="2200" dirty="0">
                <a:latin typeface="IBM Plex Mono Text"/>
              </a:rPr>
            </a:br>
            <a:endParaRPr lang="en-US" sz="2200" dirty="0">
              <a:latin typeface="IBM Plex Mono Text"/>
            </a:endParaRPr>
          </a:p>
          <a:p>
            <a:pPr marL="0" indent="0">
              <a:buNone/>
            </a:pPr>
            <a:endParaRPr lang="en-US" sz="2200" dirty="0">
              <a:latin typeface="IBM Plex Mono Text"/>
            </a:endParaRPr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The objectives of the project are</a:t>
            </a:r>
          </a:p>
          <a:p>
            <a:endParaRPr lang="en-US" sz="2200" dirty="0">
              <a:latin typeface="IBM Plex Mono Text"/>
            </a:endParaRPr>
          </a:p>
          <a:p>
            <a:r>
              <a:rPr lang="en-US" sz="2200" dirty="0">
                <a:latin typeface="IBM Plex Mono Text"/>
              </a:rPr>
              <a:t>Write Python code to manipulate data in a Pandas data frame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Use data analysis tools to load a dataset, clean it, and find out interesting insights from it</a:t>
            </a:r>
            <a:endParaRPr lang="en-US" dirty="0"/>
          </a:p>
          <a:p>
            <a:pPr marL="0" indent="0">
              <a:buNone/>
            </a:pPr>
            <a:endParaRPr lang="en-US" sz="2200" dirty="0">
              <a:latin typeface="IBM Plex Mono Tex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1BF491CF-35B0-581D-A7EC-C70DC36F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85" y="867665"/>
            <a:ext cx="4548553" cy="484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43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C85F1CC-6449-F65B-2EE8-A8545ECF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15" y="1339379"/>
            <a:ext cx="5462953" cy="450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94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p&#10;&#10;Description automatically generated">
            <a:extLst>
              <a:ext uri="{FF2B5EF4-FFF2-40B4-BE49-F238E27FC236}">
                <a16:creationId xmlns:a16="http://schemas.microsoft.com/office/drawing/2014/main" id="{E82FB0FF-4976-3722-0EDE-ADFAAB24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48" y="1326719"/>
            <a:ext cx="8491620" cy="391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50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1D39C089-CC8B-8EA1-14BA-C61574A7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94" y="910175"/>
            <a:ext cx="10269621" cy="424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86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365125"/>
            <a:ext cx="10876547" cy="1352299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IBM Plex Mono SemiBold"/>
              </a:rPr>
              <a:t>Dashboard Application with </a:t>
            </a:r>
            <a:r>
              <a:rPr lang="en-US" sz="3200" dirty="0" err="1">
                <a:latin typeface="IBM Plex Mono SemiBold"/>
              </a:rPr>
              <a:t>Plotly</a:t>
            </a:r>
            <a:r>
              <a:rPr lang="en-US" sz="3200" dirty="0">
                <a:latin typeface="IBM Plex Mono SemiBold"/>
              </a:rPr>
              <a:t> Dash</a:t>
            </a:r>
          </a:p>
          <a:p>
            <a:endParaRPr lang="en-US" sz="3200" dirty="0">
              <a:latin typeface="IBM Plex Mono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B1291BD-3320-9E2D-B561-C93EDFCE4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950"/>
            <a:ext cx="10363199" cy="34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04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The project aims to accomplish the task of estimating the successful landing of the first stage using the publicly available data.</a:t>
            </a:r>
          </a:p>
          <a:p>
            <a:r>
              <a:rPr lang="en-US" dirty="0">
                <a:latin typeface="IBM Plex Mono Text"/>
              </a:rPr>
              <a:t>The analysis focused on find the best site to launch a satellite based on a number of factors like payload, </a:t>
            </a:r>
            <a:r>
              <a:rPr lang="en-US" dirty="0" err="1">
                <a:latin typeface="IBM Plex Mono Text"/>
              </a:rPr>
              <a:t>launchsite</a:t>
            </a:r>
            <a:r>
              <a:rPr lang="en-US" dirty="0">
                <a:latin typeface="IBM Plex Mono Text"/>
              </a:rPr>
              <a:t>, its proximity to the equator, orbit and payload </a:t>
            </a:r>
            <a:r>
              <a:rPr lang="en-US" dirty="0" err="1">
                <a:latin typeface="IBM Plex Mono Text"/>
              </a:rPr>
              <a:t>etc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IBM Plex Mono Text"/>
              </a:rPr>
              <a:t>Satellite launches are relatively less expensive. SpaceX advertises saying they are the cheapest as they can re-use the first stage. If we can determine the landing of the first stage, we can determine the launch cost.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The data available is accesses, cleaned, analyzed with 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Python libraries and plotted to gain new insights.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Data Collection and wrangling</a:t>
            </a:r>
          </a:p>
          <a:p>
            <a:r>
              <a:rPr lang="en-US" sz="2200" dirty="0">
                <a:latin typeface="IBM Plex Mono Text"/>
              </a:rPr>
              <a:t>Exploring and preparing data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Analyzing with python and its libraries 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Plotting to draw insights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06" y="365125"/>
            <a:ext cx="11571704" cy="1352299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latin typeface="IBM Plex Mono SemiBold"/>
              </a:rPr>
              <a:t>SpaceX Falcon 9 first stage Landing Prediction</a:t>
            </a:r>
            <a:endParaRPr lang="en-US" sz="3200" dirty="0">
              <a:latin typeface="IBM Plex Mono SemiBold"/>
            </a:endParaRPr>
          </a:p>
          <a:p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30EDD-6200-2D3E-7DF0-878244993097}"/>
              </a:ext>
            </a:extLst>
          </p:cNvPr>
          <p:cNvSpPr txBox="1"/>
          <p:nvPr/>
        </p:nvSpPr>
        <p:spPr>
          <a:xfrm>
            <a:off x="574843" y="2175711"/>
            <a:ext cx="10496883" cy="39035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Steps:</a:t>
            </a:r>
            <a:endParaRPr lang="en-US" sz="28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800" dirty="0"/>
              <a:t>Data Collection and Wrangling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800" dirty="0"/>
              <a:t>Data Collection through web scraping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800" dirty="0"/>
              <a:t>Data analysis with Python and SQL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800" dirty="0"/>
              <a:t>Data Visualization with Python Libraries like Folium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800" dirty="0"/>
              <a:t>Predictive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83259-C463-F538-F726-13676393CB68}"/>
              </a:ext>
            </a:extLst>
          </p:cNvPr>
          <p:cNvSpPr txBox="1"/>
          <p:nvPr/>
        </p:nvSpPr>
        <p:spPr>
          <a:xfrm>
            <a:off x="574842" y="1597525"/>
            <a:ext cx="113123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>
                <a:latin typeface="-apple-system"/>
                <a:ea typeface="-apple-system"/>
                <a:cs typeface="-apple-system"/>
              </a:rPr>
              <a:t>In this capstone, we will predict if the Falcon 9 first stage will land successfully.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9567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IBM Plex Mono SemiBold"/>
              </a:rPr>
              <a:t>Data collection and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47877-2EA3-4D0F-8D91-5DDACFFA6D70}"/>
              </a:ext>
            </a:extLst>
          </p:cNvPr>
          <p:cNvSpPr txBox="1"/>
          <p:nvPr/>
        </p:nvSpPr>
        <p:spPr>
          <a:xfrm>
            <a:off x="334210" y="2249236"/>
            <a:ext cx="11526252" cy="41025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200" dirty="0"/>
              <a:t>First step that is required in any project is to import the necessary libraries</a:t>
            </a:r>
            <a:endParaRPr lang="en-US" sz="220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200" dirty="0"/>
              <a:t>Define the functions that are required: </a:t>
            </a:r>
            <a:r>
              <a:rPr lang="en-GB" sz="2200" dirty="0" err="1"/>
              <a:t>getBoosterVersion</a:t>
            </a:r>
            <a:r>
              <a:rPr lang="en-GB" sz="2200" dirty="0">
                <a:ea typeface="+mn-lt"/>
                <a:cs typeface="+mn-lt"/>
              </a:rPr>
              <a:t>, </a:t>
            </a:r>
            <a:r>
              <a:rPr lang="en-GB" sz="2200" dirty="0" err="1">
                <a:ea typeface="+mn-lt"/>
                <a:cs typeface="+mn-lt"/>
              </a:rPr>
              <a:t>getLaunchSite</a:t>
            </a:r>
            <a:r>
              <a:rPr lang="en-GB" sz="2200" dirty="0">
                <a:ea typeface="+mn-lt"/>
                <a:cs typeface="+mn-lt"/>
              </a:rPr>
              <a:t>. </a:t>
            </a:r>
            <a:r>
              <a:rPr lang="en-GB" sz="2200" dirty="0" err="1">
                <a:ea typeface="+mn-lt"/>
                <a:cs typeface="+mn-lt"/>
              </a:rPr>
              <a:t>GetPayloadData</a:t>
            </a:r>
            <a:r>
              <a:rPr lang="en-GB" sz="2200" dirty="0">
                <a:ea typeface="+mn-lt"/>
                <a:cs typeface="+mn-lt"/>
              </a:rPr>
              <a:t>, </a:t>
            </a:r>
            <a:r>
              <a:rPr lang="en-GB" sz="2200" dirty="0" err="1">
                <a:ea typeface="+mn-lt"/>
                <a:cs typeface="+mn-lt"/>
              </a:rPr>
              <a:t>getCoreData</a:t>
            </a:r>
            <a:endParaRPr lang="en-GB" sz="22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200" dirty="0"/>
              <a:t>Get the data using the get request - </a:t>
            </a:r>
            <a:r>
              <a:rPr lang="en-GB" sz="2200" dirty="0">
                <a:ea typeface="+mn-lt"/>
                <a:cs typeface="+mn-lt"/>
              </a:rPr>
              <a:t>response = </a:t>
            </a:r>
            <a:r>
              <a:rPr lang="en-GB" sz="2200" dirty="0" err="1">
                <a:ea typeface="+mn-lt"/>
                <a:cs typeface="+mn-lt"/>
              </a:rPr>
              <a:t>requests.get</a:t>
            </a:r>
            <a:r>
              <a:rPr lang="en-GB" sz="2200" dirty="0">
                <a:ea typeface="+mn-lt"/>
                <a:cs typeface="+mn-lt"/>
              </a:rPr>
              <a:t>(</a:t>
            </a:r>
            <a:r>
              <a:rPr lang="en-GB" sz="2200" dirty="0" err="1">
                <a:ea typeface="+mn-lt"/>
                <a:cs typeface="+mn-lt"/>
              </a:rPr>
              <a:t>spacex_url</a:t>
            </a:r>
            <a:r>
              <a:rPr lang="en-GB" sz="2200" dirty="0">
                <a:ea typeface="+mn-lt"/>
                <a:cs typeface="+mn-lt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200" dirty="0"/>
              <a:t>Using the above functions, get the data required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200" dirty="0"/>
              <a:t>Convert the data in lists to a </a:t>
            </a:r>
            <a:r>
              <a:rPr lang="en-GB" sz="2200" dirty="0" err="1"/>
              <a:t>dataframe</a:t>
            </a:r>
            <a:endParaRPr lang="en-GB" sz="22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200" dirty="0"/>
              <a:t>The first step is to filter 'Falcon 9' data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200" dirty="0"/>
              <a:t>The next one is to remove the null data (replace the null with the mean)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89C10-004B-F0E7-431D-16A871D6B4E0}"/>
              </a:ext>
            </a:extLst>
          </p:cNvPr>
          <p:cNvSpPr txBox="1"/>
          <p:nvPr/>
        </p:nvSpPr>
        <p:spPr>
          <a:xfrm>
            <a:off x="681789" y="1630946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ea typeface="+mn-lt"/>
                <a:cs typeface="+mn-lt"/>
              </a:rPr>
              <a:t>In this step, collect the data required and will also do some basic data wrangling and formatting.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526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IBM Plex Mono SemiBold"/>
              </a:rPr>
              <a:t>Data collection and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163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0A858E8-B8C0-F98A-598B-8000581A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68" y="505623"/>
            <a:ext cx="7462252" cy="1849595"/>
          </a:xfrm>
          <a:prstGeom prst="rect">
            <a:avLst/>
          </a:prstGeom>
        </p:spPr>
      </p:pic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389744C-F0BD-B8E7-C874-4541321B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42" y="2734551"/>
            <a:ext cx="6847305" cy="27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0432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360</Words>
  <Application>Microsoft Office PowerPoint</Application>
  <PresentationFormat>Widescreen</PresentationFormat>
  <Paragraphs>110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SLIDE_TEMPLATE_skill_network</vt:lpstr>
      <vt:lpstr>Capstone Project</vt:lpstr>
      <vt:lpstr>OUTLINE</vt:lpstr>
      <vt:lpstr>EXECUTIVE SUMMARY</vt:lpstr>
      <vt:lpstr>INTRODUCTION</vt:lpstr>
      <vt:lpstr>METHODOLOGY</vt:lpstr>
      <vt:lpstr>SpaceX Falcon 9 first stage Landing Prediction </vt:lpstr>
      <vt:lpstr>Data collection and Data Wrangling</vt:lpstr>
      <vt:lpstr>Data collection and Data Wrangling</vt:lpstr>
      <vt:lpstr>PowerPoint Presentation</vt:lpstr>
      <vt:lpstr>PowerPoint Presentation</vt:lpstr>
      <vt:lpstr>Data Wrangling</vt:lpstr>
      <vt:lpstr>Data Wrangling</vt:lpstr>
      <vt:lpstr>PowerPoint Presentation</vt:lpstr>
      <vt:lpstr>PowerPoint Presentation</vt:lpstr>
      <vt:lpstr>Data Analysis with SQL</vt:lpstr>
      <vt:lpstr>Exploring and Preparing Data</vt:lpstr>
      <vt:lpstr>Launch Sites Locations Analysis with Folium</vt:lpstr>
      <vt:lpstr>PowerPoint Presentation</vt:lpstr>
      <vt:lpstr>Dashboard Application with Plotly Dash </vt:lpstr>
      <vt:lpstr>PowerPoint Presentation</vt:lpstr>
      <vt:lpstr>PowerPoint Presentation</vt:lpstr>
      <vt:lpstr>PowerPoint Presentation</vt:lpstr>
      <vt:lpstr>Dashboard Application with Plotly Dash 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 Application with Plotly Dash 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Niveditha Pandith T S</cp:lastModifiedBy>
  <cp:revision>463</cp:revision>
  <dcterms:created xsi:type="dcterms:W3CDTF">2020-10-28T18:29:43Z</dcterms:created>
  <dcterms:modified xsi:type="dcterms:W3CDTF">2023-02-21T13:11:06Z</dcterms:modified>
</cp:coreProperties>
</file>