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 Bold" panose="020B0806030504020204" charset="0"/>
      <p:regular r:id="rId11"/>
    </p:embeddedFont>
    <p:embeddedFont>
      <p:font typeface="Open Sans Bold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595" y="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000" r="13000"/>
          <a:stretch>
            <a:fillRect/>
          </a:stretch>
        </p:blipFill>
        <p:spPr>
          <a:xfrm>
            <a:off x="0" y="-294968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776855" y="5101744"/>
            <a:ext cx="8750431" cy="74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17"/>
              </a:lnSpc>
            </a:pPr>
            <a:r>
              <a:rPr lang="en-US" sz="7200" spc="70" dirty="0">
                <a:solidFill>
                  <a:srgbClr val="FFFFFF"/>
                </a:solidFill>
                <a:latin typeface="Open Sans Bold Bold"/>
              </a:rPr>
              <a:t>Traffic challenge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65208" y="3767301"/>
            <a:ext cx="11120514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44"/>
              </a:lnSpc>
            </a:pPr>
            <a:r>
              <a:rPr lang="en-US" sz="5565" spc="77" dirty="0">
                <a:solidFill>
                  <a:srgbClr val="FFDE59"/>
                </a:solidFill>
                <a:latin typeface="Open Sans Bold Bold"/>
              </a:rPr>
              <a:t>HKD 2.1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3C573-B539-CDDD-F781-873FDC1101DD}"/>
              </a:ext>
            </a:extLst>
          </p:cNvPr>
          <p:cNvSpPr txBox="1"/>
          <p:nvPr/>
        </p:nvSpPr>
        <p:spPr>
          <a:xfrm>
            <a:off x="1524000" y="5295900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32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/>
            <a:r>
              <a:rPr lang="en-IN" sz="3200" b="0" i="0" dirty="0">
                <a:solidFill>
                  <a:schemeClr val="bg1"/>
                </a:solidFill>
                <a:effectLst/>
                <a:latin typeface="inherit"/>
              </a:rPr>
              <a:t>Aniket </a:t>
            </a:r>
            <a:r>
              <a:rPr lang="en-IN" sz="3200" b="0" i="0" dirty="0" err="1">
                <a:solidFill>
                  <a:schemeClr val="bg1"/>
                </a:solidFill>
                <a:effectLst/>
                <a:latin typeface="inherit"/>
              </a:rPr>
              <a:t>ingole</a:t>
            </a:r>
            <a:endParaRPr lang="en-IN" sz="3200" dirty="0">
              <a:solidFill>
                <a:schemeClr val="bg1"/>
              </a:solidFill>
              <a:latin typeface="inherit"/>
            </a:endParaRPr>
          </a:p>
          <a:p>
            <a:pPr algn="l" fontAlgn="base"/>
            <a:r>
              <a:rPr lang="en-IN" sz="3200" b="0" i="0" dirty="0" err="1">
                <a:solidFill>
                  <a:srgbClr val="E0E1E5"/>
                </a:solidFill>
                <a:effectLst/>
                <a:latin typeface="gg sans"/>
              </a:rPr>
              <a:t>Saravanaperumal</a:t>
            </a:r>
            <a:endParaRPr lang="en-IN" sz="3200" dirty="0">
              <a:solidFill>
                <a:schemeClr val="bg1"/>
              </a:solidFill>
              <a:latin typeface="inherit"/>
            </a:endParaRPr>
          </a:p>
          <a:p>
            <a:pPr algn="l" fontAlgn="base"/>
            <a:r>
              <a:rPr lang="en-IN" sz="3200" b="0" i="0" dirty="0">
                <a:solidFill>
                  <a:schemeClr val="bg1"/>
                </a:solidFill>
                <a:effectLst/>
                <a:latin typeface="inherit"/>
              </a:rPr>
              <a:t>Agni </a:t>
            </a:r>
            <a:r>
              <a:rPr lang="en-IN" sz="3200" b="0" i="0" dirty="0" err="1">
                <a:solidFill>
                  <a:schemeClr val="bg1"/>
                </a:solidFill>
                <a:effectLst/>
                <a:latin typeface="inherit"/>
              </a:rPr>
              <a:t>paul</a:t>
            </a:r>
            <a:endParaRPr lang="en-IN" sz="32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/>
            <a:r>
              <a:rPr lang="en-IN" sz="3200" b="0" i="0" dirty="0">
                <a:solidFill>
                  <a:schemeClr val="bg1"/>
                </a:solidFill>
                <a:effectLst/>
                <a:latin typeface="inherit"/>
              </a:rPr>
              <a:t>Lucas Eduardo</a:t>
            </a:r>
          </a:p>
          <a:p>
            <a:pPr algn="l" fontAlgn="base"/>
            <a:r>
              <a:rPr lang="en-IN" sz="3200" b="0" i="0" dirty="0">
                <a:solidFill>
                  <a:srgbClr val="E0E1E5"/>
                </a:solidFill>
                <a:effectLst/>
                <a:latin typeface="gg sans"/>
              </a:rPr>
              <a:t>Santosh Ramachandran</a:t>
            </a:r>
            <a:endParaRPr lang="en-IN" sz="3200" dirty="0">
              <a:solidFill>
                <a:schemeClr val="bg1"/>
              </a:solidFill>
              <a:latin typeface="inherit"/>
            </a:endParaRPr>
          </a:p>
          <a:p>
            <a:pPr algn="l" fontAlgn="base"/>
            <a:r>
              <a:rPr lang="en-IN" sz="3200" b="0" i="0" dirty="0">
                <a:solidFill>
                  <a:schemeClr val="bg1"/>
                </a:solidFill>
                <a:effectLst/>
                <a:latin typeface="inherit"/>
              </a:rPr>
              <a:t>Mallikharjuna Rao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24BDE-9225-B8AA-F032-3AC52D33ED18}"/>
              </a:ext>
            </a:extLst>
          </p:cNvPr>
          <p:cNvSpPr txBox="1"/>
          <p:nvPr/>
        </p:nvSpPr>
        <p:spPr>
          <a:xfrm>
            <a:off x="1413164" y="4741902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u="sng" dirty="0">
                <a:solidFill>
                  <a:schemeClr val="bg1"/>
                </a:solidFill>
              </a:rPr>
              <a:t>TEAM VOID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-3935134" y="7603451"/>
            <a:ext cx="7626427" cy="53670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3601004" y="-432981"/>
            <a:ext cx="4417843" cy="255682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011260" y="9669085"/>
            <a:ext cx="260644" cy="26064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062696" y="9669085"/>
            <a:ext cx="260644" cy="26064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564756" y="9669085"/>
            <a:ext cx="260644" cy="26064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540414" y="9669085"/>
            <a:ext cx="265625" cy="26064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FC595B-A1B0-2B52-C0E8-2C381C63E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52655"/>
              </p:ext>
            </p:extLst>
          </p:nvPr>
        </p:nvGraphicFramePr>
        <p:xfrm>
          <a:off x="838200" y="2683548"/>
          <a:ext cx="6629400" cy="441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145">
                  <a:extLst>
                    <a:ext uri="{9D8B030D-6E8A-4147-A177-3AD203B41FA5}">
                      <a16:colId xmlns:a16="http://schemas.microsoft.com/office/drawing/2014/main" val="1188736164"/>
                    </a:ext>
                  </a:extLst>
                </a:gridCol>
                <a:gridCol w="3070459">
                  <a:extLst>
                    <a:ext uri="{9D8B030D-6E8A-4147-A177-3AD203B41FA5}">
                      <a16:colId xmlns:a16="http://schemas.microsoft.com/office/drawing/2014/main" val="3519799977"/>
                    </a:ext>
                  </a:extLst>
                </a:gridCol>
                <a:gridCol w="1674796">
                  <a:extLst>
                    <a:ext uri="{9D8B030D-6E8A-4147-A177-3AD203B41FA5}">
                      <a16:colId xmlns:a16="http://schemas.microsoft.com/office/drawing/2014/main" val="3266413908"/>
                    </a:ext>
                  </a:extLst>
                </a:gridCol>
              </a:tblGrid>
              <a:tr h="63112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SOA</a:t>
                      </a:r>
                      <a:endParaRPr lang="en-I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Vacancies Notified</a:t>
                      </a:r>
                      <a:endParaRPr lang="en-I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SA zones</a:t>
                      </a:r>
                      <a:endParaRPr lang="en-I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8944785"/>
                  </a:ext>
                </a:extLst>
              </a:tr>
              <a:tr h="63112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95AA01S2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381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20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6554412"/>
                  </a:ext>
                </a:extLst>
              </a:tr>
              <a:tr h="63112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95AA01S3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2165961"/>
                  </a:ext>
                </a:extLst>
              </a:tr>
              <a:tr h="63112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95AA02W1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72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28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967924"/>
                  </a:ext>
                </a:extLst>
              </a:tr>
              <a:tr h="63112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95ZZ14S1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76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636282"/>
                  </a:ext>
                </a:extLst>
              </a:tr>
              <a:tr h="63112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95ZZ14S2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83864"/>
                  </a:ext>
                </a:extLst>
              </a:tr>
              <a:tr h="63112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95ZZ15W1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22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24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60088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82800DE-5EB1-6B09-9E8E-8DC2EA22E1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7600" y="3665092"/>
            <a:ext cx="10676545" cy="2956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4843F6-6A34-6BB1-F8B4-36CFA1D78A41}"/>
              </a:ext>
            </a:extLst>
          </p:cNvPr>
          <p:cNvSpPr txBox="1"/>
          <p:nvPr/>
        </p:nvSpPr>
        <p:spPr>
          <a:xfrm>
            <a:off x="2590800" y="1028700"/>
            <a:ext cx="1226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tx2"/>
                </a:solidFill>
              </a:rPr>
              <a:t>SOA Zones with multiple SA w/o P.T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601004" y="-432981"/>
            <a:ext cx="4417843" cy="25568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562600" y="469172"/>
            <a:ext cx="9069334" cy="75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7"/>
              </a:lnSpc>
            </a:pPr>
            <a:r>
              <a:rPr lang="en-US" sz="5502" dirty="0">
                <a:solidFill>
                  <a:srgbClr val="004AAD"/>
                </a:solidFill>
                <a:latin typeface="Open Sans Bold"/>
              </a:rPr>
              <a:t>Mobility As A Service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011260" y="9669085"/>
            <a:ext cx="260644" cy="26064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062696" y="9669085"/>
            <a:ext cx="260644" cy="26064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564756" y="9669085"/>
            <a:ext cx="260644" cy="26064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540414" y="9669085"/>
            <a:ext cx="265625" cy="26064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E2B5145-8617-1A7B-4696-A825022DE9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70301"/>
            <a:ext cx="7037403" cy="7913903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B622CBC9-3B93-9F66-1583-A81F94CF0C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247" y="1839575"/>
            <a:ext cx="6808751" cy="8447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8118133" y="9669085"/>
            <a:ext cx="7626427" cy="53670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875530" y="-1041254"/>
            <a:ext cx="4417843" cy="255682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011260" y="9669085"/>
            <a:ext cx="260644" cy="26064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062696" y="9669085"/>
            <a:ext cx="260644" cy="26064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564756" y="9669085"/>
            <a:ext cx="260644" cy="26064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540414" y="9669085"/>
            <a:ext cx="265625" cy="26064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62600" y="773909"/>
            <a:ext cx="9069334" cy="741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2"/>
              </a:lnSpc>
            </a:pPr>
            <a:r>
              <a:rPr lang="en-US" sz="5402" dirty="0">
                <a:solidFill>
                  <a:srgbClr val="004AAD"/>
                </a:solidFill>
                <a:latin typeface="Open Sans Bold"/>
              </a:rPr>
              <a:t>Enhancements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80CBC1D7-12E3-41D2-383F-25824D6298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00710"/>
            <a:ext cx="7313854" cy="47807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0322AA-EDC0-6170-958D-521B3A160240}"/>
              </a:ext>
            </a:extLst>
          </p:cNvPr>
          <p:cNvSpPr txBox="1"/>
          <p:nvPr/>
        </p:nvSpPr>
        <p:spPr>
          <a:xfrm>
            <a:off x="8118133" y="1514998"/>
            <a:ext cx="842228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Google Maps API to know busy routes.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AI enables(controlled) traffic lights.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Graph models for the Geo locations (identify the weighted edges).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Tourist places transport (Ex :Causeway Coast Way Buses during the seasons).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Live tracking of the public vehicle in case of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Urban and industrial areas accessibility during specific hours.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462B7-8AFE-E1A8-81D6-0B28D7C450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1600" y="5678750"/>
            <a:ext cx="3807937" cy="42721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5395A3-F22C-5B36-C6C4-C837113711A4}"/>
              </a:ext>
            </a:extLst>
          </p:cNvPr>
          <p:cNvSpPr txBox="1"/>
          <p:nvPr/>
        </p:nvSpPr>
        <p:spPr>
          <a:xfrm>
            <a:off x="9272797" y="7353300"/>
            <a:ext cx="8422281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B050"/>
                </a:solidFill>
              </a:rPr>
              <a:t>Reduced carbon footprint.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B050"/>
                </a:solidFill>
              </a:rPr>
              <a:t>Hassel free commuting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000" r="13000"/>
          <a:stretch>
            <a:fillRect/>
          </a:stretch>
        </p:blipFill>
        <p:spPr>
          <a:xfrm>
            <a:off x="0" y="-294968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29400" y="3229637"/>
            <a:ext cx="9715500" cy="1605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389"/>
              </a:lnSpc>
            </a:pPr>
            <a:r>
              <a:rPr lang="en-US" sz="9600" spc="889" dirty="0">
                <a:solidFill>
                  <a:srgbClr val="FFFFFF"/>
                </a:solidFill>
                <a:latin typeface="Open Sans Bold Bold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129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Open Sans Bold Bold</vt:lpstr>
      <vt:lpstr>Arial</vt:lpstr>
      <vt:lpstr>gg sans</vt:lpstr>
      <vt:lpstr>inherit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Innate Immune Response Modelling</dc:title>
  <dc:creator>Malli</dc:creator>
  <cp:lastModifiedBy>Mallikharjuna Rao Sakhamuri - STUDENT</cp:lastModifiedBy>
  <cp:revision>16</cp:revision>
  <dcterms:created xsi:type="dcterms:W3CDTF">2006-08-16T00:00:00Z</dcterms:created>
  <dcterms:modified xsi:type="dcterms:W3CDTF">2023-02-18T19:12:54Z</dcterms:modified>
  <dc:identifier>DAFWnrmIvfA</dc:identifier>
</cp:coreProperties>
</file>