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97" r:id="rId13"/>
    <p:sldId id="266" r:id="rId14"/>
    <p:sldId id="267" r:id="rId15"/>
    <p:sldId id="268" r:id="rId16"/>
    <p:sldId id="272" r:id="rId17"/>
    <p:sldId id="269" r:id="rId18"/>
    <p:sldId id="270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1" r:id="rId27"/>
    <p:sldId id="282" r:id="rId28"/>
    <p:sldId id="284" r:id="rId29"/>
    <p:sldId id="285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8" r:id="rId39"/>
    <p:sldId id="299" r:id="rId40"/>
    <p:sldId id="292" r:id="rId41"/>
    <p:sldId id="295" r:id="rId42"/>
    <p:sldId id="293" r:id="rId43"/>
    <p:sldId id="29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6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1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D6A8-8820-E445-8D36-CB467A7EBEC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1E0E-01F9-4A4F-BA62-BDACBDD7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1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c.com/geoffrey-james/why-coding-bootcamps-dont-work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crunch.com/2017/08/26/an-insiders-take-on-the-future-of-coding-bootcam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Learned from Teaching at a Coding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Pay for experienced developers or use less experienced developers and run a greater risk of a sub-par experience?</a:t>
            </a:r>
          </a:p>
          <a:p>
            <a:r>
              <a:rPr lang="en-US" dirty="0" smtClean="0"/>
              <a:t>In-person, online, or blended?</a:t>
            </a:r>
          </a:p>
          <a:p>
            <a:r>
              <a:rPr lang="en-US" dirty="0" smtClean="0"/>
              <a:t>Intensive or drawn out?</a:t>
            </a:r>
          </a:p>
          <a:p>
            <a:r>
              <a:rPr lang="en-US" dirty="0" smtClean="0"/>
              <a:t>What will you provide that a book or some videos can’t?</a:t>
            </a:r>
          </a:p>
          <a:p>
            <a:r>
              <a:rPr lang="en-US" dirty="0" smtClean="0"/>
              <a:t>One campus or many?</a:t>
            </a:r>
          </a:p>
          <a:p>
            <a:r>
              <a:rPr lang="en-US" dirty="0" smtClean="0"/>
              <a:t>Back-end? Front-end? Mobile? Reality </a:t>
            </a:r>
            <a:r>
              <a:rPr lang="mr-IN" dirty="0" smtClean="0"/>
              <a:t>–</a:t>
            </a:r>
            <a:r>
              <a:rPr lang="en-US" dirty="0" smtClean="0"/>
              <a:t> before they get into it, most students have no idea what they will actually enjoy.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7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an In-Person 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  <a:r>
              <a:rPr lang="en-US" i="1" dirty="0" smtClean="0"/>
              <a:t>Potentially</a:t>
            </a:r>
            <a:r>
              <a:rPr lang="en-US" dirty="0" smtClean="0"/>
              <a:t>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better career support</a:t>
            </a:r>
          </a:p>
          <a:p>
            <a:r>
              <a:rPr lang="en-US" dirty="0" smtClean="0"/>
              <a:t>Help students one-on-one</a:t>
            </a:r>
          </a:p>
          <a:p>
            <a:r>
              <a:rPr lang="en-US" dirty="0" smtClean="0"/>
              <a:t>Provide a daily routine and structure</a:t>
            </a:r>
          </a:p>
          <a:p>
            <a:r>
              <a:rPr lang="en-US" dirty="0" smtClean="0"/>
              <a:t>Give the students a group of peers to collaborate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3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You Going to Measure Success?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goals?</a:t>
            </a:r>
          </a:p>
          <a:p>
            <a:r>
              <a:rPr lang="en-US" dirty="0" smtClean="0"/>
              <a:t>Jobs?</a:t>
            </a:r>
          </a:p>
          <a:p>
            <a:r>
              <a:rPr lang="en-US" dirty="0" smtClean="0"/>
              <a:t>Student satisfaction?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4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of teaching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Be a Teacher?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Obvious qualities/skills you must have: public speaking, empathy, the ability to explain things</a:t>
            </a:r>
          </a:p>
          <a:p>
            <a:r>
              <a:rPr lang="en-US" dirty="0" smtClean="0"/>
              <a:t>Teaching at a coding school is extremely different than speaking at </a:t>
            </a:r>
            <a:r>
              <a:rPr lang="en-US" dirty="0" err="1" smtClean="0"/>
              <a:t>meetups</a:t>
            </a:r>
            <a:endParaRPr lang="en-US" dirty="0" smtClean="0"/>
          </a:p>
          <a:p>
            <a:r>
              <a:rPr lang="en-US" dirty="0" smtClean="0"/>
              <a:t>The Curse of Knowledge is real</a:t>
            </a:r>
          </a:p>
          <a:p>
            <a:r>
              <a:rPr lang="en-US" dirty="0" smtClean="0"/>
              <a:t>Make sure the school has a plan to onboard you as a teacher, because developing and teaching are very different things</a:t>
            </a:r>
          </a:p>
          <a:p>
            <a:r>
              <a:rPr lang="en-US" dirty="0" smtClean="0"/>
              <a:t>Related, just because you are a good developer doesn’t mean that you will be a good teacher.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9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Discipline of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know, they have degrees for this sort of thing.</a:t>
            </a:r>
          </a:p>
          <a:p>
            <a:r>
              <a:rPr lang="en-US" dirty="0" smtClean="0"/>
              <a:t>Two primary areas to think about:</a:t>
            </a:r>
          </a:p>
          <a:p>
            <a:pPr lvl="1"/>
            <a:r>
              <a:rPr lang="en-US" dirty="0" smtClean="0"/>
              <a:t>Designing curriculum</a:t>
            </a:r>
          </a:p>
          <a:p>
            <a:pPr lvl="1"/>
            <a:r>
              <a:rPr lang="en-US" dirty="0" smtClean="0"/>
              <a:t>Designing the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Design Nuggets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need to design not only “what” but “how much”</a:t>
            </a:r>
          </a:p>
          <a:p>
            <a:r>
              <a:rPr lang="en-US" dirty="0" smtClean="0"/>
              <a:t>There is a tension between practical practice and grasping theoretical concepts</a:t>
            </a:r>
          </a:p>
          <a:p>
            <a:r>
              <a:rPr lang="en-US" dirty="0" smtClean="0"/>
              <a:t>There needs to be an appropriate amount of repetition</a:t>
            </a:r>
          </a:p>
          <a:p>
            <a:r>
              <a:rPr lang="en-US" dirty="0" smtClean="0"/>
              <a:t>The hardest thing to do: create a curriculum that challenges fast and slow learners appropriately </a:t>
            </a:r>
            <a:r>
              <a:rPr lang="en-US" i="1" dirty="0" smtClean="0"/>
              <a:t>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2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Thoughts on Good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teach someone, you have to find stuff for them to read/watch.</a:t>
            </a:r>
          </a:p>
          <a:p>
            <a:r>
              <a:rPr lang="en-US" dirty="0" smtClean="0"/>
              <a:t>Easy to understand and follows a slow buildup, e.g., JavaScript for Kids.</a:t>
            </a:r>
          </a:p>
          <a:p>
            <a:r>
              <a:rPr lang="en-US" dirty="0" smtClean="0"/>
              <a:t>Easy to understand but doesn’t define a path for a beginner, e.g., the React documentation.</a:t>
            </a:r>
          </a:p>
          <a:p>
            <a:r>
              <a:rPr lang="en-US" dirty="0" smtClean="0"/>
              <a:t>Hard to understand and impossible for most beginners, e.g., the </a:t>
            </a:r>
            <a:r>
              <a:rPr lang="en-US" dirty="0" err="1" smtClean="0"/>
              <a:t>Redux</a:t>
            </a:r>
            <a:r>
              <a:rPr lang="en-US" dirty="0" smtClean="0"/>
              <a:t>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Educational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 structure for learning</a:t>
            </a:r>
          </a:p>
          <a:p>
            <a:r>
              <a:rPr lang="en-US" dirty="0" smtClean="0"/>
              <a:t>materials at a proper level (small conceptual buildup is better than large leaps)</a:t>
            </a:r>
          </a:p>
          <a:p>
            <a:r>
              <a:rPr lang="en-US" dirty="0" smtClean="0"/>
              <a:t>graded exercises with some repetition, often in different contexts</a:t>
            </a:r>
          </a:p>
          <a:p>
            <a:r>
              <a:rPr lang="en-US" dirty="0"/>
              <a:t>s</a:t>
            </a:r>
            <a:r>
              <a:rPr lang="en-US" dirty="0" smtClean="0"/>
              <a:t>upportive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0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Awesomeness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833635"/>
            <a:ext cx="8026400" cy="3581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35973" y="1398960"/>
            <a:ext cx="0" cy="4717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96356" y="1398960"/>
            <a:ext cx="0" cy="4717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95024" y="4501182"/>
            <a:ext cx="1692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Learning Ability</a:t>
            </a:r>
          </a:p>
          <a:p>
            <a:pPr algn="ctr"/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800" y="1783663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matter what</a:t>
            </a:r>
          </a:p>
          <a:p>
            <a:pPr algn="ctr"/>
            <a:r>
              <a:rPr lang="en-US" dirty="0" smtClean="0"/>
              <a:t>you do, these</a:t>
            </a:r>
          </a:p>
          <a:p>
            <a:pPr algn="ctr"/>
            <a:r>
              <a:rPr lang="en-US" dirty="0" smtClean="0"/>
              <a:t>peeps are going</a:t>
            </a:r>
          </a:p>
          <a:p>
            <a:pPr algn="ctr"/>
            <a:r>
              <a:rPr lang="en-US" dirty="0" smtClean="0"/>
              <a:t>to struggle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29724" y="1783663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is where your ability</a:t>
            </a:r>
          </a:p>
          <a:p>
            <a:pPr algn="ctr"/>
            <a:r>
              <a:rPr lang="en-US" dirty="0" smtClean="0"/>
              <a:t>as a teacher really pays off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66853" y="1783663"/>
            <a:ext cx="1967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Unless you actively</a:t>
            </a:r>
          </a:p>
          <a:p>
            <a:pPr algn="ctr"/>
            <a:r>
              <a:rPr lang="en-US" dirty="0" smtClean="0"/>
              <a:t>do something to</a:t>
            </a:r>
          </a:p>
          <a:p>
            <a:pPr algn="ctr"/>
            <a:r>
              <a:rPr lang="en-US" dirty="0" smtClean="0"/>
              <a:t>discourage them,</a:t>
            </a:r>
          </a:p>
          <a:p>
            <a:pPr algn="ctr"/>
            <a:r>
              <a:rPr lang="en-US" dirty="0" smtClean="0"/>
              <a:t>these peeps will</a:t>
            </a:r>
          </a:p>
          <a:p>
            <a:pPr algn="ctr"/>
            <a:r>
              <a:rPr lang="en-US" dirty="0" smtClean="0"/>
              <a:t>succeed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9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Year And A Half in Review</a:t>
            </a:r>
          </a:p>
          <a:p>
            <a:r>
              <a:rPr lang="en-US" dirty="0" smtClean="0"/>
              <a:t>The Biz</a:t>
            </a:r>
          </a:p>
          <a:p>
            <a:r>
              <a:rPr lang="en-US" dirty="0" smtClean="0"/>
              <a:t>The Task of Teaching</a:t>
            </a:r>
          </a:p>
          <a:p>
            <a:r>
              <a:rPr lang="en-US" dirty="0" smtClean="0"/>
              <a:t>The People</a:t>
            </a:r>
          </a:p>
          <a:p>
            <a:r>
              <a:rPr lang="en-US" dirty="0" smtClean="0"/>
              <a:t>The Hardest Things about Teaching</a:t>
            </a:r>
          </a:p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about the learning, not about the teaching</a:t>
            </a:r>
          </a:p>
          <a:p>
            <a:r>
              <a:rPr lang="en-US" dirty="0" smtClean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6525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</a:t>
            </a:r>
            <a:r>
              <a:rPr lang="mr-IN" dirty="0" smtClean="0"/>
              <a:t>–</a:t>
            </a:r>
            <a:r>
              <a:rPr lang="en-US" dirty="0" smtClean="0"/>
              <a:t> The Bowtie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9603" y="1680940"/>
            <a:ext cx="8002459" cy="460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60733" y="6303524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532602" y="3838145"/>
            <a:ext cx="164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of activity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213633">
            <a:off x="765696" y="2805789"/>
            <a:ext cx="93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0286644">
            <a:off x="765696" y="56540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9603" y="3007014"/>
            <a:ext cx="8002459" cy="3249816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9603" y="3007014"/>
            <a:ext cx="8002459" cy="3277832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9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about the learning, not about the teaching</a:t>
            </a:r>
          </a:p>
          <a:p>
            <a:r>
              <a:rPr lang="en-US" dirty="0" smtClean="0"/>
              <a:t>Ratio</a:t>
            </a:r>
          </a:p>
          <a:p>
            <a:r>
              <a:rPr lang="en-US" dirty="0" smtClean="0"/>
              <a:t>Pacing - Keep your students uncomfortable but don’t let them panic</a:t>
            </a:r>
          </a:p>
        </p:txBody>
      </p:sp>
    </p:spTree>
    <p:extLst>
      <p:ext uri="{BB962C8B-B14F-4D97-AF65-F5344CB8AC3E}">
        <p14:creationId xmlns:p14="http://schemas.microsoft.com/office/powerpoint/2010/main" val="30099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Panic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53446" y="2876275"/>
            <a:ext cx="3053447" cy="290429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3911" y="396323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comfort</a:t>
            </a:r>
          </a:p>
          <a:p>
            <a:pPr algn="ctr"/>
            <a:r>
              <a:rPr lang="en-US" dirty="0" smtClean="0"/>
              <a:t>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Panic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74174" y="2586779"/>
            <a:ext cx="5611993" cy="35299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53446" y="2876275"/>
            <a:ext cx="3053447" cy="290429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3911" y="396323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comfort</a:t>
            </a:r>
          </a:p>
          <a:p>
            <a:pPr algn="ctr"/>
            <a:r>
              <a:rPr lang="en-US" dirty="0" smtClean="0"/>
              <a:t>zone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9214" y="3963230"/>
            <a:ext cx="94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learning</a:t>
            </a:r>
          </a:p>
          <a:p>
            <a:pPr algn="ctr"/>
            <a:r>
              <a:rPr lang="en-US" dirty="0" smtClean="0"/>
              <a:t>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8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57201" y="1951758"/>
            <a:ext cx="8268468" cy="4715969"/>
          </a:xfrm>
          <a:prstGeom prst="ellipse">
            <a:avLst/>
          </a:prstGeom>
          <a:solidFill>
            <a:srgbClr val="FF0000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69715" y="3963230"/>
            <a:ext cx="68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panic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zone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Pacing and Panic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74174" y="2586779"/>
            <a:ext cx="5611993" cy="35299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53446" y="2876275"/>
            <a:ext cx="3053447" cy="290429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3911" y="396323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comfort</a:t>
            </a:r>
          </a:p>
          <a:p>
            <a:pPr algn="ctr"/>
            <a:r>
              <a:rPr lang="en-US" dirty="0" smtClean="0"/>
              <a:t>zone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9214" y="3963230"/>
            <a:ext cx="94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learning</a:t>
            </a:r>
          </a:p>
          <a:p>
            <a:pPr algn="ctr"/>
            <a:r>
              <a:rPr lang="en-US" dirty="0" smtClean="0"/>
              <a:t>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9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about the learning, not about the teaching</a:t>
            </a:r>
          </a:p>
          <a:p>
            <a:r>
              <a:rPr lang="en-US" dirty="0" smtClean="0"/>
              <a:t>Ratio</a:t>
            </a:r>
          </a:p>
          <a:p>
            <a:r>
              <a:rPr lang="en-US" dirty="0" smtClean="0"/>
              <a:t>Pacing - Keep your students uncomfortable but don’t let them panic</a:t>
            </a:r>
          </a:p>
          <a:p>
            <a:r>
              <a:rPr lang="en-US" dirty="0" smtClean="0"/>
              <a:t>Assessment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Never</a:t>
            </a:r>
            <a:r>
              <a:rPr lang="en-US" dirty="0" smtClean="0"/>
              <a:t> trust your students</a:t>
            </a:r>
          </a:p>
        </p:txBody>
      </p:sp>
    </p:spTree>
    <p:extLst>
      <p:ext uri="{BB962C8B-B14F-4D97-AF65-F5344CB8AC3E}">
        <p14:creationId xmlns:p14="http://schemas.microsoft.com/office/powerpoint/2010/main" val="70139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59000"/>
            <a:ext cx="4521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1778000"/>
            <a:ext cx="30099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3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Year and a Half 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 2016 (3) </a:t>
            </a:r>
            <a:r>
              <a:rPr lang="mr-IN" dirty="0" smtClean="0"/>
              <a:t>–</a:t>
            </a:r>
            <a:r>
              <a:rPr lang="en-US" dirty="0" smtClean="0"/>
              <a:t> Doing my best</a:t>
            </a:r>
          </a:p>
          <a:p>
            <a:r>
              <a:rPr lang="en-US" dirty="0" smtClean="0"/>
              <a:t>June 2016 (3) </a:t>
            </a:r>
            <a:r>
              <a:rPr lang="mr-IN" dirty="0" smtClean="0"/>
              <a:t>–</a:t>
            </a:r>
            <a:r>
              <a:rPr lang="en-US" dirty="0" smtClean="0"/>
              <a:t> What it is like to teach people who learn at roughly the same pace</a:t>
            </a:r>
          </a:p>
          <a:p>
            <a:r>
              <a:rPr lang="en-US" dirty="0" smtClean="0"/>
              <a:t>Oct 2016 (7) </a:t>
            </a:r>
            <a:r>
              <a:rPr lang="mr-IN" dirty="0" smtClean="0"/>
              <a:t>–</a:t>
            </a:r>
            <a:r>
              <a:rPr lang="en-US" dirty="0" smtClean="0"/>
              <a:t> Medium size classes are easier than small classes and what it is like to have students who can go at radically different speeds</a:t>
            </a:r>
          </a:p>
          <a:p>
            <a:r>
              <a:rPr lang="en-US" dirty="0" smtClean="0"/>
              <a:t>Mar 2017 (8) </a:t>
            </a:r>
            <a:r>
              <a:rPr lang="mr-IN" dirty="0" smtClean="0"/>
              <a:t>–</a:t>
            </a:r>
            <a:r>
              <a:rPr lang="en-US" dirty="0" smtClean="0"/>
              <a:t> Eric gets his groove</a:t>
            </a:r>
          </a:p>
          <a:p>
            <a:r>
              <a:rPr lang="en-US" dirty="0" smtClean="0"/>
              <a:t>July 2017 (7) </a:t>
            </a:r>
            <a:r>
              <a:rPr lang="mr-IN" dirty="0" smtClean="0"/>
              <a:t>–</a:t>
            </a:r>
            <a:r>
              <a:rPr lang="en-US" dirty="0" smtClean="0"/>
              <a:t> Piloting someone’s new curriculum is entirely unpleasant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7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about the learning, not about the teaching</a:t>
            </a:r>
          </a:p>
          <a:p>
            <a:r>
              <a:rPr lang="en-US" dirty="0" smtClean="0"/>
              <a:t>Ratio</a:t>
            </a:r>
          </a:p>
          <a:p>
            <a:r>
              <a:rPr lang="en-US" dirty="0" smtClean="0"/>
              <a:t>Pacing - Keep your students uncomfortable but don’t let them panic</a:t>
            </a:r>
          </a:p>
          <a:p>
            <a:r>
              <a:rPr lang="en-US" dirty="0" smtClean="0"/>
              <a:t>Assessment </a:t>
            </a:r>
            <a:r>
              <a:rPr lang="mr-IN" dirty="0" smtClean="0"/>
              <a:t>–</a:t>
            </a:r>
            <a:r>
              <a:rPr lang="en-US" dirty="0" smtClean="0"/>
              <a:t> Never trust your students</a:t>
            </a:r>
          </a:p>
          <a:p>
            <a:r>
              <a:rPr lang="en-US" dirty="0" smtClean="0"/>
              <a:t>Flip the classroom?</a:t>
            </a:r>
          </a:p>
        </p:txBody>
      </p:sp>
    </p:spTree>
    <p:extLst>
      <p:ext uri="{BB962C8B-B14F-4D97-AF65-F5344CB8AC3E}">
        <p14:creationId xmlns:p14="http://schemas.microsoft.com/office/powerpoint/2010/main" val="225156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the classroom?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The material has to be solid</a:t>
            </a:r>
          </a:p>
          <a:p>
            <a:r>
              <a:rPr lang="en-US" dirty="0" smtClean="0"/>
              <a:t>When class starts, you need a good understanding of where everyone is at</a:t>
            </a:r>
          </a:p>
        </p:txBody>
      </p:sp>
    </p:spTree>
    <p:extLst>
      <p:ext uri="{BB962C8B-B14F-4D97-AF65-F5344CB8AC3E}">
        <p14:creationId xmlns:p14="http://schemas.microsoft.com/office/powerpoint/2010/main" val="104135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about the learning, not about the teaching</a:t>
            </a:r>
          </a:p>
          <a:p>
            <a:r>
              <a:rPr lang="en-US" dirty="0" smtClean="0"/>
              <a:t>Ratio</a:t>
            </a:r>
          </a:p>
          <a:p>
            <a:r>
              <a:rPr lang="en-US" dirty="0" smtClean="0"/>
              <a:t>Pacing - Keep your students uncomfortable but don’t let them panic</a:t>
            </a:r>
          </a:p>
          <a:p>
            <a:r>
              <a:rPr lang="en-US" dirty="0" smtClean="0"/>
              <a:t>Assessment </a:t>
            </a:r>
            <a:r>
              <a:rPr lang="mr-IN" dirty="0" smtClean="0"/>
              <a:t>–</a:t>
            </a:r>
            <a:r>
              <a:rPr lang="en-US" dirty="0" smtClean="0"/>
              <a:t> Never trust your students</a:t>
            </a:r>
          </a:p>
          <a:p>
            <a:r>
              <a:rPr lang="en-US" dirty="0" smtClean="0"/>
              <a:t>Flip the classroom?</a:t>
            </a:r>
          </a:p>
          <a:p>
            <a:r>
              <a:rPr lang="en-US" dirty="0" smtClean="0"/>
              <a:t>Create lesson plans</a:t>
            </a:r>
          </a:p>
        </p:txBody>
      </p:sp>
    </p:spTree>
    <p:extLst>
      <p:ext uri="{BB962C8B-B14F-4D97-AF65-F5344CB8AC3E}">
        <p14:creationId xmlns:p14="http://schemas.microsoft.com/office/powerpoint/2010/main" val="64035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about the people, man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Grow Up And Be An Astronaut If You Want To!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17234"/>
            <a:ext cx="8229600" cy="31089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hardest question is a per-student question: will it work for that student?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3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(all?) people can learn it but not all can learn it at an intensive pace</a:t>
            </a:r>
          </a:p>
          <a:p>
            <a:r>
              <a:rPr lang="en-US" dirty="0" smtClean="0"/>
              <a:t>Things that get in the way: illness, death in the family, breakups, finances, past education, lack of stress management, learning disabilities</a:t>
            </a:r>
          </a:p>
          <a:p>
            <a:r>
              <a:rPr lang="en-US" dirty="0" smtClean="0"/>
              <a:t>TIY’s model required two big risks for the students: they had to quit their job and pay a lot of money</a:t>
            </a:r>
          </a:p>
          <a:p>
            <a:r>
              <a:rPr lang="en-US" dirty="0" smtClean="0"/>
              <a:t>Having skin in the game is very important</a:t>
            </a:r>
          </a:p>
          <a:p>
            <a:r>
              <a:rPr lang="en-US" dirty="0" smtClean="0"/>
              <a:t>Woe to you if you have a very </a:t>
            </a:r>
            <a:r>
              <a:rPr lang="en-US" dirty="0" err="1" smtClean="0"/>
              <a:t>heterogenous</a:t>
            </a:r>
            <a:r>
              <a:rPr lang="en-US" dirty="0" smtClean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35921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Primary Predictors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worker</a:t>
            </a:r>
          </a:p>
          <a:p>
            <a:r>
              <a:rPr lang="en-US" dirty="0" smtClean="0"/>
              <a:t>Did lots of pre-work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2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 Getting 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the material is a prerequisite for getting a job</a:t>
            </a:r>
          </a:p>
          <a:p>
            <a:r>
              <a:rPr lang="en-US" dirty="0" smtClean="0"/>
              <a:t>When you are done, students are not at the same level and some are able to take more difficult jobs than others</a:t>
            </a:r>
          </a:p>
          <a:p>
            <a:r>
              <a:rPr lang="en-US" dirty="0" smtClean="0"/>
              <a:t>Learning is a prerequisite for work but not a guarantee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2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Hire a Junior Developer?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judge any coding school on a single student.</a:t>
            </a:r>
          </a:p>
          <a:p>
            <a:r>
              <a:rPr lang="en-US" dirty="0" smtClean="0"/>
              <a:t>Don’t expect too much.</a:t>
            </a:r>
          </a:p>
          <a:p>
            <a:pPr lvl="1"/>
            <a:r>
              <a:rPr lang="en-US" dirty="0" smtClean="0"/>
              <a:t>They probably haven’t been coding very long at all.</a:t>
            </a:r>
          </a:p>
          <a:p>
            <a:pPr lvl="1"/>
            <a:r>
              <a:rPr lang="en-US" dirty="0" smtClean="0"/>
              <a:t>If you are hiring them to take over important bits of your company’s code solo, you are an idiot and deserve what you get.</a:t>
            </a:r>
          </a:p>
        </p:txBody>
      </p:sp>
    </p:spTree>
    <p:extLst>
      <p:ext uri="{BB962C8B-B14F-4D97-AF65-F5344CB8AC3E}">
        <p14:creationId xmlns:p14="http://schemas.microsoft.com/office/powerpoint/2010/main" val="376368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Hire a Junior Developer?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judge them on the tech you are comfortable with. Judge them on what they are comfortable with.</a:t>
            </a:r>
          </a:p>
          <a:p>
            <a:r>
              <a:rPr lang="en-US" dirty="0" smtClean="0"/>
              <a:t>I would focus on 3 things: ability to learn, general problem solving skills, and personality.</a:t>
            </a:r>
          </a:p>
          <a:p>
            <a:r>
              <a:rPr lang="en-US" dirty="0" smtClean="0"/>
              <a:t>When you interview, please, please, please give them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0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2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Hardest Things about Teaching (for 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emotionally very draining</a:t>
            </a:r>
          </a:p>
          <a:p>
            <a:r>
              <a:rPr lang="en-US" dirty="0" smtClean="0"/>
              <a:t>Writing curriculum is the hardest thing I’ve ever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4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very Useful 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27" y="845706"/>
            <a:ext cx="3318631" cy="49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1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95" y="737710"/>
            <a:ext cx="3782795" cy="50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They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Coding </a:t>
            </a:r>
            <a:r>
              <a:rPr lang="en-US" dirty="0" err="1" smtClean="0"/>
              <a:t>Bootcamps</a:t>
            </a:r>
            <a:r>
              <a:rPr lang="en-US" dirty="0" smtClean="0"/>
              <a:t> Don't Work” </a:t>
            </a:r>
            <a:r>
              <a:rPr lang="mr-IN" dirty="0" smtClean="0"/>
              <a:t>–</a:t>
            </a:r>
            <a:r>
              <a:rPr lang="en-US" dirty="0" smtClean="0"/>
              <a:t> (</a:t>
            </a:r>
            <a:r>
              <a:rPr lang="en-US" dirty="0" err="1" smtClean="0"/>
              <a:t>Inc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https://www.inc.com/geoffrey-james/why-coding-bootcamps-dont-work.html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have seen them work. So yes.</a:t>
            </a:r>
          </a:p>
          <a:p>
            <a:r>
              <a:rPr lang="en-US" dirty="0" smtClean="0"/>
              <a:t>I think we should avoid confusing being educated</a:t>
            </a:r>
            <a:r>
              <a:rPr lang="en-US" dirty="0"/>
              <a:t> </a:t>
            </a:r>
            <a:r>
              <a:rPr lang="en-US" dirty="0" smtClean="0"/>
              <a:t>with going to school.</a:t>
            </a:r>
          </a:p>
        </p:txBody>
      </p:sp>
    </p:spTree>
    <p:extLst>
      <p:ext uri="{BB962C8B-B14F-4D97-AF65-F5344CB8AC3E}">
        <p14:creationId xmlns:p14="http://schemas.microsoft.com/office/powerpoint/2010/main" val="303732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Code Schools a Replacement for a 4 </a:t>
            </a:r>
            <a:r>
              <a:rPr lang="en-US" smtClean="0"/>
              <a:t>Year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in terms of material covered, code schools are not a replacement for CS degrees.</a:t>
            </a:r>
          </a:p>
          <a:p>
            <a:r>
              <a:rPr lang="en-US" dirty="0" smtClean="0"/>
              <a:t>Yes, in terms of getting into a programming career, they certainly can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3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"In the last five years, dozens of schools have popped up offering an unusual promise: Even humanities graduates can learn how to code in a few months and join the high-paying digital economy." - NY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1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Then why are they failing?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7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because of lack of innovation? - </a:t>
            </a:r>
            <a:r>
              <a:rPr lang="en-US" dirty="0" smtClean="0">
                <a:hlinkClick r:id="rId2"/>
              </a:rPr>
              <a:t>https://techcrunch.com/2017/08/26/an-insiders-take-on-the-future-of-coding-bootcamps/</a:t>
            </a:r>
            <a:endParaRPr lang="en-US" dirty="0" smtClean="0"/>
          </a:p>
          <a:p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mr-IN" dirty="0" smtClean="0"/>
              <a:t>…</a:t>
            </a:r>
            <a:r>
              <a:rPr lang="en-US" dirty="0" smtClean="0"/>
              <a:t>we were simply unable to find a sustainable business model”.</a:t>
            </a:r>
          </a:p>
          <a:p>
            <a:r>
              <a:rPr lang="en-US" dirty="0" smtClean="0"/>
              <a:t>The Iron Yard - “</a:t>
            </a:r>
            <a:r>
              <a:rPr lang="mr-IN" dirty="0" smtClean="0"/>
              <a:t>…</a:t>
            </a:r>
            <a:r>
              <a:rPr lang="en-US" dirty="0" smtClean="0"/>
              <a:t>ultimately unable to sustain our current business model.”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1333</Words>
  <Application>Microsoft Macintosh PowerPoint</Application>
  <PresentationFormat>On-screen Show (4:3)</PresentationFormat>
  <Paragraphs>165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Lessons Learned from Teaching at a Coding Bootcamp</vt:lpstr>
      <vt:lpstr>What’s Coming</vt:lpstr>
      <vt:lpstr>A Year and a Half in Review</vt:lpstr>
      <vt:lpstr>The Biz</vt:lpstr>
      <vt:lpstr>Do They Work?</vt:lpstr>
      <vt:lpstr>Are Code Schools a Replacement for a 4 Year Degree</vt:lpstr>
      <vt:lpstr>PowerPoint Presentation</vt:lpstr>
      <vt:lpstr>Then why are they failing?</vt:lpstr>
      <vt:lpstr>PowerPoint Presentation</vt:lpstr>
      <vt:lpstr>Things to Think About</vt:lpstr>
      <vt:lpstr>What Can an In-Person Bootcamp Potentially Do Better?</vt:lpstr>
      <vt:lpstr>How Are You Going to Measure Success?</vt:lpstr>
      <vt:lpstr>The task of teaching</vt:lpstr>
      <vt:lpstr>Want to Be a Teacher?</vt:lpstr>
      <vt:lpstr>The Discipline of Teaching</vt:lpstr>
      <vt:lpstr>Curriculum Design Nuggets</vt:lpstr>
      <vt:lpstr>Thoughts on Good Documentation</vt:lpstr>
      <vt:lpstr>A Good Educational Experience</vt:lpstr>
      <vt:lpstr>Teacher Awesomeness</vt:lpstr>
      <vt:lpstr>Designing the Classroom</vt:lpstr>
      <vt:lpstr>Ratio – The Bowtie</vt:lpstr>
      <vt:lpstr>Designing the Classroom</vt:lpstr>
      <vt:lpstr>PowerPoint Presentation</vt:lpstr>
      <vt:lpstr>Don’t Panic</vt:lpstr>
      <vt:lpstr>Don’t Panic</vt:lpstr>
      <vt:lpstr>Pacing and Panic</vt:lpstr>
      <vt:lpstr>Designing the Classroom</vt:lpstr>
      <vt:lpstr>Not This</vt:lpstr>
      <vt:lpstr>This</vt:lpstr>
      <vt:lpstr>Designing the Classroom</vt:lpstr>
      <vt:lpstr>Flip the classroom?</vt:lpstr>
      <vt:lpstr>Designing the Classroom</vt:lpstr>
      <vt:lpstr>It’s about the people, man</vt:lpstr>
      <vt:lpstr>You Can Grow Up And Be An Astronaut If You Want To!</vt:lpstr>
      <vt:lpstr>Student Factors</vt:lpstr>
      <vt:lpstr>Two Primary Predictors of Success</vt:lpstr>
      <vt:lpstr>Learning and Getting a Job</vt:lpstr>
      <vt:lpstr>Want to Hire a Junior Developer?</vt:lpstr>
      <vt:lpstr>Want to Hire a Junior Developer? (2)</vt:lpstr>
      <vt:lpstr>The Hardest Things about Teaching (for Me)</vt:lpstr>
      <vt:lpstr>TWO very Useful books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Sowell</dc:creator>
  <cp:lastModifiedBy>Eric Sowell</cp:lastModifiedBy>
  <cp:revision>86</cp:revision>
  <dcterms:created xsi:type="dcterms:W3CDTF">2017-10-03T03:37:08Z</dcterms:created>
  <dcterms:modified xsi:type="dcterms:W3CDTF">2017-10-05T01:20:13Z</dcterms:modified>
</cp:coreProperties>
</file>