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9"/>
  </p:notesMasterIdLst>
  <p:handoutMasterIdLst>
    <p:handoutMasterId r:id="rId30"/>
  </p:handoutMasterIdLst>
  <p:sldIdLst>
    <p:sldId id="336" r:id="rId5"/>
    <p:sldId id="330" r:id="rId6"/>
    <p:sldId id="332" r:id="rId7"/>
    <p:sldId id="337" r:id="rId8"/>
    <p:sldId id="340" r:id="rId9"/>
    <p:sldId id="357" r:id="rId10"/>
    <p:sldId id="364" r:id="rId11"/>
    <p:sldId id="367" r:id="rId12"/>
    <p:sldId id="339" r:id="rId13"/>
    <p:sldId id="341" r:id="rId14"/>
    <p:sldId id="348" r:id="rId15"/>
    <p:sldId id="334" r:id="rId16"/>
    <p:sldId id="342" r:id="rId17"/>
    <p:sldId id="343" r:id="rId18"/>
    <p:sldId id="358" r:id="rId19"/>
    <p:sldId id="353" r:id="rId20"/>
    <p:sldId id="354" r:id="rId21"/>
    <p:sldId id="362" r:id="rId22"/>
    <p:sldId id="360" r:id="rId23"/>
    <p:sldId id="361" r:id="rId24"/>
    <p:sldId id="363" r:id="rId25"/>
    <p:sldId id="274" r:id="rId26"/>
    <p:sldId id="275" r:id="rId27"/>
    <p:sldId id="366" r:id="rId28"/>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85169"/>
  </p:normalViewPr>
  <p:slideViewPr>
    <p:cSldViewPr snapToGrid="0" snapToObjects="1">
      <p:cViewPr>
        <p:scale>
          <a:sx n="50" d="100"/>
          <a:sy n="50" d="100"/>
        </p:scale>
        <p:origin x="2139" y="446"/>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Variance Inflation Factor</a:t>
            </a:r>
            <a:r>
              <a:rPr lang="en-US" baseline="0" dirty="0"/>
              <a:t> (before)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multicoll!$D$2</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multicoll!$C$3:$C$9</c:f>
              <c:strCache>
                <c:ptCount val="7"/>
                <c:pt idx="0">
                  <c:v>age</c:v>
                </c:pt>
                <c:pt idx="1">
                  <c:v>college_degree</c:v>
                </c:pt>
                <c:pt idx="2">
                  <c:v>problem_solving_skill</c:v>
                </c:pt>
                <c:pt idx="3">
                  <c:v>technology_skill</c:v>
                </c:pt>
                <c:pt idx="4">
                  <c:v>english_skill</c:v>
                </c:pt>
                <c:pt idx="5">
                  <c:v>most_recent_income</c:v>
                </c:pt>
                <c:pt idx="6">
                  <c:v>total_jobs</c:v>
                </c:pt>
              </c:strCache>
            </c:strRef>
          </c:cat>
          <c:val>
            <c:numRef>
              <c:f>multicoll!$D$3:$D$9</c:f>
              <c:numCache>
                <c:formatCode>General</c:formatCode>
                <c:ptCount val="7"/>
                <c:pt idx="0">
                  <c:v>21.225075</c:v>
                </c:pt>
                <c:pt idx="1">
                  <c:v>1.2653479999999999</c:v>
                </c:pt>
                <c:pt idx="2">
                  <c:v>98.948672000000002</c:v>
                </c:pt>
                <c:pt idx="3">
                  <c:v>194.919623</c:v>
                </c:pt>
                <c:pt idx="4">
                  <c:v>28.867277000000001</c:v>
                </c:pt>
                <c:pt idx="5">
                  <c:v>212.565529</c:v>
                </c:pt>
                <c:pt idx="6">
                  <c:v>71.274473</c:v>
                </c:pt>
              </c:numCache>
            </c:numRef>
          </c:val>
          <c:extLst>
            <c:ext xmlns:c16="http://schemas.microsoft.com/office/drawing/2014/chart" uri="{C3380CC4-5D6E-409C-BE32-E72D297353CC}">
              <c16:uniqueId val="{00000000-2A28-421E-BCD0-4E51851D4EC7}"/>
            </c:ext>
          </c:extLst>
        </c:ser>
        <c:dLbls>
          <c:dLblPos val="outEnd"/>
          <c:showLegendKey val="0"/>
          <c:showVal val="1"/>
          <c:showCatName val="0"/>
          <c:showSerName val="0"/>
          <c:showPercent val="0"/>
          <c:showBubbleSize val="0"/>
        </c:dLbls>
        <c:gapWidth val="182"/>
        <c:axId val="667913536"/>
        <c:axId val="667911872"/>
      </c:barChart>
      <c:catAx>
        <c:axId val="6679135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a:t>Target Attributes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7911872"/>
        <c:crosses val="autoZero"/>
        <c:auto val="1"/>
        <c:lblAlgn val="ctr"/>
        <c:lblOffset val="100"/>
        <c:noMultiLvlLbl val="0"/>
      </c:catAx>
      <c:valAx>
        <c:axId val="6679118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VIF</a:t>
                </a:r>
                <a:r>
                  <a:rPr lang="en-US" sz="1600" baseline="0"/>
                  <a:t> Score</a:t>
                </a:r>
                <a:endParaRPr lang="en-US" sz="1600"/>
              </a:p>
            </c:rich>
          </c:tx>
          <c:layout>
            <c:manualLayout>
              <c:xMode val="edge"/>
              <c:yMode val="edge"/>
              <c:x val="0.43218494621319581"/>
              <c:y val="0.86870286766841531"/>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7913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Variance Inflation Factor (after)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multicoll!$O$3</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multicoll!$N$4:$N$8</c:f>
              <c:strCache>
                <c:ptCount val="5"/>
                <c:pt idx="0">
                  <c:v>age</c:v>
                </c:pt>
                <c:pt idx="1">
                  <c:v>college_degree</c:v>
                </c:pt>
                <c:pt idx="2">
                  <c:v>problem_solving_skill</c:v>
                </c:pt>
                <c:pt idx="3">
                  <c:v>technology_skill</c:v>
                </c:pt>
                <c:pt idx="4">
                  <c:v>english_skill</c:v>
                </c:pt>
              </c:strCache>
            </c:strRef>
          </c:cat>
          <c:val>
            <c:numRef>
              <c:f>multicoll!$O$4:$O$8</c:f>
              <c:numCache>
                <c:formatCode>General</c:formatCode>
                <c:ptCount val="5"/>
                <c:pt idx="0">
                  <c:v>17.453144000000002</c:v>
                </c:pt>
                <c:pt idx="1">
                  <c:v>1.26244</c:v>
                </c:pt>
                <c:pt idx="2">
                  <c:v>14.286137</c:v>
                </c:pt>
                <c:pt idx="3">
                  <c:v>16.184927999999999</c:v>
                </c:pt>
                <c:pt idx="4">
                  <c:v>15.857348</c:v>
                </c:pt>
              </c:numCache>
            </c:numRef>
          </c:val>
          <c:extLst>
            <c:ext xmlns:c16="http://schemas.microsoft.com/office/drawing/2014/chart" uri="{C3380CC4-5D6E-409C-BE32-E72D297353CC}">
              <c16:uniqueId val="{00000000-5649-42D8-A06E-75F66318D05B}"/>
            </c:ext>
          </c:extLst>
        </c:ser>
        <c:dLbls>
          <c:dLblPos val="outEnd"/>
          <c:showLegendKey val="0"/>
          <c:showVal val="1"/>
          <c:showCatName val="0"/>
          <c:showSerName val="0"/>
          <c:showPercent val="0"/>
          <c:showBubbleSize val="0"/>
        </c:dLbls>
        <c:gapWidth val="182"/>
        <c:axId val="548127728"/>
        <c:axId val="548131888"/>
      </c:barChart>
      <c:catAx>
        <c:axId val="548127728"/>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Target Attributes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8131888"/>
        <c:crosses val="autoZero"/>
        <c:auto val="1"/>
        <c:lblAlgn val="ctr"/>
        <c:lblOffset val="100"/>
        <c:noMultiLvlLbl val="0"/>
      </c:catAx>
      <c:valAx>
        <c:axId val="5481318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VIF Score</a:t>
                </a:r>
              </a:p>
            </c:rich>
          </c:tx>
          <c:layout>
            <c:manualLayout>
              <c:xMode val="edge"/>
              <c:yMode val="edge"/>
              <c:x val="0.4699507874015747"/>
              <c:y val="0.8601618547681539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81277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Model</a:t>
            </a:r>
            <a:r>
              <a:rPr lang="en-US" baseline="0"/>
              <a:t> - RMSE Comparison using K-Fold CV</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RMSE!$E$1</c:f>
              <c:strCache>
                <c:ptCount val="1"/>
                <c:pt idx="0">
                  <c:v>TRAIN</c:v>
                </c:pt>
              </c:strCache>
            </c:strRef>
          </c:tx>
          <c:spPr>
            <a:solidFill>
              <a:schemeClr val="accent1"/>
            </a:solidFill>
            <a:ln>
              <a:noFill/>
            </a:ln>
            <a:effectLst/>
          </c:spPr>
          <c:invertIfNegative val="0"/>
          <c:cat>
            <c:strRef>
              <c:f>RMSE!$B$2:$B$12</c:f>
              <c:strCache>
                <c:ptCount val="11"/>
                <c:pt idx="0">
                  <c:v>LR</c:v>
                </c:pt>
                <c:pt idx="1">
                  <c:v>LASSO</c:v>
                </c:pt>
                <c:pt idx="2">
                  <c:v>RIDGE</c:v>
                </c:pt>
                <c:pt idx="3">
                  <c:v>EN</c:v>
                </c:pt>
                <c:pt idx="4">
                  <c:v>DEC TREE</c:v>
                </c:pt>
                <c:pt idx="5">
                  <c:v>KNEIGH</c:v>
                </c:pt>
                <c:pt idx="6">
                  <c:v>RF</c:v>
                </c:pt>
                <c:pt idx="7">
                  <c:v>GBR</c:v>
                </c:pt>
                <c:pt idx="8">
                  <c:v>ETR</c:v>
                </c:pt>
                <c:pt idx="9">
                  <c:v>ABR</c:v>
                </c:pt>
                <c:pt idx="10">
                  <c:v>NN</c:v>
                </c:pt>
              </c:strCache>
            </c:strRef>
          </c:cat>
          <c:val>
            <c:numRef>
              <c:f>RMSE!$E$2:$E$12</c:f>
              <c:numCache>
                <c:formatCode>General</c:formatCode>
                <c:ptCount val="11"/>
                <c:pt idx="0">
                  <c:v>6.8419999999999996</c:v>
                </c:pt>
                <c:pt idx="1">
                  <c:v>7.391</c:v>
                </c:pt>
                <c:pt idx="2">
                  <c:v>6.8419999999999996</c:v>
                </c:pt>
                <c:pt idx="3">
                  <c:v>7.335</c:v>
                </c:pt>
                <c:pt idx="4">
                  <c:v>0</c:v>
                </c:pt>
                <c:pt idx="5">
                  <c:v>4.6719999999999997</c:v>
                </c:pt>
                <c:pt idx="6">
                  <c:v>1.5229999999999999</c:v>
                </c:pt>
                <c:pt idx="7">
                  <c:v>3.95</c:v>
                </c:pt>
                <c:pt idx="8">
                  <c:v>0</c:v>
                </c:pt>
                <c:pt idx="9">
                  <c:v>6.3490000000000002</c:v>
                </c:pt>
                <c:pt idx="10">
                  <c:v>3.6739999999999999</c:v>
                </c:pt>
              </c:numCache>
            </c:numRef>
          </c:val>
          <c:extLst>
            <c:ext xmlns:c16="http://schemas.microsoft.com/office/drawing/2014/chart" uri="{C3380CC4-5D6E-409C-BE32-E72D297353CC}">
              <c16:uniqueId val="{00000000-A3E5-4CF4-9AB1-B9BF2B4C7627}"/>
            </c:ext>
          </c:extLst>
        </c:ser>
        <c:ser>
          <c:idx val="1"/>
          <c:order val="1"/>
          <c:tx>
            <c:strRef>
              <c:f>RMSE!$F$1</c:f>
              <c:strCache>
                <c:ptCount val="1"/>
                <c:pt idx="0">
                  <c:v>TEST</c:v>
                </c:pt>
              </c:strCache>
            </c:strRef>
          </c:tx>
          <c:spPr>
            <a:solidFill>
              <a:schemeClr val="accent2"/>
            </a:solidFill>
            <a:ln>
              <a:noFill/>
            </a:ln>
            <a:effectLst/>
          </c:spPr>
          <c:invertIfNegative val="0"/>
          <c:cat>
            <c:strRef>
              <c:f>RMSE!$B$2:$B$12</c:f>
              <c:strCache>
                <c:ptCount val="11"/>
                <c:pt idx="0">
                  <c:v>LR</c:v>
                </c:pt>
                <c:pt idx="1">
                  <c:v>LASSO</c:v>
                </c:pt>
                <c:pt idx="2">
                  <c:v>RIDGE</c:v>
                </c:pt>
                <c:pt idx="3">
                  <c:v>EN</c:v>
                </c:pt>
                <c:pt idx="4">
                  <c:v>DEC TREE</c:v>
                </c:pt>
                <c:pt idx="5">
                  <c:v>KNEIGH</c:v>
                </c:pt>
                <c:pt idx="6">
                  <c:v>RF</c:v>
                </c:pt>
                <c:pt idx="7">
                  <c:v>GBR</c:v>
                </c:pt>
                <c:pt idx="8">
                  <c:v>ETR</c:v>
                </c:pt>
                <c:pt idx="9">
                  <c:v>ABR</c:v>
                </c:pt>
                <c:pt idx="10">
                  <c:v>NN</c:v>
                </c:pt>
              </c:strCache>
            </c:strRef>
          </c:cat>
          <c:val>
            <c:numRef>
              <c:f>RMSE!$F$2:$F$12</c:f>
              <c:numCache>
                <c:formatCode>General</c:formatCode>
                <c:ptCount val="11"/>
                <c:pt idx="0">
                  <c:v>6.8390000000000004</c:v>
                </c:pt>
                <c:pt idx="1">
                  <c:v>7.8330000000000002</c:v>
                </c:pt>
                <c:pt idx="2">
                  <c:v>6.8390000000000004</c:v>
                </c:pt>
                <c:pt idx="3">
                  <c:v>7.3280000000000003</c:v>
                </c:pt>
                <c:pt idx="4">
                  <c:v>5.6929999999999996</c:v>
                </c:pt>
                <c:pt idx="5">
                  <c:v>5.7290000000000001</c:v>
                </c:pt>
                <c:pt idx="6">
                  <c:v>4.0709999999999997</c:v>
                </c:pt>
                <c:pt idx="7">
                  <c:v>3.9870000000000001</c:v>
                </c:pt>
                <c:pt idx="8">
                  <c:v>4.1449999999999996</c:v>
                </c:pt>
                <c:pt idx="9">
                  <c:v>6.351</c:v>
                </c:pt>
                <c:pt idx="10">
                  <c:v>3.7069999999999999</c:v>
                </c:pt>
              </c:numCache>
            </c:numRef>
          </c:val>
          <c:extLst>
            <c:ext xmlns:c16="http://schemas.microsoft.com/office/drawing/2014/chart" uri="{C3380CC4-5D6E-409C-BE32-E72D297353CC}">
              <c16:uniqueId val="{00000001-A3E5-4CF4-9AB1-B9BF2B4C7627}"/>
            </c:ext>
          </c:extLst>
        </c:ser>
        <c:dLbls>
          <c:showLegendKey val="0"/>
          <c:showVal val="0"/>
          <c:showCatName val="0"/>
          <c:showSerName val="0"/>
          <c:showPercent val="0"/>
          <c:showBubbleSize val="0"/>
        </c:dLbls>
        <c:gapWidth val="219"/>
        <c:overlap val="-27"/>
        <c:axId val="738965168"/>
        <c:axId val="738964336"/>
      </c:barChart>
      <c:catAx>
        <c:axId val="7389651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ML Regression</a:t>
                </a:r>
                <a:r>
                  <a:rPr lang="en-US" baseline="0"/>
                  <a:t> Algorithms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8964336"/>
        <c:crosses val="autoZero"/>
        <c:auto val="1"/>
        <c:lblAlgn val="ctr"/>
        <c:lblOffset val="100"/>
        <c:noMultiLvlLbl val="0"/>
      </c:catAx>
      <c:valAx>
        <c:axId val="738964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RMSE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89651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12/18/2022</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R2 value is higher if we dropped null values compared to imputing the null values with their respective mean/freq. That's impressive; unfortunately, we have to remember that our candidates dataset has some data loss, so our pipeline accommodates for the transformation of our X, so all we have to do is pass the data with null values into the pipeline and predict. Since this is a scenario of file corruption, this ML pipeline should be used. And even if the file wasn't corrupted, I'm sure that this pipeline would still yield even higher result because </a:t>
            </a:r>
            <a:r>
              <a:rPr lang="en-US" b="0" dirty="0" err="1">
                <a:solidFill>
                  <a:srgbClr val="D4D4D4"/>
                </a:solidFill>
                <a:effectLst/>
                <a:latin typeface="Consolas" panose="020B0609020204030204" pitchFamily="49" charset="0"/>
              </a:rPr>
              <a:t>SimpleImputer</a:t>
            </a:r>
            <a:r>
              <a:rPr lang="en-US" b="0" dirty="0">
                <a:solidFill>
                  <a:srgbClr val="D4D4D4"/>
                </a:solidFill>
                <a:effectLst/>
                <a:latin typeface="Consolas" panose="020B0609020204030204" pitchFamily="49" charset="0"/>
              </a:rPr>
              <a:t> wouldn't have any </a:t>
            </a:r>
            <a:r>
              <a:rPr lang="en-US" b="0" dirty="0" err="1">
                <a:solidFill>
                  <a:srgbClr val="D4D4D4"/>
                </a:solidFill>
                <a:effectLst/>
                <a:latin typeface="Consolas" panose="020B0609020204030204" pitchFamily="49" charset="0"/>
              </a:rPr>
              <a:t>NaN</a:t>
            </a:r>
            <a:r>
              <a:rPr lang="en-US" b="0" dirty="0">
                <a:solidFill>
                  <a:srgbClr val="D4D4D4"/>
                </a:solidFill>
                <a:effectLst/>
                <a:latin typeface="Consolas" panose="020B0609020204030204" pitchFamily="49" charset="0"/>
              </a:rPr>
              <a:t> values to impute and would continue through the other standardization/normalization/transformation.</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173308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128067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 high value means trust the data a lot as though it’s a representative of the population, low is not representative… don’t listen to it</a:t>
            </a:r>
          </a:p>
          <a:p>
            <a:r>
              <a:rPr lang="en-US" dirty="0"/>
              <a:t>Lbfgs = Limited Memory </a:t>
            </a:r>
            <a:r>
              <a:rPr lang="en-US" dirty="0" err="1"/>
              <a:t>Broyden</a:t>
            </a:r>
            <a:r>
              <a:rPr lang="en-US" dirty="0"/>
              <a:t> Fletcher Goldfarb </a:t>
            </a:r>
            <a:r>
              <a:rPr lang="en-US" dirty="0" err="1"/>
              <a:t>Shanno</a:t>
            </a:r>
            <a:r>
              <a:rPr lang="en-US" dirty="0"/>
              <a:t> = </a:t>
            </a:r>
            <a:r>
              <a:rPr lang="en-US" dirty="0" err="1"/>
              <a:t>sotes</a:t>
            </a:r>
            <a:r>
              <a:rPr lang="en-US" dirty="0"/>
              <a:t> only last few updates to save memory, default solver</a:t>
            </a:r>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2724809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23</a:t>
            </a:fld>
            <a:endParaRPr lang="en-US"/>
          </a:p>
        </p:txBody>
      </p:sp>
    </p:spTree>
    <p:extLst>
      <p:ext uri="{BB962C8B-B14F-4D97-AF65-F5344CB8AC3E}">
        <p14:creationId xmlns:p14="http://schemas.microsoft.com/office/powerpoint/2010/main" val="998503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24</a:t>
            </a:fld>
            <a:endParaRPr lang="en-US"/>
          </a:p>
        </p:txBody>
      </p:sp>
    </p:spTree>
    <p:extLst>
      <p:ext uri="{BB962C8B-B14F-4D97-AF65-F5344CB8AC3E}">
        <p14:creationId xmlns:p14="http://schemas.microsoft.com/office/powerpoint/2010/main" val="1865104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and total jobs prior to screening seems normally distributed</a:t>
            </a:r>
          </a:p>
          <a:p>
            <a:r>
              <a:rPr lang="en-US" dirty="0"/>
              <a:t>More people don’t have college degrees compared to with college degree</a:t>
            </a:r>
          </a:p>
          <a:p>
            <a:endParaRPr lang="en-US" dirty="0"/>
          </a:p>
          <a:p>
            <a:r>
              <a:rPr lang="en-US" dirty="0"/>
              <a:t>Average Age = 45</a:t>
            </a:r>
          </a:p>
          <a:p>
            <a:r>
              <a:rPr lang="en-US" dirty="0"/>
              <a:t>Average Total jobs = 3-4</a:t>
            </a:r>
          </a:p>
          <a:p>
            <a:r>
              <a:rPr lang="en-US" dirty="0"/>
              <a:t>~20% of Wombus applicants who applied had college degree, compared to those without college degree 80%.</a:t>
            </a:r>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764903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Problems Solving skills have normal distribution – mean average of 14.7</a:t>
            </a:r>
          </a:p>
          <a:p>
            <a:r>
              <a:rPr lang="en-US" dirty="0"/>
              <a:t>Technology skill has a slightly left skew distribution – mean average of 25.1</a:t>
            </a:r>
          </a:p>
          <a:p>
            <a:r>
              <a:rPr lang="en-US" dirty="0"/>
              <a:t>English skill is bimodal distribution – one peaks at 6.3 and 8.5</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119909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Multicollinearity exists between problem solving skill and most recent income</a:t>
            </a:r>
          </a:p>
          <a:p>
            <a:r>
              <a:rPr lang="en-US" dirty="0"/>
              <a:t>Problem solving skill, age, and English skill seems very correlated with our target variable</a:t>
            </a:r>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4226719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previous slide, we saw that there were several independent features that were highly correlated with one another. This will lead to overfitting, as these features will not help our model prediction because they have the same relationship with the target variable as any other variable. So it’s the best decision to remove it from our model.</a:t>
            </a:r>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674017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1942826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Median value of the ‘score’ variable is </a:t>
            </a:r>
            <a:r>
              <a:rPr lang="en-US" dirty="0">
                <a:effectLst/>
              </a:rPr>
              <a:t>58.15</a:t>
            </a:r>
            <a:br>
              <a:rPr lang="en-US" dirty="0"/>
            </a:b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2941804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Relu = prevents neurons from having weights extremely high and low values</a:t>
            </a:r>
          </a:p>
          <a:p>
            <a:r>
              <a:rPr lang="en-US" dirty="0"/>
              <a:t>Adam = optimization algorithm for </a:t>
            </a:r>
            <a:r>
              <a:rPr lang="en-US" dirty="0" err="1"/>
              <a:t>sgd</a:t>
            </a:r>
            <a:r>
              <a:rPr lang="en-US" dirty="0"/>
              <a:t>… adaptive learning rate</a:t>
            </a:r>
          </a:p>
          <a:p>
            <a:r>
              <a:rPr lang="en-US" dirty="0"/>
              <a:t>Batch size controls number of training samples to </a:t>
            </a:r>
            <a:r>
              <a:rPr lang="en-US" dirty="0" err="1"/>
              <a:t>wrk</a:t>
            </a:r>
            <a:r>
              <a:rPr lang="en-US" dirty="0"/>
              <a:t> through for each iterations</a:t>
            </a:r>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283665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12/18/2022</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12/18/2022</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12/18/2022</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12/18/2022</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12/18/2022</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12/18/2022</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12/18/2022</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12/18/2022</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12/18/2022</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12/18/2022</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github.com/MallowATN/ml_projects/tree/main/NelNetAsset"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90015DE-7488-4D1C-AE99-52A82EA04498}"/>
              </a:ext>
            </a:extLst>
          </p:cNvPr>
          <p:cNvPicPr>
            <a:picLocks noChangeAspect="1"/>
          </p:cNvPicPr>
          <p:nvPr/>
        </p:nvPicPr>
        <p:blipFill>
          <a:blip r:embed="rId3"/>
          <a:stretch>
            <a:fillRect/>
          </a:stretch>
        </p:blipFill>
        <p:spPr>
          <a:xfrm>
            <a:off x="4292529" y="1462784"/>
            <a:ext cx="6194323" cy="4901258"/>
          </a:xfrm>
          <a:prstGeom prst="rect">
            <a:avLst/>
          </a:prstGeom>
        </p:spPr>
      </p:pic>
      <p:sp>
        <p:nvSpPr>
          <p:cNvPr id="2" name="TextBox 1">
            <a:extLst>
              <a:ext uri="{FF2B5EF4-FFF2-40B4-BE49-F238E27FC236}">
                <a16:creationId xmlns:a16="http://schemas.microsoft.com/office/drawing/2014/main" id="{0B08AF69-4D62-3045-9FEF-6800D771C946}"/>
              </a:ext>
            </a:extLst>
          </p:cNvPr>
          <p:cNvSpPr txBox="1"/>
          <p:nvPr/>
        </p:nvSpPr>
        <p:spPr>
          <a:xfrm>
            <a:off x="1251284" y="217887"/>
            <a:ext cx="10241280" cy="1323439"/>
          </a:xfrm>
          <a:prstGeom prst="rect">
            <a:avLst/>
          </a:prstGeom>
          <a:solidFill>
            <a:schemeClr val="bg1">
              <a:alpha val="86117"/>
            </a:schemeClr>
          </a:solidFill>
        </p:spPr>
        <p:txBody>
          <a:bodyPr wrap="square" rtlCol="0">
            <a:spAutoFit/>
          </a:bodyPr>
          <a:lstStyle/>
          <a:p>
            <a:pPr algn="ctr"/>
            <a:r>
              <a:rPr lang="en-US" sz="4000" dirty="0">
                <a:latin typeface="Abadi" panose="020B0604020104020204" pitchFamily="34" charset="0"/>
              </a:rPr>
              <a:t>Wombus World – Analysis of NelNet Applicants and Scoring Predictions</a:t>
            </a:r>
          </a:p>
        </p:txBody>
      </p:sp>
      <p:sp>
        <p:nvSpPr>
          <p:cNvPr id="3" name="TextBox 2">
            <a:extLst>
              <a:ext uri="{FF2B5EF4-FFF2-40B4-BE49-F238E27FC236}">
                <a16:creationId xmlns:a16="http://schemas.microsoft.com/office/drawing/2014/main" id="{68217B24-331B-5040-859E-22982B3A88DA}"/>
              </a:ext>
            </a:extLst>
          </p:cNvPr>
          <p:cNvSpPr txBox="1"/>
          <p:nvPr/>
        </p:nvSpPr>
        <p:spPr>
          <a:xfrm>
            <a:off x="-6016" y="6396335"/>
            <a:ext cx="1893810" cy="461665"/>
          </a:xfrm>
          <a:prstGeom prst="rect">
            <a:avLst/>
          </a:prstGeom>
          <a:noFill/>
        </p:spPr>
        <p:txBody>
          <a:bodyPr wrap="square" lIns="91440" tIns="45720" rIns="91440" bIns="45720" rtlCol="0" anchor="t">
            <a:spAutoFit/>
          </a:bodyPr>
          <a:lstStyle/>
          <a:p>
            <a:r>
              <a:rPr lang="en-US" sz="2400" dirty="0">
                <a:latin typeface="Abadi"/>
                <a:ea typeface="SF Pro" pitchFamily="2" charset="0"/>
                <a:cs typeface="SF Pro" pitchFamily="2" charset="0"/>
              </a:rPr>
              <a:t>Tony Nguyen</a:t>
            </a:r>
          </a:p>
        </p:txBody>
      </p:sp>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365126"/>
            <a:ext cx="10515600" cy="763960"/>
          </a:xfrm>
        </p:spPr>
        <p:txBody>
          <a:bodyPr/>
          <a:lstStyle/>
          <a:p>
            <a:pPr algn="ctr"/>
            <a:r>
              <a:rPr lang="en-US" sz="4000" dirty="0">
                <a:solidFill>
                  <a:srgbClr val="0B49CB"/>
                </a:solidFill>
                <a:latin typeface="Abadi"/>
              </a:rPr>
              <a:t>Correlation Matrix</a:t>
            </a:r>
          </a:p>
        </p:txBody>
      </p:sp>
      <p:pic>
        <p:nvPicPr>
          <p:cNvPr id="5" name="Picture 4">
            <a:extLst>
              <a:ext uri="{FF2B5EF4-FFF2-40B4-BE49-F238E27FC236}">
                <a16:creationId xmlns:a16="http://schemas.microsoft.com/office/drawing/2014/main" id="{2B9DFD7F-0DA4-4310-99E6-71FA086EA1EB}"/>
              </a:ext>
            </a:extLst>
          </p:cNvPr>
          <p:cNvPicPr>
            <a:picLocks noChangeAspect="1"/>
          </p:cNvPicPr>
          <p:nvPr/>
        </p:nvPicPr>
        <p:blipFill>
          <a:blip r:embed="rId3"/>
          <a:stretch>
            <a:fillRect/>
          </a:stretch>
        </p:blipFill>
        <p:spPr>
          <a:xfrm>
            <a:off x="0" y="1940118"/>
            <a:ext cx="7376823" cy="4917882"/>
          </a:xfrm>
          <a:prstGeom prst="rect">
            <a:avLst/>
          </a:prstGeom>
          <a:ln>
            <a:noFill/>
          </a:ln>
        </p:spPr>
      </p:pic>
      <p:sp>
        <p:nvSpPr>
          <p:cNvPr id="7" name="TextBox 6">
            <a:extLst>
              <a:ext uri="{FF2B5EF4-FFF2-40B4-BE49-F238E27FC236}">
                <a16:creationId xmlns:a16="http://schemas.microsoft.com/office/drawing/2014/main" id="{8E004AD5-487A-4E82-BCC3-38F679C0ABDC}"/>
              </a:ext>
            </a:extLst>
          </p:cNvPr>
          <p:cNvSpPr txBox="1"/>
          <p:nvPr/>
        </p:nvSpPr>
        <p:spPr>
          <a:xfrm>
            <a:off x="2079669" y="1570786"/>
            <a:ext cx="3217484" cy="369332"/>
          </a:xfrm>
          <a:prstGeom prst="rect">
            <a:avLst/>
          </a:prstGeom>
          <a:noFill/>
        </p:spPr>
        <p:txBody>
          <a:bodyPr wrap="none" rtlCol="0">
            <a:spAutoFit/>
          </a:bodyPr>
          <a:lstStyle/>
          <a:p>
            <a:r>
              <a:rPr lang="en-US" dirty="0"/>
              <a:t>Correlation Matrix of Employees</a:t>
            </a:r>
          </a:p>
        </p:txBody>
      </p:sp>
      <p:pic>
        <p:nvPicPr>
          <p:cNvPr id="9" name="Picture 8">
            <a:extLst>
              <a:ext uri="{FF2B5EF4-FFF2-40B4-BE49-F238E27FC236}">
                <a16:creationId xmlns:a16="http://schemas.microsoft.com/office/drawing/2014/main" id="{39E21C81-AC8F-49C8-8E50-96BEC167AA58}"/>
              </a:ext>
            </a:extLst>
          </p:cNvPr>
          <p:cNvPicPr>
            <a:picLocks noChangeAspect="1"/>
          </p:cNvPicPr>
          <p:nvPr/>
        </p:nvPicPr>
        <p:blipFill>
          <a:blip r:embed="rId4"/>
          <a:stretch>
            <a:fillRect/>
          </a:stretch>
        </p:blipFill>
        <p:spPr>
          <a:xfrm>
            <a:off x="6894849" y="1570786"/>
            <a:ext cx="5297151" cy="3972863"/>
          </a:xfrm>
          <a:prstGeom prst="rect">
            <a:avLst/>
          </a:prstGeom>
        </p:spPr>
      </p:pic>
      <p:cxnSp>
        <p:nvCxnSpPr>
          <p:cNvPr id="15" name="Straight Connector 14">
            <a:extLst>
              <a:ext uri="{FF2B5EF4-FFF2-40B4-BE49-F238E27FC236}">
                <a16:creationId xmlns:a16="http://schemas.microsoft.com/office/drawing/2014/main" id="{050A02A4-38A6-4DFA-88E2-C16D8B29371F}"/>
              </a:ext>
            </a:extLst>
          </p:cNvPr>
          <p:cNvCxnSpPr/>
          <p:nvPr/>
        </p:nvCxnSpPr>
        <p:spPr>
          <a:xfrm>
            <a:off x="111318" y="4842344"/>
            <a:ext cx="2973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91DD8F-C726-4EBC-BED9-511BF73FE9AF}"/>
              </a:ext>
            </a:extLst>
          </p:cNvPr>
          <p:cNvCxnSpPr/>
          <p:nvPr/>
        </p:nvCxnSpPr>
        <p:spPr>
          <a:xfrm flipV="1">
            <a:off x="3085106" y="4842344"/>
            <a:ext cx="0" cy="1948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6E8FA-27BE-427D-99E3-50816CA98F8D}"/>
              </a:ext>
            </a:extLst>
          </p:cNvPr>
          <p:cNvCxnSpPr>
            <a:cxnSpLocks/>
          </p:cNvCxnSpPr>
          <p:nvPr/>
        </p:nvCxnSpPr>
        <p:spPr>
          <a:xfrm>
            <a:off x="111318" y="3991554"/>
            <a:ext cx="5185835"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22E0A60-E67C-41FB-8DED-F81FCFEF36B0}"/>
              </a:ext>
            </a:extLst>
          </p:cNvPr>
          <p:cNvCxnSpPr/>
          <p:nvPr/>
        </p:nvCxnSpPr>
        <p:spPr>
          <a:xfrm>
            <a:off x="5297153" y="3991554"/>
            <a:ext cx="0" cy="231383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796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365126"/>
            <a:ext cx="10515600" cy="930938"/>
          </a:xfrm>
        </p:spPr>
        <p:txBody>
          <a:bodyPr/>
          <a:lstStyle/>
          <a:p>
            <a:pPr algn="ctr"/>
            <a:r>
              <a:rPr lang="en-US" sz="4000" dirty="0">
                <a:solidFill>
                  <a:srgbClr val="0B49CB"/>
                </a:solidFill>
                <a:latin typeface="Abadi"/>
              </a:rPr>
              <a:t>Multicollinearity</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161418"/>
            <a:ext cx="10515600" cy="2270828"/>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The following independent variables were highly correlated with each other:</a:t>
            </a:r>
          </a:p>
          <a:p>
            <a:pPr lvl="1">
              <a:buFontTx/>
              <a:buChar char="-"/>
            </a:pPr>
            <a:r>
              <a:rPr lang="en-US" sz="1600" dirty="0">
                <a:solidFill>
                  <a:srgbClr val="1C7DDB"/>
                </a:solidFill>
                <a:latin typeface="Abadi"/>
              </a:rPr>
              <a:t>Problem Solving skill and Most Recent Income</a:t>
            </a:r>
          </a:p>
          <a:p>
            <a:pPr lvl="1">
              <a:buFontTx/>
              <a:buChar char="-"/>
            </a:pPr>
            <a:r>
              <a:rPr lang="en-US" sz="1600" dirty="0">
                <a:solidFill>
                  <a:srgbClr val="1C7DDB"/>
                </a:solidFill>
                <a:latin typeface="Abadi"/>
              </a:rPr>
              <a:t>Technology skill and Total Jobs</a:t>
            </a:r>
          </a:p>
          <a:p>
            <a:pPr>
              <a:buFontTx/>
              <a:buChar char="-"/>
            </a:pPr>
            <a:r>
              <a:rPr lang="en-US" sz="2000" dirty="0">
                <a:solidFill>
                  <a:srgbClr val="1C7DDB"/>
                </a:solidFill>
                <a:latin typeface="Abadi"/>
              </a:rPr>
              <a:t>Using threshold value of 0.6, we removed most recent income and total jobs</a:t>
            </a:r>
          </a:p>
          <a:p>
            <a:pPr>
              <a:buFontTx/>
              <a:buChar char="-"/>
            </a:pPr>
            <a:r>
              <a:rPr lang="en-US" sz="2000" dirty="0">
                <a:solidFill>
                  <a:srgbClr val="1C7DDB"/>
                </a:solidFill>
                <a:latin typeface="Abadi"/>
              </a:rPr>
              <a:t>After removing, VIF score is normalized and continue to the preprocessing step</a:t>
            </a:r>
          </a:p>
        </p:txBody>
      </p:sp>
      <p:graphicFrame>
        <p:nvGraphicFramePr>
          <p:cNvPr id="5" name="Chart 4">
            <a:extLst>
              <a:ext uri="{FF2B5EF4-FFF2-40B4-BE49-F238E27FC236}">
                <a16:creationId xmlns:a16="http://schemas.microsoft.com/office/drawing/2014/main" id="{1ECBA01F-FD76-449C-9F34-65E68155E582}"/>
              </a:ext>
            </a:extLst>
          </p:cNvPr>
          <p:cNvGraphicFramePr>
            <a:graphicFrameLocks/>
          </p:cNvGraphicFramePr>
          <p:nvPr>
            <p:extLst>
              <p:ext uri="{D42A27DB-BD31-4B8C-83A1-F6EECF244321}">
                <p14:modId xmlns:p14="http://schemas.microsoft.com/office/powerpoint/2010/main" val="3819264123"/>
              </p:ext>
            </p:extLst>
          </p:nvPr>
        </p:nvGraphicFramePr>
        <p:xfrm>
          <a:off x="0" y="3429000"/>
          <a:ext cx="5338763" cy="32432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6DE29863-6462-43F7-8707-32AB00856518}"/>
              </a:ext>
            </a:extLst>
          </p:cNvPr>
          <p:cNvGraphicFramePr>
            <a:graphicFrameLocks/>
          </p:cNvGraphicFramePr>
          <p:nvPr>
            <p:extLst>
              <p:ext uri="{D42A27DB-BD31-4B8C-83A1-F6EECF244321}">
                <p14:modId xmlns:p14="http://schemas.microsoft.com/office/powerpoint/2010/main" val="4127975676"/>
              </p:ext>
            </p:extLst>
          </p:nvPr>
        </p:nvGraphicFramePr>
        <p:xfrm>
          <a:off x="6194426" y="3428999"/>
          <a:ext cx="4883067" cy="31467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68933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Data Preprocessing</a:t>
            </a:r>
            <a:endParaRPr lang="en-US" dirty="0"/>
          </a:p>
        </p:txBody>
      </p:sp>
      <p:pic>
        <p:nvPicPr>
          <p:cNvPr id="37" name="Graphic 36">
            <a:extLst>
              <a:ext uri="{FF2B5EF4-FFF2-40B4-BE49-F238E27FC236}">
                <a16:creationId xmlns:a16="http://schemas.microsoft.com/office/drawing/2014/main" id="{714B6251-3AF9-47E4-9B64-4C2EF45A9F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94515" y="5324126"/>
            <a:ext cx="1358945" cy="1358945"/>
          </a:xfrm>
          <a:prstGeom prst="rect">
            <a:avLst/>
          </a:prstGeom>
        </p:spPr>
      </p:pic>
    </p:spTree>
    <p:extLst>
      <p:ext uri="{BB962C8B-B14F-4D97-AF65-F5344CB8AC3E}">
        <p14:creationId xmlns:p14="http://schemas.microsoft.com/office/powerpoint/2010/main" val="1348533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pPr algn="ctr"/>
            <a:r>
              <a:rPr lang="en-US" sz="4000" dirty="0">
                <a:solidFill>
                  <a:srgbClr val="0B49CB"/>
                </a:solidFill>
                <a:latin typeface="Abadi"/>
              </a:rPr>
              <a:t>Flowchart of the Supervised Learning for Regression model</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662126"/>
            <a:ext cx="10515600" cy="5195873"/>
          </a:xfrm>
          <a:prstGeom prst="rect">
            <a:avLst/>
          </a:prstGeom>
          <a:ln>
            <a:solidFill>
              <a:srgbClr val="0B49CB"/>
            </a:solidFill>
            <a:prstDash val="dash"/>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br>
              <a:rPr lang="en-US" sz="2000" dirty="0">
                <a:solidFill>
                  <a:srgbClr val="1C7DDB"/>
                </a:solidFill>
                <a:latin typeface="Abadi"/>
              </a:rPr>
            </a:br>
            <a:endParaRPr lang="en-US" sz="2000" dirty="0">
              <a:solidFill>
                <a:srgbClr val="1C7DDB"/>
              </a:solidFill>
              <a:latin typeface="Abadi"/>
            </a:endParaRPr>
          </a:p>
          <a:p>
            <a:pPr>
              <a:buFontTx/>
              <a:buChar char="-"/>
            </a:pPr>
            <a:r>
              <a:rPr lang="en-US" sz="2000" dirty="0">
                <a:solidFill>
                  <a:srgbClr val="1C7DDB"/>
                </a:solidFill>
                <a:latin typeface="Abadi"/>
              </a:rPr>
              <a:t>Flowchart of the data preprocessing approach</a:t>
            </a:r>
          </a:p>
          <a:p>
            <a:pPr>
              <a:buFontTx/>
              <a:buChar char="-"/>
            </a:pPr>
            <a:endParaRPr lang="en-US" sz="2000" dirty="0">
              <a:solidFill>
                <a:srgbClr val="1C7DDB"/>
              </a:solidFill>
              <a:latin typeface="Abadi"/>
            </a:endParaRPr>
          </a:p>
          <a:p>
            <a:pPr>
              <a:buFontTx/>
              <a:buChar char="-"/>
            </a:pPr>
            <a:endParaRPr lang="en-US" sz="2000" dirty="0">
              <a:solidFill>
                <a:srgbClr val="1C7DDB"/>
              </a:solidFill>
              <a:latin typeface="Abadi"/>
            </a:endParaRPr>
          </a:p>
          <a:p>
            <a:pPr>
              <a:buFontTx/>
              <a:buChar char="-"/>
            </a:pPr>
            <a:endParaRPr lang="en-US" sz="2000" dirty="0">
              <a:solidFill>
                <a:srgbClr val="1C7DDB"/>
              </a:solidFill>
              <a:latin typeface="Abadi"/>
            </a:endParaRPr>
          </a:p>
          <a:p>
            <a:pPr marL="0" indent="0">
              <a:buNone/>
            </a:pPr>
            <a:br>
              <a:rPr lang="en-US" sz="2000" dirty="0">
                <a:solidFill>
                  <a:srgbClr val="1C7DDB"/>
                </a:solidFill>
                <a:latin typeface="Abadi"/>
              </a:rPr>
            </a:br>
            <a:endParaRPr lang="en-US" sz="2000" dirty="0">
              <a:solidFill>
                <a:srgbClr val="1C7DDB"/>
              </a:solidFill>
              <a:latin typeface="Abadi"/>
            </a:endParaRPr>
          </a:p>
          <a:p>
            <a:pPr marL="0" indent="0">
              <a:buNone/>
            </a:pPr>
            <a:br>
              <a:rPr lang="en-US" sz="2000" dirty="0">
                <a:solidFill>
                  <a:srgbClr val="1C7DDB"/>
                </a:solidFill>
                <a:latin typeface="Abadi"/>
              </a:rPr>
            </a:br>
            <a:endParaRPr lang="en-US" sz="2000" dirty="0">
              <a:solidFill>
                <a:srgbClr val="1C7DDB"/>
              </a:solidFill>
              <a:latin typeface="Abadi"/>
            </a:endParaRPr>
          </a:p>
          <a:p>
            <a:pPr>
              <a:buFontTx/>
              <a:buChar char="-"/>
            </a:pPr>
            <a:r>
              <a:rPr lang="en-US" sz="2000" dirty="0">
                <a:solidFill>
                  <a:srgbClr val="1C7DDB"/>
                </a:solidFill>
                <a:latin typeface="Abadi"/>
              </a:rPr>
              <a:t>Preprocessing Pipeline using Sklearn pipeline module</a:t>
            </a:r>
          </a:p>
          <a:p>
            <a:pPr>
              <a:buFontTx/>
              <a:buChar char="-"/>
            </a:pPr>
            <a:r>
              <a:rPr lang="en-US" sz="2000" dirty="0">
                <a:solidFill>
                  <a:srgbClr val="1C7DDB"/>
                </a:solidFill>
                <a:latin typeface="Abadi"/>
              </a:rPr>
              <a:t>Helps us chain our processes together in a ‘container’ and introduce our dataset before our regression model</a:t>
            </a:r>
          </a:p>
          <a:p>
            <a:pPr>
              <a:buFontTx/>
              <a:buChar char="-"/>
            </a:pPr>
            <a:r>
              <a:rPr lang="en-US" sz="2000" dirty="0">
                <a:solidFill>
                  <a:srgbClr val="1C7DDB"/>
                </a:solidFill>
                <a:latin typeface="Abadi"/>
              </a:rPr>
              <a:t>We split our dataset into the predictor attributes (X) and our target variable (y)</a:t>
            </a:r>
          </a:p>
          <a:p>
            <a:pPr>
              <a:buFontTx/>
              <a:buChar char="-"/>
            </a:pPr>
            <a:endParaRPr lang="en-US" sz="2000" dirty="0">
              <a:solidFill>
                <a:srgbClr val="1C7DDB"/>
              </a:solidFill>
              <a:latin typeface="Abadi"/>
            </a:endParaRPr>
          </a:p>
          <a:p>
            <a:pPr>
              <a:buFontTx/>
              <a:buChar char="-"/>
            </a:pPr>
            <a:endParaRPr lang="en-US" sz="2000" dirty="0">
              <a:solidFill>
                <a:srgbClr val="1C7DDB"/>
              </a:solidFill>
              <a:latin typeface="Abadi"/>
            </a:endParaRPr>
          </a:p>
          <a:p>
            <a:pPr>
              <a:buFontTx/>
              <a:buChar char="-"/>
            </a:pPr>
            <a:endParaRPr lang="en-US" sz="2000" dirty="0">
              <a:solidFill>
                <a:srgbClr val="1C7DDB"/>
              </a:solidFill>
              <a:latin typeface="Abadi"/>
            </a:endParaRPr>
          </a:p>
          <a:p>
            <a:pPr>
              <a:buFontTx/>
              <a:buChar char="-"/>
            </a:pPr>
            <a:endParaRPr lang="en-US" sz="2000" dirty="0">
              <a:solidFill>
                <a:srgbClr val="1C7DDB"/>
              </a:solidFill>
              <a:latin typeface="Abadi"/>
            </a:endParaRPr>
          </a:p>
          <a:p>
            <a:pPr>
              <a:buFontTx/>
              <a:buChar char="-"/>
            </a:pPr>
            <a:endParaRPr lang="en-US" sz="2000" dirty="0">
              <a:solidFill>
                <a:srgbClr val="1C7DDB"/>
              </a:solidFill>
              <a:latin typeface="Abadi"/>
            </a:endParaRPr>
          </a:p>
          <a:p>
            <a:pPr>
              <a:buFontTx/>
              <a:buChar char="-"/>
            </a:pPr>
            <a:endParaRPr lang="en-US" sz="2000" dirty="0">
              <a:solidFill>
                <a:srgbClr val="1C7DDB"/>
              </a:solidFill>
              <a:latin typeface="Abad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216087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1874409"/>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1886552"/>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1823987"/>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2151657"/>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1837381"/>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210202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182941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pipeline</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210202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5924191-CE47-4164-BC38-BAE063B05DE0}"/>
              </a:ext>
            </a:extLst>
          </p:cNvPr>
          <p:cNvPicPr>
            <a:picLocks noChangeAspect="1"/>
          </p:cNvPicPr>
          <p:nvPr/>
        </p:nvPicPr>
        <p:blipFill>
          <a:blip r:embed="rId2"/>
          <a:stretch>
            <a:fillRect/>
          </a:stretch>
        </p:blipFill>
        <p:spPr>
          <a:xfrm>
            <a:off x="2948698" y="3506135"/>
            <a:ext cx="6230219" cy="1857634"/>
          </a:xfrm>
          <a:prstGeom prst="rect">
            <a:avLst/>
          </a:prstGeom>
        </p:spPr>
      </p:pic>
    </p:spTree>
    <p:extLst>
      <p:ext uri="{BB962C8B-B14F-4D97-AF65-F5344CB8AC3E}">
        <p14:creationId xmlns:p14="http://schemas.microsoft.com/office/powerpoint/2010/main" val="215765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38200" y="365126"/>
            <a:ext cx="10515600" cy="740106"/>
          </a:xfrm>
        </p:spPr>
        <p:txBody>
          <a:bodyPr/>
          <a:lstStyle/>
          <a:p>
            <a:pPr algn="ctr"/>
            <a:r>
              <a:rPr lang="en-US" sz="4000" dirty="0">
                <a:solidFill>
                  <a:srgbClr val="0B49CB"/>
                </a:solidFill>
                <a:latin typeface="Abadi"/>
              </a:rPr>
              <a:t>Sklearn Preprocessing Pipeline</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797717" y="3168817"/>
            <a:ext cx="5184245" cy="3411645"/>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C7DDB"/>
                </a:solidFill>
                <a:latin typeface="Abadi"/>
              </a:rPr>
              <a:t>Categorical Attributes:</a:t>
            </a:r>
          </a:p>
          <a:p>
            <a:r>
              <a:rPr lang="en-US" sz="2200" dirty="0">
                <a:solidFill>
                  <a:srgbClr val="1C7DDB"/>
                </a:solidFill>
                <a:latin typeface="Abadi"/>
              </a:rPr>
              <a:t>Simple imputed with the following method:</a:t>
            </a:r>
          </a:p>
          <a:p>
            <a:pPr lvl="1"/>
            <a:r>
              <a:rPr lang="en-US" sz="1600" dirty="0">
                <a:solidFill>
                  <a:srgbClr val="1C7DDB"/>
                </a:solidFill>
                <a:latin typeface="Abadi"/>
              </a:rPr>
              <a:t>Most frequent for string values</a:t>
            </a:r>
          </a:p>
          <a:p>
            <a:r>
              <a:rPr lang="en-US" sz="2000" dirty="0">
                <a:solidFill>
                  <a:srgbClr val="1C7DDB"/>
                </a:solidFill>
                <a:latin typeface="Abadi"/>
              </a:rPr>
              <a:t>OneHotEncoder:</a:t>
            </a:r>
          </a:p>
          <a:p>
            <a:pPr lvl="1"/>
            <a:r>
              <a:rPr lang="en-US" sz="1600" dirty="0">
                <a:solidFill>
                  <a:srgbClr val="1C7DDB"/>
                </a:solidFill>
                <a:latin typeface="Abadi"/>
              </a:rPr>
              <a:t>String values that do not have order</a:t>
            </a:r>
          </a:p>
          <a:p>
            <a:r>
              <a:rPr lang="en-US" sz="2000" dirty="0">
                <a:solidFill>
                  <a:srgbClr val="1C7DDB"/>
                </a:solidFill>
                <a:latin typeface="Abadi"/>
              </a:rPr>
              <a:t>OrdinalEncoder:</a:t>
            </a:r>
          </a:p>
          <a:p>
            <a:pPr lvl="1"/>
            <a:r>
              <a:rPr lang="en-US" sz="1600" dirty="0">
                <a:solidFill>
                  <a:srgbClr val="1C7DDB"/>
                </a:solidFill>
                <a:latin typeface="Abadi"/>
              </a:rPr>
              <a:t>String values that do have order (preferences)</a:t>
            </a:r>
            <a:endParaRPr lang="en-US" sz="1200" dirty="0">
              <a:solidFill>
                <a:srgbClr val="1C7DDB"/>
              </a:solidFill>
              <a:latin typeface="Abadi"/>
            </a:endParaRP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190831" y="3168817"/>
            <a:ext cx="5645426" cy="3324057"/>
          </a:xfrm>
          <a:prstGeom prst="rect">
            <a:avLst/>
          </a:prstGeom>
          <a:ln>
            <a:solidFill>
              <a:srgbClr val="0B49CB"/>
            </a:solidFill>
            <a:prstDash val="dash"/>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rgbClr val="1C7DDB"/>
                </a:solidFill>
                <a:latin typeface="Abadi"/>
              </a:rPr>
              <a:t>Numerical Attributes:</a:t>
            </a:r>
          </a:p>
          <a:p>
            <a:r>
              <a:rPr lang="en-US" sz="2200" dirty="0">
                <a:solidFill>
                  <a:srgbClr val="1C7DDB"/>
                </a:solidFill>
                <a:latin typeface="Abadi"/>
              </a:rPr>
              <a:t>Simple imputed with the following methods:</a:t>
            </a:r>
          </a:p>
          <a:p>
            <a:pPr lvl="1"/>
            <a:r>
              <a:rPr lang="en-US" sz="1800" dirty="0">
                <a:solidFill>
                  <a:srgbClr val="1C7DDB"/>
                </a:solidFill>
                <a:latin typeface="Abadi"/>
              </a:rPr>
              <a:t>mean for continuous values</a:t>
            </a:r>
          </a:p>
          <a:p>
            <a:pPr lvl="1"/>
            <a:r>
              <a:rPr lang="en-US" sz="1800" dirty="0">
                <a:solidFill>
                  <a:srgbClr val="1C7DDB"/>
                </a:solidFill>
                <a:latin typeface="Abadi"/>
              </a:rPr>
              <a:t>most frequent for binary or integer values</a:t>
            </a:r>
          </a:p>
          <a:p>
            <a:r>
              <a:rPr lang="en-US" sz="2200" dirty="0">
                <a:solidFill>
                  <a:srgbClr val="1C7DDB"/>
                </a:solidFill>
                <a:latin typeface="Abadi"/>
              </a:rPr>
              <a:t>Remaining features gets eliminated:</a:t>
            </a:r>
          </a:p>
          <a:p>
            <a:pPr lvl="1"/>
            <a:r>
              <a:rPr lang="en-US" sz="1800" dirty="0">
                <a:solidFill>
                  <a:srgbClr val="1C7DDB"/>
                </a:solidFill>
                <a:latin typeface="Abadi"/>
              </a:rPr>
              <a:t>Multicollinear features</a:t>
            </a:r>
          </a:p>
          <a:p>
            <a:pPr lvl="1"/>
            <a:r>
              <a:rPr lang="en-US" sz="1800" dirty="0">
                <a:solidFill>
                  <a:srgbClr val="1C7DDB"/>
                </a:solidFill>
                <a:latin typeface="Abadi"/>
              </a:rPr>
              <a:t>Unique identifiers</a:t>
            </a:r>
          </a:p>
          <a:p>
            <a:r>
              <a:rPr lang="en-US" sz="2200" dirty="0">
                <a:solidFill>
                  <a:srgbClr val="1C7DDB"/>
                </a:solidFill>
                <a:latin typeface="Abadi"/>
              </a:rPr>
              <a:t>StandardScaler to normalize our numeric attribute</a:t>
            </a:r>
          </a:p>
        </p:txBody>
      </p:sp>
      <p:pic>
        <p:nvPicPr>
          <p:cNvPr id="9" name="Picture 8">
            <a:extLst>
              <a:ext uri="{FF2B5EF4-FFF2-40B4-BE49-F238E27FC236}">
                <a16:creationId xmlns:a16="http://schemas.microsoft.com/office/drawing/2014/main" id="{A9499CD1-FBA5-4AA7-BAC7-56BC3AF362F2}"/>
              </a:ext>
            </a:extLst>
          </p:cNvPr>
          <p:cNvPicPr>
            <a:picLocks noChangeAspect="1"/>
          </p:cNvPicPr>
          <p:nvPr/>
        </p:nvPicPr>
        <p:blipFill>
          <a:blip r:embed="rId3"/>
          <a:stretch>
            <a:fillRect/>
          </a:stretch>
        </p:blipFill>
        <p:spPr>
          <a:xfrm>
            <a:off x="3021496" y="1105232"/>
            <a:ext cx="6368344" cy="1795603"/>
          </a:xfrm>
          <a:prstGeom prst="rect">
            <a:avLst/>
          </a:prstGeom>
        </p:spPr>
      </p:pic>
      <p:cxnSp>
        <p:nvCxnSpPr>
          <p:cNvPr id="5" name="Straight Connector 4">
            <a:extLst>
              <a:ext uri="{FF2B5EF4-FFF2-40B4-BE49-F238E27FC236}">
                <a16:creationId xmlns:a16="http://schemas.microsoft.com/office/drawing/2014/main" id="{65DE698B-F30D-4E0D-8B24-692FC3805DD8}"/>
              </a:ext>
            </a:extLst>
          </p:cNvPr>
          <p:cNvCxnSpPr>
            <a:cxnSpLocks/>
          </p:cNvCxnSpPr>
          <p:nvPr/>
        </p:nvCxnSpPr>
        <p:spPr>
          <a:xfrm>
            <a:off x="6321286" y="2852262"/>
            <a:ext cx="0" cy="4005738"/>
          </a:xfrm>
          <a:prstGeom prst="line">
            <a:avLst/>
          </a:prstGeom>
          <a:ln w="76200">
            <a:solidFill>
              <a:schemeClr val="accent5">
                <a:lumMod val="40000"/>
                <a:lumOff val="6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4823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Model Selection using Supervised Learning </a:t>
            </a:r>
            <a:r>
              <a:rPr lang="en-US" sz="6000" dirty="0">
                <a:solidFill>
                  <a:schemeClr val="accent3">
                    <a:lumMod val="25000"/>
                  </a:schemeClr>
                </a:solidFill>
                <a:latin typeface="Abadi"/>
              </a:rPr>
              <a:t>and Optimization</a:t>
            </a:r>
            <a:endParaRPr lang="en-US" dirty="0"/>
          </a:p>
        </p:txBody>
      </p:sp>
      <p:pic>
        <p:nvPicPr>
          <p:cNvPr id="36" name="Picture 2" descr="Support-vector machine - Wikipedia">
            <a:extLst>
              <a:ext uri="{FF2B5EF4-FFF2-40B4-BE49-F238E27FC236}">
                <a16:creationId xmlns:a16="http://schemas.microsoft.com/office/drawing/2014/main" id="{A3558438-124D-4AF0-9EEE-4419AE759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303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pPr algn="ctr"/>
            <a:r>
              <a:rPr lang="en-US" sz="4000" dirty="0">
                <a:solidFill>
                  <a:srgbClr val="0B49CB"/>
                </a:solidFill>
                <a:latin typeface="Abadi"/>
              </a:rPr>
              <a:t>Model Selection:</a:t>
            </a:r>
            <a:br>
              <a:rPr lang="en-US" sz="4000" dirty="0">
                <a:solidFill>
                  <a:srgbClr val="0B49CB"/>
                </a:solidFill>
                <a:latin typeface="Abadi"/>
              </a:rPr>
            </a:br>
            <a:r>
              <a:rPr lang="en-US" sz="4000" dirty="0">
                <a:solidFill>
                  <a:srgbClr val="0B49CB"/>
                </a:solidFill>
                <a:latin typeface="Abadi"/>
              </a:rPr>
              <a:t>Compare the performance of K-Fold CV</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70058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Random Forest, Gradient Boost, and Extra Tree Regressor seems to perform decently</a:t>
            </a:r>
          </a:p>
          <a:p>
            <a:pPr>
              <a:buFontTx/>
              <a:buChar char="-"/>
            </a:pPr>
            <a:r>
              <a:rPr lang="en-US" sz="2000" dirty="0">
                <a:solidFill>
                  <a:srgbClr val="1C7DDB"/>
                </a:solidFill>
                <a:latin typeface="Abadi"/>
              </a:rPr>
              <a:t>Best model is the MLP Regressor (NN)</a:t>
            </a:r>
          </a:p>
        </p:txBody>
      </p:sp>
      <p:graphicFrame>
        <p:nvGraphicFramePr>
          <p:cNvPr id="5" name="Chart 4">
            <a:extLst>
              <a:ext uri="{FF2B5EF4-FFF2-40B4-BE49-F238E27FC236}">
                <a16:creationId xmlns:a16="http://schemas.microsoft.com/office/drawing/2014/main" id="{BCD795B4-9ABF-4AF6-81D4-D35ECD84A0AF}"/>
              </a:ext>
            </a:extLst>
          </p:cNvPr>
          <p:cNvGraphicFramePr>
            <a:graphicFrameLocks/>
          </p:cNvGraphicFramePr>
          <p:nvPr>
            <p:extLst>
              <p:ext uri="{D42A27DB-BD31-4B8C-83A1-F6EECF244321}">
                <p14:modId xmlns:p14="http://schemas.microsoft.com/office/powerpoint/2010/main" val="814886797"/>
              </p:ext>
            </p:extLst>
          </p:nvPr>
        </p:nvGraphicFramePr>
        <p:xfrm>
          <a:off x="820737" y="2608028"/>
          <a:ext cx="10533064" cy="38848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30130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F9A5-BC15-9C44-9AEA-93F5BAAA07AC}"/>
              </a:ext>
            </a:extLst>
          </p:cNvPr>
          <p:cNvSpPr>
            <a:spLocks noGrp="1"/>
          </p:cNvSpPr>
          <p:nvPr>
            <p:ph type="title"/>
          </p:nvPr>
        </p:nvSpPr>
        <p:spPr/>
        <p:txBody>
          <a:bodyPr/>
          <a:lstStyle/>
          <a:p>
            <a:pPr algn="ctr"/>
            <a:r>
              <a:rPr lang="en-US" sz="4000" dirty="0">
                <a:solidFill>
                  <a:srgbClr val="0B49CB"/>
                </a:solidFill>
                <a:latin typeface="Abadi"/>
              </a:rPr>
              <a:t>Optimization of the ML algorithm of Interest:</a:t>
            </a:r>
            <a:br>
              <a:rPr lang="en-US" sz="4000" dirty="0">
                <a:solidFill>
                  <a:srgbClr val="0B49CB"/>
                </a:solidFill>
                <a:latin typeface="Abadi"/>
              </a:rPr>
            </a:br>
            <a:r>
              <a:rPr lang="en-US" sz="4000" dirty="0">
                <a:solidFill>
                  <a:srgbClr val="0B49CB"/>
                </a:solidFill>
                <a:latin typeface="Abadi"/>
              </a:rPr>
              <a:t>MLP Regressor</a:t>
            </a:r>
          </a:p>
        </p:txBody>
      </p:sp>
      <p:sp>
        <p:nvSpPr>
          <p:cNvPr id="11" name="Content Placeholder 4">
            <a:extLst>
              <a:ext uri="{FF2B5EF4-FFF2-40B4-BE49-F238E27FC236}">
                <a16:creationId xmlns:a16="http://schemas.microsoft.com/office/drawing/2014/main" id="{B1055B62-7D27-4AEF-AB99-A44729B2E960}"/>
              </a:ext>
            </a:extLst>
          </p:cNvPr>
          <p:cNvSpPr txBox="1">
            <a:spLocks/>
          </p:cNvSpPr>
          <p:nvPr/>
        </p:nvSpPr>
        <p:spPr>
          <a:xfrm>
            <a:off x="838200" y="1527177"/>
            <a:ext cx="10515600" cy="3211800"/>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Grid Search CV was used to further optimize our MLP Regressor algorithm</a:t>
            </a:r>
          </a:p>
          <a:p>
            <a:pPr>
              <a:buFontTx/>
              <a:buChar char="-"/>
            </a:pPr>
            <a:r>
              <a:rPr lang="en-US" sz="2000" dirty="0">
                <a:solidFill>
                  <a:srgbClr val="1C7DDB"/>
                </a:solidFill>
                <a:latin typeface="Abadi"/>
              </a:rPr>
              <a:t>Best parameter score: RMSE value of 3.71</a:t>
            </a:r>
          </a:p>
          <a:p>
            <a:pPr>
              <a:buFontTx/>
              <a:buChar char="-"/>
            </a:pPr>
            <a:r>
              <a:rPr lang="en-US" sz="2000" dirty="0">
                <a:solidFill>
                  <a:srgbClr val="1C7DDB"/>
                </a:solidFill>
                <a:latin typeface="Abadi"/>
              </a:rPr>
              <a:t>Best parameter are:</a:t>
            </a:r>
          </a:p>
          <a:p>
            <a:pPr lvl="1">
              <a:buFontTx/>
              <a:buChar char="-"/>
            </a:pPr>
            <a:r>
              <a:rPr lang="en-US" sz="1600" dirty="0">
                <a:solidFill>
                  <a:srgbClr val="1C7DDB"/>
                </a:solidFill>
                <a:latin typeface="Abadi"/>
              </a:rPr>
              <a:t>hidden_layers_sizes = 150</a:t>
            </a:r>
          </a:p>
          <a:p>
            <a:pPr lvl="1">
              <a:buFontTx/>
              <a:buChar char="-"/>
            </a:pPr>
            <a:r>
              <a:rPr lang="en-US" sz="1600" dirty="0">
                <a:solidFill>
                  <a:srgbClr val="1C7DDB"/>
                </a:solidFill>
                <a:latin typeface="Abadi"/>
              </a:rPr>
              <a:t>activation = relu</a:t>
            </a:r>
          </a:p>
          <a:p>
            <a:pPr lvl="1">
              <a:buFontTx/>
              <a:buChar char="-"/>
            </a:pPr>
            <a:r>
              <a:rPr lang="en-US" sz="1600" dirty="0">
                <a:solidFill>
                  <a:srgbClr val="1C7DDB"/>
                </a:solidFill>
                <a:latin typeface="Abadi"/>
              </a:rPr>
              <a:t>solver = adam</a:t>
            </a:r>
          </a:p>
          <a:p>
            <a:pPr lvl="1">
              <a:buFontTx/>
              <a:buChar char="-"/>
            </a:pPr>
            <a:r>
              <a:rPr lang="en-US" sz="1600" dirty="0">
                <a:solidFill>
                  <a:srgbClr val="1C7DDB"/>
                </a:solidFill>
                <a:latin typeface="Abadi"/>
              </a:rPr>
              <a:t>batch_size = 128</a:t>
            </a:r>
            <a:endParaRPr lang="en-US" sz="2000" dirty="0">
              <a:solidFill>
                <a:srgbClr val="1C7DDB"/>
              </a:solidFill>
              <a:latin typeface="Abadi"/>
            </a:endParaRPr>
          </a:p>
          <a:p>
            <a:pPr>
              <a:buFontTx/>
              <a:buChar char="-"/>
            </a:pPr>
            <a:r>
              <a:rPr lang="en-US" sz="2000" dirty="0">
                <a:solidFill>
                  <a:srgbClr val="1C7DDB"/>
                </a:solidFill>
                <a:latin typeface="Abadi"/>
              </a:rPr>
              <a:t>The inconvenience is that it took 215 minutes total with the combination in the notebook, but the information is worth it when fine tuning our model.</a:t>
            </a:r>
          </a:p>
        </p:txBody>
      </p:sp>
    </p:spTree>
    <p:extLst>
      <p:ext uri="{BB962C8B-B14F-4D97-AF65-F5344CB8AC3E}">
        <p14:creationId xmlns:p14="http://schemas.microsoft.com/office/powerpoint/2010/main" val="2570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F9A5-BC15-9C44-9AEA-93F5BAAA07AC}"/>
              </a:ext>
            </a:extLst>
          </p:cNvPr>
          <p:cNvSpPr>
            <a:spLocks noGrp="1"/>
          </p:cNvSpPr>
          <p:nvPr>
            <p:ph type="title"/>
          </p:nvPr>
        </p:nvSpPr>
        <p:spPr/>
        <p:txBody>
          <a:bodyPr/>
          <a:lstStyle/>
          <a:p>
            <a:pPr algn="ctr"/>
            <a:r>
              <a:rPr lang="en-US" sz="4000" dirty="0">
                <a:solidFill>
                  <a:srgbClr val="0B49CB"/>
                </a:solidFill>
                <a:latin typeface="Abadi"/>
              </a:rPr>
              <a:t>Finalizing our Machine Learning pipeline</a:t>
            </a:r>
          </a:p>
        </p:txBody>
      </p:sp>
      <p:sp>
        <p:nvSpPr>
          <p:cNvPr id="11" name="Content Placeholder 4">
            <a:extLst>
              <a:ext uri="{FF2B5EF4-FFF2-40B4-BE49-F238E27FC236}">
                <a16:creationId xmlns:a16="http://schemas.microsoft.com/office/drawing/2014/main" id="{B1055B62-7D27-4AEF-AB99-A44729B2E960}"/>
              </a:ext>
            </a:extLst>
          </p:cNvPr>
          <p:cNvSpPr txBox="1">
            <a:spLocks/>
          </p:cNvSpPr>
          <p:nvPr/>
        </p:nvSpPr>
        <p:spPr>
          <a:xfrm>
            <a:off x="381663" y="3737112"/>
            <a:ext cx="11338560" cy="1869031"/>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1C7DDB"/>
                </a:solidFill>
                <a:latin typeface="Abadi"/>
              </a:rPr>
              <a:t>Two methods were used to view comparison of our performance metrics: </a:t>
            </a:r>
          </a:p>
          <a:p>
            <a:pPr>
              <a:buFontTx/>
              <a:buChar char="-"/>
            </a:pPr>
            <a:r>
              <a:rPr lang="en-US" sz="2000" dirty="0">
                <a:solidFill>
                  <a:srgbClr val="1C7DDB"/>
                </a:solidFill>
                <a:latin typeface="Abadi"/>
              </a:rPr>
              <a:t>Imputing missing values with mean and most frequent</a:t>
            </a:r>
          </a:p>
          <a:p>
            <a:pPr lvl="1">
              <a:buFontTx/>
              <a:buChar char="-"/>
            </a:pPr>
            <a:r>
              <a:rPr lang="en-US" sz="1600" dirty="0">
                <a:solidFill>
                  <a:srgbClr val="1C7DDB"/>
                </a:solidFill>
                <a:latin typeface="Abadi"/>
              </a:rPr>
              <a:t>R</a:t>
            </a:r>
            <a:r>
              <a:rPr lang="en-US" sz="1600" baseline="30000" dirty="0">
                <a:solidFill>
                  <a:srgbClr val="1C7DDB"/>
                </a:solidFill>
                <a:latin typeface="Abadi"/>
              </a:rPr>
              <a:t>2</a:t>
            </a:r>
            <a:r>
              <a:rPr lang="en-US" sz="1600" dirty="0">
                <a:solidFill>
                  <a:srgbClr val="1C7DDB"/>
                </a:solidFill>
                <a:latin typeface="Abadi"/>
              </a:rPr>
              <a:t> value of 0.769</a:t>
            </a:r>
          </a:p>
          <a:p>
            <a:pPr>
              <a:buFontTx/>
              <a:buChar char="-"/>
            </a:pPr>
            <a:r>
              <a:rPr lang="en-US" sz="2000" dirty="0">
                <a:solidFill>
                  <a:srgbClr val="1C7DDB"/>
                </a:solidFill>
                <a:latin typeface="Abadi"/>
              </a:rPr>
              <a:t>dropna() method</a:t>
            </a:r>
          </a:p>
          <a:p>
            <a:pPr lvl="1">
              <a:buFontTx/>
              <a:buChar char="-"/>
            </a:pPr>
            <a:r>
              <a:rPr lang="en-US" sz="1600" dirty="0">
                <a:solidFill>
                  <a:srgbClr val="1C7DDB"/>
                </a:solidFill>
                <a:latin typeface="Abadi"/>
              </a:rPr>
              <a:t>R</a:t>
            </a:r>
            <a:r>
              <a:rPr lang="en-US" sz="1600" baseline="30000" dirty="0">
                <a:solidFill>
                  <a:srgbClr val="1C7DDB"/>
                </a:solidFill>
                <a:latin typeface="Abadi"/>
              </a:rPr>
              <a:t>2</a:t>
            </a:r>
            <a:r>
              <a:rPr lang="en-US" sz="1600" dirty="0">
                <a:solidFill>
                  <a:srgbClr val="1C7DDB"/>
                </a:solidFill>
                <a:latin typeface="Abadi"/>
              </a:rPr>
              <a:t> value of 0.863</a:t>
            </a:r>
          </a:p>
          <a:p>
            <a:pPr lvl="1">
              <a:buFontTx/>
              <a:buChar char="-"/>
            </a:pPr>
            <a:endParaRPr lang="en-US" sz="1600" dirty="0">
              <a:solidFill>
                <a:srgbClr val="1C7DDB"/>
              </a:solidFill>
              <a:latin typeface="Abadi"/>
            </a:endParaRPr>
          </a:p>
          <a:p>
            <a:pPr marL="0" indent="0">
              <a:buNone/>
            </a:pPr>
            <a:endParaRPr lang="en-US" sz="2000" dirty="0">
              <a:solidFill>
                <a:srgbClr val="1C7DDB"/>
              </a:solidFill>
              <a:latin typeface="Abadi"/>
            </a:endParaRPr>
          </a:p>
        </p:txBody>
      </p:sp>
      <p:pic>
        <p:nvPicPr>
          <p:cNvPr id="4" name="Picture 3">
            <a:extLst>
              <a:ext uri="{FF2B5EF4-FFF2-40B4-BE49-F238E27FC236}">
                <a16:creationId xmlns:a16="http://schemas.microsoft.com/office/drawing/2014/main" id="{845260D9-90A6-4E54-A222-CE27227D5A33}"/>
              </a:ext>
            </a:extLst>
          </p:cNvPr>
          <p:cNvPicPr>
            <a:picLocks noChangeAspect="1"/>
          </p:cNvPicPr>
          <p:nvPr/>
        </p:nvPicPr>
        <p:blipFill>
          <a:blip r:embed="rId3"/>
          <a:stretch>
            <a:fillRect/>
          </a:stretch>
        </p:blipFill>
        <p:spPr>
          <a:xfrm>
            <a:off x="2918969" y="1027906"/>
            <a:ext cx="6354062" cy="2543530"/>
          </a:xfrm>
          <a:prstGeom prst="rect">
            <a:avLst/>
          </a:prstGeom>
        </p:spPr>
      </p:pic>
    </p:spTree>
    <p:extLst>
      <p:ext uri="{BB962C8B-B14F-4D97-AF65-F5344CB8AC3E}">
        <p14:creationId xmlns:p14="http://schemas.microsoft.com/office/powerpoint/2010/main" val="1782934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pPr>
              <a:lnSpc>
                <a:spcPct val="100000"/>
              </a:lnSpc>
              <a:spcBef>
                <a:spcPts val="1400"/>
              </a:spcBef>
            </a:pPr>
            <a:r>
              <a:rPr lang="en-US" sz="6000" dirty="0">
                <a:solidFill>
                  <a:schemeClr val="accent3">
                    <a:lumMod val="25000"/>
                  </a:schemeClr>
                </a:solidFill>
                <a:latin typeface="Abadi"/>
              </a:rPr>
              <a:t>Decision Boundary Analysis</a:t>
            </a:r>
          </a:p>
        </p:txBody>
      </p:sp>
      <p:pic>
        <p:nvPicPr>
          <p:cNvPr id="3" name="Picture 2" descr="Support-vector machine - Wikipedia">
            <a:extLst>
              <a:ext uri="{FF2B5EF4-FFF2-40B4-BE49-F238E27FC236}">
                <a16:creationId xmlns:a16="http://schemas.microsoft.com/office/drawing/2014/main" id="{59ED61BA-9F86-4A4B-94DA-5B84F7D3F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13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76277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Data Preprocessing</a:t>
            </a:r>
          </a:p>
          <a:p>
            <a:pPr>
              <a:lnSpc>
                <a:spcPct val="100000"/>
              </a:lnSpc>
              <a:spcBef>
                <a:spcPts val="1400"/>
              </a:spcBef>
            </a:pPr>
            <a:r>
              <a:rPr lang="en-US" sz="2000" dirty="0">
                <a:solidFill>
                  <a:schemeClr val="accent3">
                    <a:lumMod val="25000"/>
                  </a:schemeClr>
                </a:solidFill>
                <a:latin typeface="Abadi"/>
              </a:rPr>
              <a:t>Model Selection using Supervised Learning and Optimization</a:t>
            </a:r>
          </a:p>
          <a:p>
            <a:pPr>
              <a:lnSpc>
                <a:spcPct val="100000"/>
              </a:lnSpc>
              <a:spcBef>
                <a:spcPts val="1400"/>
              </a:spcBef>
            </a:pPr>
            <a:r>
              <a:rPr lang="en-US" sz="2000" dirty="0">
                <a:solidFill>
                  <a:schemeClr val="accent3">
                    <a:lumMod val="25000"/>
                  </a:schemeClr>
                </a:solidFill>
                <a:latin typeface="Abadi"/>
              </a:rPr>
              <a:t>Performance Measurement</a:t>
            </a:r>
          </a:p>
          <a:p>
            <a:pPr>
              <a:lnSpc>
                <a:spcPct val="100000"/>
              </a:lnSpc>
              <a:spcBef>
                <a:spcPts val="1400"/>
              </a:spcBef>
            </a:pPr>
            <a:r>
              <a:rPr lang="en-US" sz="2000" dirty="0">
                <a:solidFill>
                  <a:schemeClr val="accent3">
                    <a:lumMod val="25000"/>
                  </a:schemeClr>
                </a:solidFill>
                <a:latin typeface="Abadi"/>
              </a:rPr>
              <a:t>Finalizing the Machine Learning Pipeline</a:t>
            </a:r>
          </a:p>
          <a:p>
            <a:pPr>
              <a:lnSpc>
                <a:spcPct val="100000"/>
              </a:lnSpc>
              <a:spcBef>
                <a:spcPts val="1400"/>
              </a:spcBef>
            </a:pPr>
            <a:r>
              <a:rPr lang="en-US" sz="2000" dirty="0">
                <a:solidFill>
                  <a:schemeClr val="accent3">
                    <a:lumMod val="25000"/>
                  </a:schemeClr>
                </a:solidFill>
                <a:latin typeface="Abadi"/>
              </a:rPr>
              <a:t>Decision Boundary Analysis</a:t>
            </a:r>
          </a:p>
          <a:p>
            <a:pPr>
              <a:lnSpc>
                <a:spcPct val="100000"/>
              </a:lnSpc>
              <a:spcBef>
                <a:spcPts val="1400"/>
              </a:spcBef>
            </a:pPr>
            <a:r>
              <a:rPr lang="en-US" sz="2000" dirty="0">
                <a:solidFill>
                  <a:schemeClr val="accent3">
                    <a:lumMod val="25000"/>
                  </a:schemeClr>
                </a:solidFill>
                <a:latin typeface="Abadi"/>
              </a:rPr>
              <a:t>Conclusion</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F9A5-BC15-9C44-9AEA-93F5BAAA07AC}"/>
              </a:ext>
            </a:extLst>
          </p:cNvPr>
          <p:cNvSpPr>
            <a:spLocks noGrp="1"/>
          </p:cNvSpPr>
          <p:nvPr>
            <p:ph type="title"/>
          </p:nvPr>
        </p:nvSpPr>
        <p:spPr/>
        <p:txBody>
          <a:bodyPr/>
          <a:lstStyle/>
          <a:p>
            <a:pPr algn="ctr"/>
            <a:r>
              <a:rPr lang="en-US" sz="4000" dirty="0">
                <a:solidFill>
                  <a:srgbClr val="0B49CB"/>
                </a:solidFill>
                <a:latin typeface="Abadi"/>
              </a:rPr>
              <a:t>Decision Boundary using Logistic Regression</a:t>
            </a:r>
          </a:p>
        </p:txBody>
      </p:sp>
      <p:sp>
        <p:nvSpPr>
          <p:cNvPr id="11" name="Content Placeholder 4">
            <a:extLst>
              <a:ext uri="{FF2B5EF4-FFF2-40B4-BE49-F238E27FC236}">
                <a16:creationId xmlns:a16="http://schemas.microsoft.com/office/drawing/2014/main" id="{B1055B62-7D27-4AEF-AB99-A44729B2E960}"/>
              </a:ext>
            </a:extLst>
          </p:cNvPr>
          <p:cNvSpPr txBox="1">
            <a:spLocks/>
          </p:cNvSpPr>
          <p:nvPr/>
        </p:nvSpPr>
        <p:spPr>
          <a:xfrm>
            <a:off x="838200" y="1527177"/>
            <a:ext cx="10515600" cy="5183724"/>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Determinate factor of the threshold value was based the minimum score value in the top_100_candidates profile</a:t>
            </a:r>
          </a:p>
          <a:p>
            <a:pPr lvl="1">
              <a:buFontTx/>
              <a:buChar char="-"/>
            </a:pPr>
            <a:r>
              <a:rPr lang="en-US" sz="1600" dirty="0">
                <a:solidFill>
                  <a:srgbClr val="1C7DDB"/>
                </a:solidFill>
                <a:latin typeface="Abadi"/>
              </a:rPr>
              <a:t>Value set at 64</a:t>
            </a:r>
          </a:p>
          <a:p>
            <a:pPr>
              <a:buFontTx/>
              <a:buChar char="-"/>
            </a:pPr>
            <a:r>
              <a:rPr lang="en-US" sz="2000" u="sng" dirty="0">
                <a:solidFill>
                  <a:srgbClr val="1C7DDB"/>
                </a:solidFill>
                <a:latin typeface="Abadi"/>
              </a:rPr>
              <a:t>Problem Solving </a:t>
            </a:r>
            <a:r>
              <a:rPr lang="en-US" sz="2000" dirty="0">
                <a:solidFill>
                  <a:srgbClr val="1C7DDB"/>
                </a:solidFill>
                <a:latin typeface="Abadi"/>
              </a:rPr>
              <a:t>and </a:t>
            </a:r>
            <a:r>
              <a:rPr lang="en-US" sz="2000" u="sng" dirty="0">
                <a:solidFill>
                  <a:srgbClr val="1C7DDB"/>
                </a:solidFill>
                <a:latin typeface="Abadi"/>
              </a:rPr>
              <a:t>Age</a:t>
            </a:r>
            <a:r>
              <a:rPr lang="en-US" sz="2000" dirty="0">
                <a:solidFill>
                  <a:srgbClr val="1C7DDB"/>
                </a:solidFill>
                <a:latin typeface="Abadi"/>
              </a:rPr>
              <a:t> had fairy decent correlation with ‘Scoring’ set to be 0 for reject candidates and 1 for pass candidates</a:t>
            </a:r>
          </a:p>
          <a:p>
            <a:pPr>
              <a:buFontTx/>
              <a:buChar char="-"/>
            </a:pPr>
            <a:endParaRPr lang="en-US" sz="2000" dirty="0">
              <a:solidFill>
                <a:srgbClr val="1C7DDB"/>
              </a:solidFill>
              <a:latin typeface="Abadi"/>
            </a:endParaRPr>
          </a:p>
          <a:p>
            <a:pPr>
              <a:buFontTx/>
              <a:buChar char="-"/>
            </a:pPr>
            <a:endParaRPr lang="en-US" sz="2000" dirty="0">
              <a:solidFill>
                <a:srgbClr val="1C7DDB"/>
              </a:solidFill>
              <a:latin typeface="Abadi"/>
            </a:endParaRPr>
          </a:p>
        </p:txBody>
      </p:sp>
      <p:pic>
        <p:nvPicPr>
          <p:cNvPr id="4" name="Picture 3">
            <a:extLst>
              <a:ext uri="{FF2B5EF4-FFF2-40B4-BE49-F238E27FC236}">
                <a16:creationId xmlns:a16="http://schemas.microsoft.com/office/drawing/2014/main" id="{AFEACE9C-3766-4AB7-8A2C-FE9FD7704A5B}"/>
              </a:ext>
            </a:extLst>
          </p:cNvPr>
          <p:cNvPicPr>
            <a:picLocks noChangeAspect="1"/>
          </p:cNvPicPr>
          <p:nvPr/>
        </p:nvPicPr>
        <p:blipFill>
          <a:blip r:embed="rId3"/>
          <a:stretch>
            <a:fillRect/>
          </a:stretch>
        </p:blipFill>
        <p:spPr>
          <a:xfrm>
            <a:off x="1388818" y="3053294"/>
            <a:ext cx="9144019" cy="3657607"/>
          </a:xfrm>
          <a:prstGeom prst="rect">
            <a:avLst/>
          </a:prstGeom>
        </p:spPr>
      </p:pic>
    </p:spTree>
    <p:extLst>
      <p:ext uri="{BB962C8B-B14F-4D97-AF65-F5344CB8AC3E}">
        <p14:creationId xmlns:p14="http://schemas.microsoft.com/office/powerpoint/2010/main" val="1395130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F9A5-BC15-9C44-9AEA-93F5BAAA07AC}"/>
              </a:ext>
            </a:extLst>
          </p:cNvPr>
          <p:cNvSpPr>
            <a:spLocks noGrp="1"/>
          </p:cNvSpPr>
          <p:nvPr>
            <p:ph type="title"/>
          </p:nvPr>
        </p:nvSpPr>
        <p:spPr/>
        <p:txBody>
          <a:bodyPr/>
          <a:lstStyle/>
          <a:p>
            <a:pPr algn="ctr"/>
            <a:r>
              <a:rPr lang="en-US" sz="4000" dirty="0">
                <a:solidFill>
                  <a:srgbClr val="0B49CB"/>
                </a:solidFill>
                <a:latin typeface="Abadi"/>
              </a:rPr>
              <a:t>Performance Metrics of Logistic Regression</a:t>
            </a:r>
          </a:p>
        </p:txBody>
      </p:sp>
      <p:sp>
        <p:nvSpPr>
          <p:cNvPr id="11" name="Content Placeholder 4">
            <a:extLst>
              <a:ext uri="{FF2B5EF4-FFF2-40B4-BE49-F238E27FC236}">
                <a16:creationId xmlns:a16="http://schemas.microsoft.com/office/drawing/2014/main" id="{B1055B62-7D27-4AEF-AB99-A44729B2E960}"/>
              </a:ext>
            </a:extLst>
          </p:cNvPr>
          <p:cNvSpPr txBox="1">
            <a:spLocks/>
          </p:cNvSpPr>
          <p:nvPr/>
        </p:nvSpPr>
        <p:spPr>
          <a:xfrm>
            <a:off x="838200" y="2202511"/>
            <a:ext cx="10515600" cy="3721211"/>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My initial hypothesis:</a:t>
            </a:r>
          </a:p>
          <a:p>
            <a:pPr lvl="1">
              <a:buFontTx/>
              <a:buChar char="-"/>
            </a:pPr>
            <a:r>
              <a:rPr lang="en-US" sz="1600" dirty="0">
                <a:solidFill>
                  <a:srgbClr val="1C7DDB"/>
                </a:solidFill>
                <a:latin typeface="Abadi"/>
              </a:rPr>
              <a:t>If I use K-Means Clustering in conjunct with Logistic Regression, it would improve the accuracy of the model</a:t>
            </a:r>
          </a:p>
          <a:p>
            <a:pPr>
              <a:buFontTx/>
              <a:buChar char="-"/>
            </a:pPr>
            <a:r>
              <a:rPr lang="en-US" sz="2000" dirty="0">
                <a:solidFill>
                  <a:srgbClr val="1C7DDB"/>
                </a:solidFill>
                <a:latin typeface="Abadi"/>
              </a:rPr>
              <a:t>After performing Grid Search CV, our best parameter were:</a:t>
            </a:r>
          </a:p>
          <a:p>
            <a:pPr lvl="1">
              <a:buFontTx/>
              <a:buChar char="-"/>
            </a:pPr>
            <a:r>
              <a:rPr lang="en-US" sz="1600" dirty="0">
                <a:solidFill>
                  <a:srgbClr val="1C7DDB"/>
                </a:solidFill>
                <a:latin typeface="Abadi"/>
              </a:rPr>
              <a:t>K-Means</a:t>
            </a:r>
          </a:p>
          <a:p>
            <a:pPr lvl="2">
              <a:buFontTx/>
              <a:buChar char="-"/>
            </a:pPr>
            <a:r>
              <a:rPr lang="en-US" sz="1200" dirty="0">
                <a:solidFill>
                  <a:srgbClr val="1C7DDB"/>
                </a:solidFill>
                <a:latin typeface="Abadi"/>
              </a:rPr>
              <a:t>Number of cluster = 12</a:t>
            </a:r>
          </a:p>
          <a:p>
            <a:pPr lvl="1">
              <a:buFontTx/>
              <a:buChar char="-"/>
            </a:pPr>
            <a:r>
              <a:rPr lang="en-US" sz="1600" dirty="0">
                <a:solidFill>
                  <a:srgbClr val="1C7DDB"/>
                </a:solidFill>
                <a:latin typeface="Abadi"/>
              </a:rPr>
              <a:t>Logistic Regression:</a:t>
            </a:r>
          </a:p>
          <a:p>
            <a:pPr lvl="2">
              <a:buFontTx/>
              <a:buChar char="-"/>
            </a:pPr>
            <a:r>
              <a:rPr lang="en-US" sz="1200" dirty="0">
                <a:solidFill>
                  <a:srgbClr val="1C7DDB"/>
                </a:solidFill>
                <a:latin typeface="Abadi"/>
              </a:rPr>
              <a:t>Solver = lbfgs</a:t>
            </a:r>
          </a:p>
          <a:p>
            <a:pPr lvl="2">
              <a:buFontTx/>
              <a:buChar char="-"/>
            </a:pPr>
            <a:r>
              <a:rPr lang="en-US" sz="1200" dirty="0">
                <a:solidFill>
                  <a:srgbClr val="1C7DDB"/>
                </a:solidFill>
                <a:latin typeface="Abadi"/>
              </a:rPr>
              <a:t>C = 10**10</a:t>
            </a:r>
            <a:endParaRPr lang="en-US" sz="2000" dirty="0">
              <a:solidFill>
                <a:srgbClr val="1C7DDB"/>
              </a:solidFill>
              <a:latin typeface="Abadi"/>
            </a:endParaRPr>
          </a:p>
          <a:p>
            <a:pPr>
              <a:buFontTx/>
              <a:buChar char="-"/>
            </a:pPr>
            <a:r>
              <a:rPr lang="en-US" sz="2000" dirty="0">
                <a:solidFill>
                  <a:srgbClr val="1C7DDB"/>
                </a:solidFill>
                <a:latin typeface="Abadi"/>
              </a:rPr>
              <a:t>Result: </a:t>
            </a:r>
          </a:p>
          <a:p>
            <a:pPr lvl="1">
              <a:buFontTx/>
              <a:buChar char="-"/>
            </a:pPr>
            <a:r>
              <a:rPr lang="en-US" sz="1600" dirty="0">
                <a:solidFill>
                  <a:srgbClr val="1C7DDB"/>
                </a:solidFill>
                <a:latin typeface="Abadi"/>
              </a:rPr>
              <a:t>Accuracy of 85.5% on test set without K-Means</a:t>
            </a:r>
          </a:p>
          <a:p>
            <a:pPr lvl="1">
              <a:buFontTx/>
              <a:buChar char="-"/>
            </a:pPr>
            <a:r>
              <a:rPr lang="en-US" sz="1600" dirty="0">
                <a:solidFill>
                  <a:srgbClr val="1C7DDB"/>
                </a:solidFill>
                <a:latin typeface="Abadi"/>
              </a:rPr>
              <a:t>Accuracy of 84.4% on test set with K-Means</a:t>
            </a:r>
          </a:p>
          <a:p>
            <a:pPr marL="0" indent="0">
              <a:buNone/>
            </a:pPr>
            <a:endParaRPr lang="en-US" sz="2000" dirty="0">
              <a:solidFill>
                <a:srgbClr val="1C7DDB"/>
              </a:solidFill>
              <a:latin typeface="Abadi"/>
            </a:endParaRPr>
          </a:p>
          <a:p>
            <a:pPr>
              <a:buFontTx/>
              <a:buChar char="-"/>
            </a:pPr>
            <a:endParaRPr lang="en-US" sz="2000" dirty="0">
              <a:solidFill>
                <a:srgbClr val="1C7DDB"/>
              </a:solidFill>
              <a:latin typeface="Abadi"/>
            </a:endParaRPr>
          </a:p>
        </p:txBody>
      </p:sp>
      <p:pic>
        <p:nvPicPr>
          <p:cNvPr id="5" name="Picture 4">
            <a:extLst>
              <a:ext uri="{FF2B5EF4-FFF2-40B4-BE49-F238E27FC236}">
                <a16:creationId xmlns:a16="http://schemas.microsoft.com/office/drawing/2014/main" id="{BDBA440E-FA89-49AC-8336-D7294332D853}"/>
              </a:ext>
            </a:extLst>
          </p:cNvPr>
          <p:cNvPicPr>
            <a:picLocks noChangeAspect="1"/>
          </p:cNvPicPr>
          <p:nvPr/>
        </p:nvPicPr>
        <p:blipFill>
          <a:blip r:embed="rId3"/>
          <a:stretch>
            <a:fillRect/>
          </a:stretch>
        </p:blipFill>
        <p:spPr>
          <a:xfrm>
            <a:off x="5172075" y="1183336"/>
            <a:ext cx="1847850" cy="1019175"/>
          </a:xfrm>
          <a:prstGeom prst="rect">
            <a:avLst/>
          </a:prstGeom>
        </p:spPr>
      </p:pic>
      <p:pic>
        <p:nvPicPr>
          <p:cNvPr id="8" name="Picture 7">
            <a:extLst>
              <a:ext uri="{FF2B5EF4-FFF2-40B4-BE49-F238E27FC236}">
                <a16:creationId xmlns:a16="http://schemas.microsoft.com/office/drawing/2014/main" id="{29BA6977-F21A-484D-B90A-CBC44C20F4EA}"/>
              </a:ext>
            </a:extLst>
          </p:cNvPr>
          <p:cNvPicPr>
            <a:picLocks noChangeAspect="1"/>
          </p:cNvPicPr>
          <p:nvPr/>
        </p:nvPicPr>
        <p:blipFill>
          <a:blip r:embed="rId4"/>
          <a:stretch>
            <a:fillRect/>
          </a:stretch>
        </p:blipFill>
        <p:spPr>
          <a:xfrm>
            <a:off x="6096000" y="3241565"/>
            <a:ext cx="6082748" cy="2433099"/>
          </a:xfrm>
          <a:prstGeom prst="rect">
            <a:avLst/>
          </a:prstGeom>
        </p:spPr>
      </p:pic>
    </p:spTree>
    <p:extLst>
      <p:ext uri="{BB962C8B-B14F-4D97-AF65-F5344CB8AC3E}">
        <p14:creationId xmlns:p14="http://schemas.microsoft.com/office/powerpoint/2010/main" val="689265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75054"/>
            <a:ext cx="10515600" cy="4351338"/>
          </a:xfrm>
          <a:prstGeom prst="rect">
            <a:avLst/>
          </a:prstGeom>
        </p:spPr>
        <p:txBody>
          <a:bodyPr>
            <a:normAutofit/>
          </a:bodyPr>
          <a:lstStyle/>
          <a:p>
            <a:pPr>
              <a:lnSpc>
                <a:spcPct val="100000"/>
              </a:lnSpc>
              <a:spcBef>
                <a:spcPts val="1400"/>
              </a:spcBef>
            </a:pPr>
            <a:r>
              <a:rPr lang="en-US" sz="2000" dirty="0">
                <a:solidFill>
                  <a:schemeClr val="accent3">
                    <a:lumMod val="25000"/>
                  </a:schemeClr>
                </a:solidFill>
                <a:latin typeface="Abadi" panose="020B0604020104020204" pitchFamily="34" charset="0"/>
              </a:rPr>
              <a:t>Main drivers of our prediction model were: Age, Problem Solving Skills, and English Skills</a:t>
            </a:r>
          </a:p>
          <a:p>
            <a:pPr>
              <a:lnSpc>
                <a:spcPct val="100000"/>
              </a:lnSpc>
              <a:spcBef>
                <a:spcPts val="1400"/>
              </a:spcBef>
            </a:pPr>
            <a:r>
              <a:rPr lang="en-US" sz="2000" dirty="0">
                <a:solidFill>
                  <a:schemeClr val="accent3">
                    <a:lumMod val="25000"/>
                  </a:schemeClr>
                </a:solidFill>
                <a:latin typeface="Abadi" panose="020B0604020104020204" pitchFamily="34" charset="0"/>
              </a:rPr>
              <a:t>Multicollinearity exists, so it’s a good idea to remove total jobs and most recent income for future datasets</a:t>
            </a:r>
          </a:p>
          <a:p>
            <a:pPr>
              <a:lnSpc>
                <a:spcPct val="100000"/>
              </a:lnSpc>
              <a:spcBef>
                <a:spcPts val="1400"/>
              </a:spcBef>
            </a:pPr>
            <a:r>
              <a:rPr lang="en-US" sz="2000" dirty="0">
                <a:solidFill>
                  <a:schemeClr val="accent3">
                    <a:lumMod val="25000"/>
                  </a:schemeClr>
                </a:solidFill>
                <a:latin typeface="Abadi" panose="020B0604020104020204" pitchFamily="34" charset="0"/>
              </a:rPr>
              <a:t>MLP Regressor outperformed all other ML algorithm using </a:t>
            </a:r>
            <a:r>
              <a:rPr lang="en-US" sz="2000" dirty="0" err="1">
                <a:solidFill>
                  <a:schemeClr val="accent3">
                    <a:lumMod val="25000"/>
                  </a:schemeClr>
                </a:solidFill>
                <a:latin typeface="Abadi" panose="020B0604020104020204" pitchFamily="34" charset="0"/>
              </a:rPr>
              <a:t>KFold</a:t>
            </a:r>
            <a:r>
              <a:rPr lang="en-US" sz="2000" dirty="0">
                <a:solidFill>
                  <a:schemeClr val="accent3">
                    <a:lumMod val="25000"/>
                  </a:schemeClr>
                </a:solidFill>
                <a:latin typeface="Abadi" panose="020B0604020104020204" pitchFamily="34" charset="0"/>
              </a:rPr>
              <a:t> CV on default parameters</a:t>
            </a:r>
          </a:p>
          <a:p>
            <a:pPr lvl="1">
              <a:lnSpc>
                <a:spcPct val="100000"/>
              </a:lnSpc>
              <a:spcBef>
                <a:spcPts val="1400"/>
              </a:spcBef>
            </a:pPr>
            <a:r>
              <a:rPr lang="en-US" sz="1600" dirty="0">
                <a:solidFill>
                  <a:schemeClr val="accent3">
                    <a:lumMod val="25000"/>
                  </a:schemeClr>
                </a:solidFill>
                <a:latin typeface="Abadi" panose="020B0604020104020204" pitchFamily="34" charset="0"/>
              </a:rPr>
              <a:t>Best parameters after optimization are:</a:t>
            </a:r>
          </a:p>
          <a:p>
            <a:pPr lvl="2">
              <a:buFontTx/>
              <a:buChar char="-"/>
            </a:pPr>
            <a:r>
              <a:rPr lang="en-US" sz="1200" dirty="0">
                <a:solidFill>
                  <a:srgbClr val="1C7DDB"/>
                </a:solidFill>
                <a:latin typeface="Abadi"/>
              </a:rPr>
              <a:t>hidden_layers_sizes = 150</a:t>
            </a:r>
          </a:p>
          <a:p>
            <a:pPr lvl="2">
              <a:buFontTx/>
              <a:buChar char="-"/>
            </a:pPr>
            <a:r>
              <a:rPr lang="en-US" sz="1200" dirty="0">
                <a:solidFill>
                  <a:srgbClr val="1C7DDB"/>
                </a:solidFill>
                <a:latin typeface="Abadi"/>
              </a:rPr>
              <a:t>activation = relu</a:t>
            </a:r>
          </a:p>
          <a:p>
            <a:pPr lvl="2">
              <a:buFontTx/>
              <a:buChar char="-"/>
            </a:pPr>
            <a:r>
              <a:rPr lang="en-US" sz="1200" dirty="0">
                <a:solidFill>
                  <a:srgbClr val="1C7DDB"/>
                </a:solidFill>
                <a:latin typeface="Abadi"/>
              </a:rPr>
              <a:t>solver = adam</a:t>
            </a:r>
          </a:p>
          <a:p>
            <a:pPr lvl="2">
              <a:buFontTx/>
              <a:buChar char="-"/>
            </a:pPr>
            <a:r>
              <a:rPr lang="en-US" sz="1200" dirty="0">
                <a:solidFill>
                  <a:srgbClr val="1C7DDB"/>
                </a:solidFill>
                <a:latin typeface="Abadi"/>
              </a:rPr>
              <a:t>batch_size = 128</a:t>
            </a:r>
          </a:p>
          <a:p>
            <a:pPr lvl="1"/>
            <a:r>
              <a:rPr lang="en-US" sz="1600" dirty="0">
                <a:solidFill>
                  <a:schemeClr val="accent3">
                    <a:lumMod val="25000"/>
                  </a:schemeClr>
                </a:solidFill>
                <a:latin typeface="Abadi" panose="020B0604020104020204" pitchFamily="34" charset="0"/>
              </a:rPr>
              <a:t>RMSE value of 3.7</a:t>
            </a:r>
          </a:p>
          <a:p>
            <a:r>
              <a:rPr lang="en-US" sz="2000" dirty="0">
                <a:solidFill>
                  <a:schemeClr val="accent3">
                    <a:lumMod val="25000"/>
                  </a:schemeClr>
                </a:solidFill>
                <a:latin typeface="Abadi" panose="020B0604020104020204" pitchFamily="34" charset="0"/>
              </a:rPr>
              <a:t>Minimum ‘Score’ value of our top 100 candidates was 64 and was used as our threshold value for our Decision Boundary analysis</a:t>
            </a:r>
          </a:p>
          <a:p>
            <a:pPr lvl="1"/>
            <a:r>
              <a:rPr lang="en-US" sz="1600" dirty="0">
                <a:solidFill>
                  <a:schemeClr val="accent3">
                    <a:lumMod val="25000"/>
                  </a:schemeClr>
                </a:solidFill>
                <a:latin typeface="Abadi" panose="020B0604020104020204" pitchFamily="34" charset="0"/>
              </a:rPr>
              <a:t>Accuracy score of 85.5%</a:t>
            </a:r>
          </a:p>
          <a:p>
            <a:pPr lvl="2">
              <a:buFontTx/>
              <a:buChar char="-"/>
            </a:pPr>
            <a:endParaRPr lang="en-US" sz="2000" dirty="0">
              <a:solidFill>
                <a:schemeClr val="accent3">
                  <a:lumMod val="25000"/>
                </a:schemeClr>
              </a:solidFill>
              <a:latin typeface="Abadi" panose="020B0604020104020204" pitchFamily="34" charset="0"/>
            </a:endParaRPr>
          </a:p>
          <a:p>
            <a:pPr>
              <a:lnSpc>
                <a:spcPct val="100000"/>
              </a:lnSpc>
              <a:spcBef>
                <a:spcPts val="1400"/>
              </a:spcBef>
            </a:pPr>
            <a:endParaRPr lang="en-US" sz="20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4351338"/>
          </a:xfrm>
          <a:prstGeom prst="rect">
            <a:avLst/>
          </a:prstGeom>
        </p:spPr>
        <p:txBody>
          <a:bodyPr>
            <a:normAutofit/>
          </a:bodyPr>
          <a:lstStyle/>
          <a:p>
            <a:pPr marL="0" indent="0">
              <a:lnSpc>
                <a:spcPct val="100000"/>
              </a:lnSpc>
              <a:spcBef>
                <a:spcPts val="1400"/>
              </a:spcBef>
              <a:buNone/>
            </a:pPr>
            <a:r>
              <a:rPr lang="en-US" sz="2000" dirty="0">
                <a:solidFill>
                  <a:schemeClr val="accent3">
                    <a:lumMod val="25000"/>
                  </a:schemeClr>
                </a:solidFill>
                <a:latin typeface="Abadi" panose="020B0604020104020204" pitchFamily="34" charset="0"/>
              </a:rPr>
              <a:t>Github link:</a:t>
            </a:r>
          </a:p>
          <a:p>
            <a:pPr>
              <a:lnSpc>
                <a:spcPct val="100000"/>
              </a:lnSpc>
              <a:spcBef>
                <a:spcPts val="1400"/>
              </a:spcBef>
            </a:pPr>
            <a:r>
              <a:rPr lang="en-US" sz="2000" dirty="0">
                <a:solidFill>
                  <a:schemeClr val="accent3">
                    <a:lumMod val="25000"/>
                  </a:schemeClr>
                </a:solidFill>
                <a:latin typeface="Abadi" panose="020B0604020104020204" pitchFamily="34" charset="0"/>
                <a:hlinkClick r:id="rId4"/>
              </a:rPr>
              <a:t>https://github.com/MallowATN/ml_projects/tree/main/NelNetAsset</a:t>
            </a:r>
            <a:endParaRPr lang="en-US" sz="2000" dirty="0">
              <a:solidFill>
                <a:schemeClr val="accent3">
                  <a:lumMod val="25000"/>
                </a:schemeClr>
              </a:solidFill>
              <a:latin typeface="Abadi" panose="020B0604020104020204" pitchFamily="34" charset="0"/>
            </a:endParaRPr>
          </a:p>
          <a:p>
            <a:pPr lvl="1">
              <a:lnSpc>
                <a:spcPct val="100000"/>
              </a:lnSpc>
              <a:spcBef>
                <a:spcPts val="1400"/>
              </a:spcBef>
            </a:pPr>
            <a:r>
              <a:rPr lang="en-US" sz="1600" dirty="0">
                <a:solidFill>
                  <a:schemeClr val="accent3">
                    <a:lumMod val="25000"/>
                  </a:schemeClr>
                </a:solidFill>
                <a:latin typeface="Abadi" panose="020B0604020104020204" pitchFamily="34" charset="0"/>
              </a:rPr>
              <a:t>Includes more images not shown on presentation</a:t>
            </a:r>
          </a:p>
          <a:p>
            <a:pPr lvl="1">
              <a:lnSpc>
                <a:spcPct val="100000"/>
              </a:lnSpc>
              <a:spcBef>
                <a:spcPts val="1400"/>
              </a:spcBef>
            </a:pPr>
            <a:r>
              <a:rPr lang="en-US" sz="1600" dirty="0">
                <a:solidFill>
                  <a:schemeClr val="accent3">
                    <a:lumMod val="25000"/>
                  </a:schemeClr>
                </a:solidFill>
                <a:latin typeface="Abadi" panose="020B0604020104020204" pitchFamily="34" charset="0"/>
              </a:rPr>
              <a:t>Not all images of the notebook will be shown on </a:t>
            </a:r>
            <a:r>
              <a:rPr lang="en-US" sz="1600" dirty="0" err="1">
                <a:solidFill>
                  <a:schemeClr val="accent3">
                    <a:lumMod val="25000"/>
                  </a:schemeClr>
                </a:solidFill>
                <a:latin typeface="Abadi" panose="020B0604020104020204" pitchFamily="34" charset="0"/>
              </a:rPr>
              <a:t>github</a:t>
            </a:r>
            <a:r>
              <a:rPr lang="en-US" sz="1600" dirty="0">
                <a:solidFill>
                  <a:schemeClr val="accent3">
                    <a:lumMod val="25000"/>
                  </a:schemeClr>
                </a:solidFill>
                <a:latin typeface="Abadi" panose="020B0604020104020204" pitchFamily="34" charset="0"/>
              </a:rPr>
              <a:t>, would have to use Jupyter or VSC</a:t>
            </a: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F9A5-BC15-9C44-9AEA-93F5BAAA07AC}"/>
              </a:ext>
            </a:extLst>
          </p:cNvPr>
          <p:cNvSpPr>
            <a:spLocks noGrp="1"/>
          </p:cNvSpPr>
          <p:nvPr>
            <p:ph type="title"/>
          </p:nvPr>
        </p:nvSpPr>
        <p:spPr>
          <a:xfrm>
            <a:off x="838200" y="2966811"/>
            <a:ext cx="10515600" cy="908503"/>
          </a:xfrm>
        </p:spPr>
        <p:txBody>
          <a:bodyPr/>
          <a:lstStyle/>
          <a:p>
            <a:pPr algn="ctr"/>
            <a:r>
              <a:rPr lang="en-US" sz="4000" dirty="0">
                <a:solidFill>
                  <a:srgbClr val="0B49CB"/>
                </a:solidFill>
                <a:latin typeface="Abadi"/>
              </a:rPr>
              <a:t>Thanks!</a:t>
            </a:r>
          </a:p>
        </p:txBody>
      </p:sp>
    </p:spTree>
    <p:extLst>
      <p:ext uri="{BB962C8B-B14F-4D97-AF65-F5344CB8AC3E}">
        <p14:creationId xmlns:p14="http://schemas.microsoft.com/office/powerpoint/2010/main" val="149508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87135" y="1617681"/>
            <a:ext cx="10737671" cy="4809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000" dirty="0">
                <a:solidFill>
                  <a:schemeClr val="accent3">
                    <a:lumMod val="25000"/>
                  </a:schemeClr>
                </a:solidFill>
                <a:latin typeface="Abadi" panose="020B0604020104020204" pitchFamily="34" charset="0"/>
              </a:rPr>
              <a:t>Background:</a:t>
            </a:r>
          </a:p>
          <a:p>
            <a:pPr lvl="1">
              <a:spcBef>
                <a:spcPts val="1400"/>
              </a:spcBef>
            </a:pPr>
            <a:r>
              <a:rPr lang="en-US" sz="1600" dirty="0">
                <a:solidFill>
                  <a:schemeClr val="accent3">
                    <a:lumMod val="25000"/>
                  </a:schemeClr>
                </a:solidFill>
                <a:latin typeface="Abadi" panose="020B0604020104020204" pitchFamily="34" charset="0"/>
              </a:rPr>
              <a:t>Wumpus has evolved into Wombus, where they are extremely data-oriented and highly intelligent creature that can bypass the accuracy of traditional resumes. </a:t>
            </a:r>
          </a:p>
          <a:p>
            <a:pPr lvl="1">
              <a:spcBef>
                <a:spcPts val="1400"/>
              </a:spcBef>
            </a:pPr>
            <a:r>
              <a:rPr lang="en-US" sz="1600" dirty="0">
                <a:solidFill>
                  <a:schemeClr val="accent3">
                    <a:lumMod val="25000"/>
                  </a:schemeClr>
                </a:solidFill>
                <a:latin typeface="Abadi" panose="020B0604020104020204" pitchFamily="34" charset="0"/>
              </a:rPr>
              <a:t>They have sensed a great opportunity at NelNet and flooded their career websites across numerous industries NelNet currently operates in.</a:t>
            </a:r>
          </a:p>
          <a:p>
            <a:pPr>
              <a:spcBef>
                <a:spcPts val="1400"/>
              </a:spcBef>
            </a:pPr>
            <a:r>
              <a:rPr lang="en-US" sz="2000" dirty="0">
                <a:solidFill>
                  <a:schemeClr val="accent3">
                    <a:lumMod val="25000"/>
                  </a:schemeClr>
                </a:solidFill>
                <a:latin typeface="Abadi" panose="020B0604020104020204" pitchFamily="34" charset="0"/>
              </a:rPr>
              <a:t>Problem Statement:</a:t>
            </a:r>
          </a:p>
          <a:p>
            <a:pPr lvl="1">
              <a:spcBef>
                <a:spcPts val="1400"/>
              </a:spcBef>
            </a:pPr>
            <a:r>
              <a:rPr lang="en-US" sz="1600" dirty="0">
                <a:solidFill>
                  <a:schemeClr val="accent3">
                    <a:lumMod val="25000"/>
                  </a:schemeClr>
                </a:solidFill>
                <a:latin typeface="Abadi" panose="020B0604020104020204" pitchFamily="34" charset="0"/>
              </a:rPr>
              <a:t>NelNet’s recruitment team is overwhelmed with Wombus’ applications and cannot process many requests. </a:t>
            </a:r>
          </a:p>
          <a:p>
            <a:pPr lvl="1">
              <a:spcBef>
                <a:spcPts val="1400"/>
              </a:spcBef>
            </a:pPr>
            <a:r>
              <a:rPr lang="en-US" sz="1600" dirty="0">
                <a:solidFill>
                  <a:schemeClr val="accent3">
                    <a:lumMod val="25000"/>
                  </a:schemeClr>
                </a:solidFill>
                <a:latin typeface="Abadi" panose="020B0604020104020204" pitchFamily="34" charset="0"/>
              </a:rPr>
              <a:t>They require assistance in the screening process to automate scoring of all applicants that applied for the position.</a:t>
            </a:r>
          </a:p>
          <a:p>
            <a:pPr>
              <a:spcBef>
                <a:spcPts val="1400"/>
              </a:spcBef>
            </a:pPr>
            <a:r>
              <a:rPr lang="en-US" sz="2000" dirty="0">
                <a:solidFill>
                  <a:schemeClr val="accent3">
                    <a:lumMod val="25000"/>
                  </a:schemeClr>
                </a:solidFill>
                <a:latin typeface="Abadi" panose="020B0604020104020204" pitchFamily="34" charset="0"/>
              </a:rPr>
              <a:t>Constraints:</a:t>
            </a:r>
            <a:endParaRPr lang="en-US" sz="1600" dirty="0">
              <a:solidFill>
                <a:schemeClr val="accent3">
                  <a:lumMod val="25000"/>
                </a:schemeClr>
              </a:solidFill>
              <a:latin typeface="Abadi" panose="020B0604020104020204" pitchFamily="34" charset="0"/>
            </a:endParaRPr>
          </a:p>
          <a:p>
            <a:pPr lvl="1">
              <a:spcBef>
                <a:spcPts val="1400"/>
              </a:spcBef>
            </a:pPr>
            <a:r>
              <a:rPr lang="en-US" sz="1600" dirty="0">
                <a:solidFill>
                  <a:schemeClr val="accent3">
                    <a:lumMod val="25000"/>
                  </a:schemeClr>
                </a:solidFill>
                <a:latin typeface="Abadi" panose="020B0604020104020204" pitchFamily="34" charset="0"/>
              </a:rPr>
              <a:t>NelNet only has enough resources to screen 100 candidates</a:t>
            </a:r>
          </a:p>
          <a:p>
            <a:pPr lvl="1">
              <a:spcBef>
                <a:spcPts val="1400"/>
              </a:spcBef>
            </a:pPr>
            <a:r>
              <a:rPr lang="en-US" sz="1600" dirty="0">
                <a:solidFill>
                  <a:schemeClr val="accent3">
                    <a:lumMod val="25000"/>
                  </a:schemeClr>
                </a:solidFill>
                <a:latin typeface="Abadi" panose="020B0604020104020204" pitchFamily="34" charset="0"/>
              </a:rPr>
              <a:t>Data loss during transferring process due to some internal problems</a:t>
            </a:r>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Exploratory Data Analysis</a:t>
            </a:r>
            <a:endParaRPr lang="en-US" dirty="0"/>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33055" y="5553777"/>
            <a:ext cx="1028790" cy="1028790"/>
          </a:xfrm>
          <a:prstGeom prst="rect">
            <a:avLst/>
          </a:prstGeom>
        </p:spPr>
      </p:pic>
    </p:spTree>
    <p:extLst>
      <p:ext uri="{BB962C8B-B14F-4D97-AF65-F5344CB8AC3E}">
        <p14:creationId xmlns:p14="http://schemas.microsoft.com/office/powerpoint/2010/main" val="360883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pPr algn="ctr"/>
            <a:r>
              <a:rPr lang="en-US" sz="4000" dirty="0">
                <a:solidFill>
                  <a:srgbClr val="0B49CB"/>
                </a:solidFill>
                <a:latin typeface="Abadi"/>
              </a:rPr>
              <a:t>Histogram of Employees’ and Candidates’ profile</a:t>
            </a:r>
          </a:p>
        </p:txBody>
      </p:sp>
      <p:pic>
        <p:nvPicPr>
          <p:cNvPr id="10" name="Picture 9">
            <a:extLst>
              <a:ext uri="{FF2B5EF4-FFF2-40B4-BE49-F238E27FC236}">
                <a16:creationId xmlns:a16="http://schemas.microsoft.com/office/drawing/2014/main" id="{A0E8F1FB-C48F-4D73-A34E-019C4CDBEE8D}"/>
              </a:ext>
            </a:extLst>
          </p:cNvPr>
          <p:cNvPicPr>
            <a:picLocks noChangeAspect="1"/>
          </p:cNvPicPr>
          <p:nvPr/>
        </p:nvPicPr>
        <p:blipFill>
          <a:blip r:embed="rId3"/>
          <a:stretch>
            <a:fillRect/>
          </a:stretch>
        </p:blipFill>
        <p:spPr>
          <a:xfrm>
            <a:off x="6096000" y="1420840"/>
            <a:ext cx="3143645" cy="1736699"/>
          </a:xfrm>
          <a:prstGeom prst="rect">
            <a:avLst/>
          </a:prstGeom>
        </p:spPr>
      </p:pic>
      <p:pic>
        <p:nvPicPr>
          <p:cNvPr id="12" name="Picture 11">
            <a:extLst>
              <a:ext uri="{FF2B5EF4-FFF2-40B4-BE49-F238E27FC236}">
                <a16:creationId xmlns:a16="http://schemas.microsoft.com/office/drawing/2014/main" id="{47B9BDB1-3D3D-4849-84AF-D67E0064F358}"/>
              </a:ext>
            </a:extLst>
          </p:cNvPr>
          <p:cNvPicPr>
            <a:picLocks noChangeAspect="1"/>
          </p:cNvPicPr>
          <p:nvPr/>
        </p:nvPicPr>
        <p:blipFill>
          <a:blip r:embed="rId4"/>
          <a:stretch>
            <a:fillRect/>
          </a:stretch>
        </p:blipFill>
        <p:spPr>
          <a:xfrm>
            <a:off x="3021725" y="1420840"/>
            <a:ext cx="3074275" cy="1760482"/>
          </a:xfrm>
          <a:prstGeom prst="rect">
            <a:avLst/>
          </a:prstGeom>
        </p:spPr>
      </p:pic>
      <p:pic>
        <p:nvPicPr>
          <p:cNvPr id="14" name="Picture 13">
            <a:extLst>
              <a:ext uri="{FF2B5EF4-FFF2-40B4-BE49-F238E27FC236}">
                <a16:creationId xmlns:a16="http://schemas.microsoft.com/office/drawing/2014/main" id="{FAD79A1B-A100-4797-BF81-665D3E0D535E}"/>
              </a:ext>
            </a:extLst>
          </p:cNvPr>
          <p:cNvPicPr>
            <a:picLocks noChangeAspect="1"/>
          </p:cNvPicPr>
          <p:nvPr/>
        </p:nvPicPr>
        <p:blipFill>
          <a:blip r:embed="rId5"/>
          <a:stretch>
            <a:fillRect/>
          </a:stretch>
        </p:blipFill>
        <p:spPr>
          <a:xfrm>
            <a:off x="3021725" y="5046725"/>
            <a:ext cx="3143646" cy="1760265"/>
          </a:xfrm>
          <a:prstGeom prst="rect">
            <a:avLst/>
          </a:prstGeom>
        </p:spPr>
      </p:pic>
      <p:pic>
        <p:nvPicPr>
          <p:cNvPr id="20" name="Picture 19">
            <a:extLst>
              <a:ext uri="{FF2B5EF4-FFF2-40B4-BE49-F238E27FC236}">
                <a16:creationId xmlns:a16="http://schemas.microsoft.com/office/drawing/2014/main" id="{968D3DE9-0C04-4240-B800-59750D36AB2D}"/>
              </a:ext>
            </a:extLst>
          </p:cNvPr>
          <p:cNvPicPr>
            <a:picLocks noChangeAspect="1"/>
          </p:cNvPicPr>
          <p:nvPr/>
        </p:nvPicPr>
        <p:blipFill>
          <a:blip r:embed="rId6"/>
          <a:stretch>
            <a:fillRect/>
          </a:stretch>
        </p:blipFill>
        <p:spPr>
          <a:xfrm>
            <a:off x="3021724" y="3285426"/>
            <a:ext cx="3074275" cy="1657195"/>
          </a:xfrm>
          <a:prstGeom prst="rect">
            <a:avLst/>
          </a:prstGeom>
        </p:spPr>
      </p:pic>
      <p:pic>
        <p:nvPicPr>
          <p:cNvPr id="24" name="Picture 23">
            <a:extLst>
              <a:ext uri="{FF2B5EF4-FFF2-40B4-BE49-F238E27FC236}">
                <a16:creationId xmlns:a16="http://schemas.microsoft.com/office/drawing/2014/main" id="{63EE766B-1B62-4BA2-9BBB-6D21DE2B8602}"/>
              </a:ext>
            </a:extLst>
          </p:cNvPr>
          <p:cNvPicPr>
            <a:picLocks noChangeAspect="1"/>
          </p:cNvPicPr>
          <p:nvPr/>
        </p:nvPicPr>
        <p:blipFill>
          <a:blip r:embed="rId7"/>
          <a:stretch>
            <a:fillRect/>
          </a:stretch>
        </p:blipFill>
        <p:spPr>
          <a:xfrm>
            <a:off x="6165372" y="5046725"/>
            <a:ext cx="3138370" cy="1753530"/>
          </a:xfrm>
          <a:prstGeom prst="rect">
            <a:avLst/>
          </a:prstGeom>
        </p:spPr>
      </p:pic>
      <p:pic>
        <p:nvPicPr>
          <p:cNvPr id="26" name="Picture 25">
            <a:extLst>
              <a:ext uri="{FF2B5EF4-FFF2-40B4-BE49-F238E27FC236}">
                <a16:creationId xmlns:a16="http://schemas.microsoft.com/office/drawing/2014/main" id="{C53F8D16-255E-4E70-BFA9-0149B6888E91}"/>
              </a:ext>
            </a:extLst>
          </p:cNvPr>
          <p:cNvPicPr>
            <a:picLocks noChangeAspect="1"/>
          </p:cNvPicPr>
          <p:nvPr/>
        </p:nvPicPr>
        <p:blipFill>
          <a:blip r:embed="rId8"/>
          <a:stretch>
            <a:fillRect/>
          </a:stretch>
        </p:blipFill>
        <p:spPr>
          <a:xfrm>
            <a:off x="6165372" y="3285426"/>
            <a:ext cx="3074273" cy="1657195"/>
          </a:xfrm>
          <a:prstGeom prst="rect">
            <a:avLst/>
          </a:prstGeom>
        </p:spPr>
      </p:pic>
      <p:sp>
        <p:nvSpPr>
          <p:cNvPr id="29" name="TextBox 28">
            <a:extLst>
              <a:ext uri="{FF2B5EF4-FFF2-40B4-BE49-F238E27FC236}">
                <a16:creationId xmlns:a16="http://schemas.microsoft.com/office/drawing/2014/main" id="{431E5F60-3AA9-4A75-9FAF-F4DF66773C34}"/>
              </a:ext>
            </a:extLst>
          </p:cNvPr>
          <p:cNvSpPr txBox="1"/>
          <p:nvPr/>
        </p:nvSpPr>
        <p:spPr>
          <a:xfrm>
            <a:off x="208510" y="3575414"/>
            <a:ext cx="2967634" cy="1323439"/>
          </a:xfrm>
          <a:prstGeom prst="rect">
            <a:avLst/>
          </a:prstGeom>
          <a:noFill/>
        </p:spPr>
        <p:txBody>
          <a:bodyPr wrap="square" rtlCol="0">
            <a:spAutoFit/>
          </a:bodyPr>
          <a:lstStyle/>
          <a:p>
            <a:pPr algn="ctr"/>
            <a:r>
              <a:rPr lang="en-US" sz="4000" dirty="0"/>
              <a:t>Employee</a:t>
            </a:r>
          </a:p>
          <a:p>
            <a:pPr algn="ctr"/>
            <a:r>
              <a:rPr lang="en-US" sz="4000" dirty="0"/>
              <a:t>Profile</a:t>
            </a:r>
          </a:p>
        </p:txBody>
      </p:sp>
      <p:sp>
        <p:nvSpPr>
          <p:cNvPr id="31" name="TextBox 30">
            <a:extLst>
              <a:ext uri="{FF2B5EF4-FFF2-40B4-BE49-F238E27FC236}">
                <a16:creationId xmlns:a16="http://schemas.microsoft.com/office/drawing/2014/main" id="{2F8DB883-ADD9-43E0-933E-23A29515AA44}"/>
              </a:ext>
            </a:extLst>
          </p:cNvPr>
          <p:cNvSpPr txBox="1"/>
          <p:nvPr/>
        </p:nvSpPr>
        <p:spPr>
          <a:xfrm>
            <a:off x="9492744" y="3575414"/>
            <a:ext cx="2490746" cy="1323439"/>
          </a:xfrm>
          <a:prstGeom prst="rect">
            <a:avLst/>
          </a:prstGeom>
          <a:noFill/>
        </p:spPr>
        <p:txBody>
          <a:bodyPr wrap="none" rtlCol="0">
            <a:spAutoFit/>
          </a:bodyPr>
          <a:lstStyle/>
          <a:p>
            <a:pPr algn="ctr"/>
            <a:r>
              <a:rPr lang="en-US" sz="4000" dirty="0"/>
              <a:t>Candidates</a:t>
            </a:r>
          </a:p>
          <a:p>
            <a:pPr algn="ctr"/>
            <a:r>
              <a:rPr lang="en-US" sz="4000" dirty="0"/>
              <a:t>Profile</a:t>
            </a:r>
            <a:endParaRPr lang="en-US" dirty="0"/>
          </a:p>
        </p:txBody>
      </p:sp>
    </p:spTree>
    <p:extLst>
      <p:ext uri="{BB962C8B-B14F-4D97-AF65-F5344CB8AC3E}">
        <p14:creationId xmlns:p14="http://schemas.microsoft.com/office/powerpoint/2010/main" val="276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pPr algn="ctr"/>
            <a:r>
              <a:rPr lang="en-US" sz="4000" dirty="0">
                <a:solidFill>
                  <a:srgbClr val="0B49CB"/>
                </a:solidFill>
                <a:latin typeface="Abadi"/>
              </a:rPr>
              <a:t>Histogram of Employees’ and Candidates’ skillsets</a:t>
            </a:r>
          </a:p>
        </p:txBody>
      </p:sp>
      <p:sp>
        <p:nvSpPr>
          <p:cNvPr id="29" name="TextBox 28">
            <a:extLst>
              <a:ext uri="{FF2B5EF4-FFF2-40B4-BE49-F238E27FC236}">
                <a16:creationId xmlns:a16="http://schemas.microsoft.com/office/drawing/2014/main" id="{431E5F60-3AA9-4A75-9FAF-F4DF66773C34}"/>
              </a:ext>
            </a:extLst>
          </p:cNvPr>
          <p:cNvSpPr txBox="1"/>
          <p:nvPr/>
        </p:nvSpPr>
        <p:spPr>
          <a:xfrm>
            <a:off x="208510" y="3575414"/>
            <a:ext cx="2967634" cy="1323439"/>
          </a:xfrm>
          <a:prstGeom prst="rect">
            <a:avLst/>
          </a:prstGeom>
          <a:noFill/>
        </p:spPr>
        <p:txBody>
          <a:bodyPr wrap="square" rtlCol="0">
            <a:spAutoFit/>
          </a:bodyPr>
          <a:lstStyle/>
          <a:p>
            <a:pPr algn="ctr"/>
            <a:r>
              <a:rPr lang="en-US" sz="4000" dirty="0"/>
              <a:t>Employee</a:t>
            </a:r>
          </a:p>
          <a:p>
            <a:pPr algn="ctr"/>
            <a:r>
              <a:rPr lang="en-US" sz="4000" dirty="0"/>
              <a:t>Skillsets</a:t>
            </a:r>
          </a:p>
        </p:txBody>
      </p:sp>
      <p:sp>
        <p:nvSpPr>
          <p:cNvPr id="31" name="TextBox 30">
            <a:extLst>
              <a:ext uri="{FF2B5EF4-FFF2-40B4-BE49-F238E27FC236}">
                <a16:creationId xmlns:a16="http://schemas.microsoft.com/office/drawing/2014/main" id="{2F8DB883-ADD9-43E0-933E-23A29515AA44}"/>
              </a:ext>
            </a:extLst>
          </p:cNvPr>
          <p:cNvSpPr txBox="1"/>
          <p:nvPr/>
        </p:nvSpPr>
        <p:spPr>
          <a:xfrm>
            <a:off x="9492744" y="3575414"/>
            <a:ext cx="2490746" cy="1323439"/>
          </a:xfrm>
          <a:prstGeom prst="rect">
            <a:avLst/>
          </a:prstGeom>
          <a:noFill/>
        </p:spPr>
        <p:txBody>
          <a:bodyPr wrap="none" rtlCol="0">
            <a:spAutoFit/>
          </a:bodyPr>
          <a:lstStyle/>
          <a:p>
            <a:pPr algn="ctr"/>
            <a:r>
              <a:rPr lang="en-US" sz="4000" dirty="0"/>
              <a:t>Candidates</a:t>
            </a:r>
          </a:p>
          <a:p>
            <a:pPr algn="ctr"/>
            <a:r>
              <a:rPr lang="en-US" sz="4000" dirty="0"/>
              <a:t>Skillsets</a:t>
            </a:r>
            <a:endParaRPr lang="en-US" dirty="0"/>
          </a:p>
        </p:txBody>
      </p:sp>
      <p:pic>
        <p:nvPicPr>
          <p:cNvPr id="13" name="Picture 12">
            <a:extLst>
              <a:ext uri="{FF2B5EF4-FFF2-40B4-BE49-F238E27FC236}">
                <a16:creationId xmlns:a16="http://schemas.microsoft.com/office/drawing/2014/main" id="{CF5A642D-0E34-42E0-B4A8-41C5BACC329B}"/>
              </a:ext>
            </a:extLst>
          </p:cNvPr>
          <p:cNvPicPr>
            <a:picLocks noChangeAspect="1"/>
          </p:cNvPicPr>
          <p:nvPr/>
        </p:nvPicPr>
        <p:blipFill>
          <a:blip r:embed="rId3"/>
          <a:stretch>
            <a:fillRect/>
          </a:stretch>
        </p:blipFill>
        <p:spPr>
          <a:xfrm>
            <a:off x="3038218" y="1420840"/>
            <a:ext cx="3074275" cy="1775659"/>
          </a:xfrm>
          <a:prstGeom prst="rect">
            <a:avLst/>
          </a:prstGeom>
        </p:spPr>
      </p:pic>
      <p:pic>
        <p:nvPicPr>
          <p:cNvPr id="15" name="Picture 14">
            <a:extLst>
              <a:ext uri="{FF2B5EF4-FFF2-40B4-BE49-F238E27FC236}">
                <a16:creationId xmlns:a16="http://schemas.microsoft.com/office/drawing/2014/main" id="{09C24EB1-0CEA-469F-B351-8B6D194FB88A}"/>
              </a:ext>
            </a:extLst>
          </p:cNvPr>
          <p:cNvPicPr>
            <a:picLocks noChangeAspect="1"/>
          </p:cNvPicPr>
          <p:nvPr/>
        </p:nvPicPr>
        <p:blipFill>
          <a:blip r:embed="rId4"/>
          <a:stretch>
            <a:fillRect/>
          </a:stretch>
        </p:blipFill>
        <p:spPr>
          <a:xfrm>
            <a:off x="3021724" y="3282586"/>
            <a:ext cx="3074275" cy="1750971"/>
          </a:xfrm>
          <a:prstGeom prst="rect">
            <a:avLst/>
          </a:prstGeom>
        </p:spPr>
      </p:pic>
      <p:pic>
        <p:nvPicPr>
          <p:cNvPr id="3" name="Picture 2">
            <a:extLst>
              <a:ext uri="{FF2B5EF4-FFF2-40B4-BE49-F238E27FC236}">
                <a16:creationId xmlns:a16="http://schemas.microsoft.com/office/drawing/2014/main" id="{2E2084B7-DC3E-4339-AE42-04D1B4F2837F}"/>
              </a:ext>
            </a:extLst>
          </p:cNvPr>
          <p:cNvPicPr>
            <a:picLocks noChangeAspect="1"/>
          </p:cNvPicPr>
          <p:nvPr/>
        </p:nvPicPr>
        <p:blipFill>
          <a:blip r:embed="rId5"/>
          <a:stretch>
            <a:fillRect/>
          </a:stretch>
        </p:blipFill>
        <p:spPr>
          <a:xfrm>
            <a:off x="6165372" y="1420841"/>
            <a:ext cx="3138370" cy="1788826"/>
          </a:xfrm>
          <a:prstGeom prst="rect">
            <a:avLst/>
          </a:prstGeom>
        </p:spPr>
      </p:pic>
      <p:pic>
        <p:nvPicPr>
          <p:cNvPr id="6" name="Picture 5">
            <a:extLst>
              <a:ext uri="{FF2B5EF4-FFF2-40B4-BE49-F238E27FC236}">
                <a16:creationId xmlns:a16="http://schemas.microsoft.com/office/drawing/2014/main" id="{BCCF3CB8-A2A7-4554-8AF5-9062CBF7C6EB}"/>
              </a:ext>
            </a:extLst>
          </p:cNvPr>
          <p:cNvPicPr>
            <a:picLocks noChangeAspect="1"/>
          </p:cNvPicPr>
          <p:nvPr/>
        </p:nvPicPr>
        <p:blipFill>
          <a:blip r:embed="rId6"/>
          <a:stretch>
            <a:fillRect/>
          </a:stretch>
        </p:blipFill>
        <p:spPr>
          <a:xfrm>
            <a:off x="6165371" y="3304715"/>
            <a:ext cx="3138371" cy="1753530"/>
          </a:xfrm>
          <a:prstGeom prst="rect">
            <a:avLst/>
          </a:prstGeom>
        </p:spPr>
      </p:pic>
      <p:pic>
        <p:nvPicPr>
          <p:cNvPr id="8" name="Picture 7">
            <a:extLst>
              <a:ext uri="{FF2B5EF4-FFF2-40B4-BE49-F238E27FC236}">
                <a16:creationId xmlns:a16="http://schemas.microsoft.com/office/drawing/2014/main" id="{7D2045A5-16B8-4DD8-B87C-B17503DF7C87}"/>
              </a:ext>
            </a:extLst>
          </p:cNvPr>
          <p:cNvPicPr>
            <a:picLocks noChangeAspect="1"/>
          </p:cNvPicPr>
          <p:nvPr/>
        </p:nvPicPr>
        <p:blipFill>
          <a:blip r:embed="rId7"/>
          <a:stretch>
            <a:fillRect/>
          </a:stretch>
        </p:blipFill>
        <p:spPr>
          <a:xfrm>
            <a:off x="6234738" y="5058245"/>
            <a:ext cx="3069003" cy="1699520"/>
          </a:xfrm>
          <a:prstGeom prst="rect">
            <a:avLst/>
          </a:prstGeom>
        </p:spPr>
      </p:pic>
      <p:pic>
        <p:nvPicPr>
          <p:cNvPr id="16" name="Picture 15">
            <a:extLst>
              <a:ext uri="{FF2B5EF4-FFF2-40B4-BE49-F238E27FC236}">
                <a16:creationId xmlns:a16="http://schemas.microsoft.com/office/drawing/2014/main" id="{AFC896FC-0F8A-48D8-A28B-4BD91F17F36D}"/>
              </a:ext>
            </a:extLst>
          </p:cNvPr>
          <p:cNvPicPr>
            <a:picLocks noChangeAspect="1"/>
          </p:cNvPicPr>
          <p:nvPr/>
        </p:nvPicPr>
        <p:blipFill>
          <a:blip r:embed="rId8"/>
          <a:stretch>
            <a:fillRect/>
          </a:stretch>
        </p:blipFill>
        <p:spPr>
          <a:xfrm>
            <a:off x="3092841" y="5058245"/>
            <a:ext cx="2997885" cy="1699520"/>
          </a:xfrm>
          <a:prstGeom prst="rect">
            <a:avLst/>
          </a:prstGeom>
        </p:spPr>
      </p:pic>
    </p:spTree>
    <p:extLst>
      <p:ext uri="{BB962C8B-B14F-4D97-AF65-F5344CB8AC3E}">
        <p14:creationId xmlns:p14="http://schemas.microsoft.com/office/powerpoint/2010/main" val="387882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pPr algn="ctr"/>
            <a:r>
              <a:rPr lang="en-US" sz="4000" dirty="0">
                <a:solidFill>
                  <a:srgbClr val="0B49CB"/>
                </a:solidFill>
                <a:latin typeface="Abadi"/>
              </a:rPr>
              <a:t>Comparison of Employees’ and Candidates’ preferences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09173" y="4755916"/>
            <a:ext cx="10515600" cy="2010644"/>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Similar rankings amongst both Employee and Candidate preferences.</a:t>
            </a:r>
          </a:p>
          <a:p>
            <a:pPr>
              <a:buFontTx/>
              <a:buChar char="-"/>
            </a:pPr>
            <a:r>
              <a:rPr lang="en-US" sz="2000" dirty="0">
                <a:solidFill>
                  <a:srgbClr val="1C7DDB"/>
                </a:solidFill>
                <a:latin typeface="Abadi"/>
                <a:cs typeface="Calibri"/>
              </a:rPr>
              <a:t>‘Strongly Agree’ to providing community services</a:t>
            </a:r>
          </a:p>
          <a:p>
            <a:pPr>
              <a:buFontTx/>
              <a:buChar char="-"/>
            </a:pPr>
            <a:r>
              <a:rPr lang="en-US" sz="2000" dirty="0">
                <a:solidFill>
                  <a:srgbClr val="1C7DDB"/>
                </a:solidFill>
                <a:latin typeface="Abadi"/>
                <a:cs typeface="Calibri"/>
              </a:rPr>
              <a:t>‘Neutral’ feelings about communicating openly and honestly</a:t>
            </a:r>
          </a:p>
          <a:p>
            <a:pPr>
              <a:buFontTx/>
              <a:buChar char="-"/>
            </a:pPr>
            <a:r>
              <a:rPr lang="en-US" sz="2000" dirty="0">
                <a:solidFill>
                  <a:srgbClr val="1C7DDB"/>
                </a:solidFill>
                <a:latin typeface="Abadi"/>
                <a:cs typeface="Calibri"/>
              </a:rPr>
              <a:t>‘Agree’ upon the continuation of individual growth</a:t>
            </a:r>
          </a:p>
          <a:p>
            <a:pPr marL="0" indent="0">
              <a:buNone/>
            </a:pPr>
            <a:endParaRPr lang="en-US" sz="2200" dirty="0">
              <a:solidFill>
                <a:srgbClr val="1C7DDB"/>
              </a:solidFill>
              <a:latin typeface="Abadi"/>
              <a:cs typeface="Calibri"/>
            </a:endParaRPr>
          </a:p>
        </p:txBody>
      </p:sp>
      <p:pic>
        <p:nvPicPr>
          <p:cNvPr id="12" name="Picture 11">
            <a:extLst>
              <a:ext uri="{FF2B5EF4-FFF2-40B4-BE49-F238E27FC236}">
                <a16:creationId xmlns:a16="http://schemas.microsoft.com/office/drawing/2014/main" id="{DAC6F82D-0184-49D2-B0EE-F4DE80CE4C5B}"/>
              </a:ext>
            </a:extLst>
          </p:cNvPr>
          <p:cNvPicPr>
            <a:picLocks noChangeAspect="1"/>
          </p:cNvPicPr>
          <p:nvPr/>
        </p:nvPicPr>
        <p:blipFill>
          <a:blip r:embed="rId2"/>
          <a:stretch>
            <a:fillRect/>
          </a:stretch>
        </p:blipFill>
        <p:spPr>
          <a:xfrm>
            <a:off x="0" y="1690688"/>
            <a:ext cx="6096000" cy="3065228"/>
          </a:xfrm>
          <a:prstGeom prst="rect">
            <a:avLst/>
          </a:prstGeom>
        </p:spPr>
      </p:pic>
      <p:pic>
        <p:nvPicPr>
          <p:cNvPr id="14" name="Picture 13">
            <a:extLst>
              <a:ext uri="{FF2B5EF4-FFF2-40B4-BE49-F238E27FC236}">
                <a16:creationId xmlns:a16="http://schemas.microsoft.com/office/drawing/2014/main" id="{0EB8B307-B1EF-4FD2-A072-021E6691AD7B}"/>
              </a:ext>
            </a:extLst>
          </p:cNvPr>
          <p:cNvPicPr>
            <a:picLocks noChangeAspect="1"/>
          </p:cNvPicPr>
          <p:nvPr/>
        </p:nvPicPr>
        <p:blipFill>
          <a:blip r:embed="rId3"/>
          <a:stretch>
            <a:fillRect/>
          </a:stretch>
        </p:blipFill>
        <p:spPr>
          <a:xfrm>
            <a:off x="6096000" y="1690688"/>
            <a:ext cx="6130456" cy="3065228"/>
          </a:xfrm>
          <a:prstGeom prst="rect">
            <a:avLst/>
          </a:prstGeom>
        </p:spPr>
      </p:pic>
    </p:spTree>
    <p:extLst>
      <p:ext uri="{BB962C8B-B14F-4D97-AF65-F5344CB8AC3E}">
        <p14:creationId xmlns:p14="http://schemas.microsoft.com/office/powerpoint/2010/main" val="882782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822294" y="365125"/>
            <a:ext cx="10515600" cy="1325563"/>
          </a:xfrm>
        </p:spPr>
        <p:txBody>
          <a:bodyPr/>
          <a:lstStyle/>
          <a:p>
            <a:pPr algn="ctr"/>
            <a:r>
              <a:rPr lang="en-US" sz="4000" dirty="0">
                <a:solidFill>
                  <a:srgbClr val="0B49CB"/>
                </a:solidFill>
                <a:latin typeface="Abadi"/>
              </a:rPr>
              <a:t>Employee Profiles/Preferences</a:t>
            </a:r>
          </a:p>
        </p:txBody>
      </p:sp>
      <p:pic>
        <p:nvPicPr>
          <p:cNvPr id="3" name="Picture 2">
            <a:extLst>
              <a:ext uri="{FF2B5EF4-FFF2-40B4-BE49-F238E27FC236}">
                <a16:creationId xmlns:a16="http://schemas.microsoft.com/office/drawing/2014/main" id="{519F6C9E-B842-4F47-A5B9-C04090AE2DA8}"/>
              </a:ext>
            </a:extLst>
          </p:cNvPr>
          <p:cNvPicPr>
            <a:picLocks noChangeAspect="1"/>
          </p:cNvPicPr>
          <p:nvPr/>
        </p:nvPicPr>
        <p:blipFill>
          <a:blip r:embed="rId2"/>
          <a:stretch>
            <a:fillRect/>
          </a:stretch>
        </p:blipFill>
        <p:spPr>
          <a:xfrm>
            <a:off x="164454" y="3472453"/>
            <a:ext cx="2282604" cy="2219635"/>
          </a:xfrm>
          <a:prstGeom prst="rect">
            <a:avLst/>
          </a:prstGeom>
        </p:spPr>
      </p:pic>
      <p:pic>
        <p:nvPicPr>
          <p:cNvPr id="7" name="Picture 6">
            <a:extLst>
              <a:ext uri="{FF2B5EF4-FFF2-40B4-BE49-F238E27FC236}">
                <a16:creationId xmlns:a16="http://schemas.microsoft.com/office/drawing/2014/main" id="{473CE1BC-3FE9-4BEE-8E8F-5AC892DA38D8}"/>
              </a:ext>
            </a:extLst>
          </p:cNvPr>
          <p:cNvPicPr>
            <a:picLocks noChangeAspect="1"/>
          </p:cNvPicPr>
          <p:nvPr/>
        </p:nvPicPr>
        <p:blipFill>
          <a:blip r:embed="rId3"/>
          <a:stretch>
            <a:fillRect/>
          </a:stretch>
        </p:blipFill>
        <p:spPr>
          <a:xfrm>
            <a:off x="1627794" y="3005663"/>
            <a:ext cx="819264" cy="466790"/>
          </a:xfrm>
          <a:prstGeom prst="rect">
            <a:avLst/>
          </a:prstGeom>
        </p:spPr>
      </p:pic>
      <p:pic>
        <p:nvPicPr>
          <p:cNvPr id="9" name="Picture 8">
            <a:extLst>
              <a:ext uri="{FF2B5EF4-FFF2-40B4-BE49-F238E27FC236}">
                <a16:creationId xmlns:a16="http://schemas.microsoft.com/office/drawing/2014/main" id="{A2C4D893-9918-4874-A285-B32A751CF02C}"/>
              </a:ext>
            </a:extLst>
          </p:cNvPr>
          <p:cNvPicPr>
            <a:picLocks noChangeAspect="1"/>
          </p:cNvPicPr>
          <p:nvPr/>
        </p:nvPicPr>
        <p:blipFill>
          <a:blip r:embed="rId4"/>
          <a:stretch>
            <a:fillRect/>
          </a:stretch>
        </p:blipFill>
        <p:spPr>
          <a:xfrm>
            <a:off x="3129456" y="3472452"/>
            <a:ext cx="2268240" cy="2219635"/>
          </a:xfrm>
          <a:prstGeom prst="rect">
            <a:avLst/>
          </a:prstGeom>
        </p:spPr>
      </p:pic>
      <p:pic>
        <p:nvPicPr>
          <p:cNvPr id="11" name="Picture 10">
            <a:extLst>
              <a:ext uri="{FF2B5EF4-FFF2-40B4-BE49-F238E27FC236}">
                <a16:creationId xmlns:a16="http://schemas.microsoft.com/office/drawing/2014/main" id="{A2E9BEFE-98A7-495C-BF47-92CC124E40F2}"/>
              </a:ext>
            </a:extLst>
          </p:cNvPr>
          <p:cNvPicPr>
            <a:picLocks noChangeAspect="1"/>
          </p:cNvPicPr>
          <p:nvPr/>
        </p:nvPicPr>
        <p:blipFill>
          <a:blip r:embed="rId5"/>
          <a:stretch>
            <a:fillRect/>
          </a:stretch>
        </p:blipFill>
        <p:spPr>
          <a:xfrm>
            <a:off x="6080094" y="3472453"/>
            <a:ext cx="2307462" cy="2219635"/>
          </a:xfrm>
          <a:prstGeom prst="rect">
            <a:avLst/>
          </a:prstGeom>
        </p:spPr>
      </p:pic>
      <p:pic>
        <p:nvPicPr>
          <p:cNvPr id="15" name="Picture 14">
            <a:extLst>
              <a:ext uri="{FF2B5EF4-FFF2-40B4-BE49-F238E27FC236}">
                <a16:creationId xmlns:a16="http://schemas.microsoft.com/office/drawing/2014/main" id="{524264DD-9BDC-47E1-B6DE-0D8D8A4DF186}"/>
              </a:ext>
            </a:extLst>
          </p:cNvPr>
          <p:cNvPicPr>
            <a:picLocks noChangeAspect="1"/>
          </p:cNvPicPr>
          <p:nvPr/>
        </p:nvPicPr>
        <p:blipFill>
          <a:blip r:embed="rId6"/>
          <a:stretch>
            <a:fillRect/>
          </a:stretch>
        </p:blipFill>
        <p:spPr>
          <a:xfrm>
            <a:off x="8776403" y="3472453"/>
            <a:ext cx="2502882" cy="2681660"/>
          </a:xfrm>
          <a:prstGeom prst="rect">
            <a:avLst/>
          </a:prstGeom>
        </p:spPr>
      </p:pic>
      <p:pic>
        <p:nvPicPr>
          <p:cNvPr id="17" name="Picture 16">
            <a:extLst>
              <a:ext uri="{FF2B5EF4-FFF2-40B4-BE49-F238E27FC236}">
                <a16:creationId xmlns:a16="http://schemas.microsoft.com/office/drawing/2014/main" id="{002A8185-ACBA-4B12-B299-6EA61543AE47}"/>
              </a:ext>
            </a:extLst>
          </p:cNvPr>
          <p:cNvPicPr>
            <a:picLocks noChangeAspect="1"/>
          </p:cNvPicPr>
          <p:nvPr/>
        </p:nvPicPr>
        <p:blipFill>
          <a:blip r:embed="rId7"/>
          <a:stretch>
            <a:fillRect/>
          </a:stretch>
        </p:blipFill>
        <p:spPr>
          <a:xfrm>
            <a:off x="10929012" y="2650432"/>
            <a:ext cx="1238423" cy="1143160"/>
          </a:xfrm>
          <a:prstGeom prst="rect">
            <a:avLst/>
          </a:prstGeom>
        </p:spPr>
      </p:pic>
      <p:pic>
        <p:nvPicPr>
          <p:cNvPr id="19" name="Picture 18">
            <a:extLst>
              <a:ext uri="{FF2B5EF4-FFF2-40B4-BE49-F238E27FC236}">
                <a16:creationId xmlns:a16="http://schemas.microsoft.com/office/drawing/2014/main" id="{5F813782-B955-457C-8794-B81A5FD30718}"/>
              </a:ext>
            </a:extLst>
          </p:cNvPr>
          <p:cNvPicPr>
            <a:picLocks noChangeAspect="1"/>
          </p:cNvPicPr>
          <p:nvPr/>
        </p:nvPicPr>
        <p:blipFill>
          <a:blip r:embed="rId8"/>
          <a:stretch>
            <a:fillRect/>
          </a:stretch>
        </p:blipFill>
        <p:spPr>
          <a:xfrm>
            <a:off x="7888253" y="3005663"/>
            <a:ext cx="866896" cy="638264"/>
          </a:xfrm>
          <a:prstGeom prst="rect">
            <a:avLst/>
          </a:prstGeom>
        </p:spPr>
      </p:pic>
      <p:pic>
        <p:nvPicPr>
          <p:cNvPr id="21" name="Picture 20">
            <a:extLst>
              <a:ext uri="{FF2B5EF4-FFF2-40B4-BE49-F238E27FC236}">
                <a16:creationId xmlns:a16="http://schemas.microsoft.com/office/drawing/2014/main" id="{D21377B2-BEED-4A1B-AF05-CC808F0959A1}"/>
              </a:ext>
            </a:extLst>
          </p:cNvPr>
          <p:cNvPicPr>
            <a:picLocks noChangeAspect="1"/>
          </p:cNvPicPr>
          <p:nvPr/>
        </p:nvPicPr>
        <p:blipFill>
          <a:blip r:embed="rId9"/>
          <a:stretch>
            <a:fillRect/>
          </a:stretch>
        </p:blipFill>
        <p:spPr>
          <a:xfrm>
            <a:off x="4877489" y="2910399"/>
            <a:ext cx="1467055" cy="828791"/>
          </a:xfrm>
          <a:prstGeom prst="rect">
            <a:avLst/>
          </a:prstGeom>
        </p:spPr>
      </p:pic>
      <p:sp>
        <p:nvSpPr>
          <p:cNvPr id="22" name="TextBox 21">
            <a:extLst>
              <a:ext uri="{FF2B5EF4-FFF2-40B4-BE49-F238E27FC236}">
                <a16:creationId xmlns:a16="http://schemas.microsoft.com/office/drawing/2014/main" id="{18FFFF8C-43BE-402C-9228-99FE95953E6A}"/>
              </a:ext>
            </a:extLst>
          </p:cNvPr>
          <p:cNvSpPr txBox="1"/>
          <p:nvPr/>
        </p:nvSpPr>
        <p:spPr>
          <a:xfrm>
            <a:off x="239310" y="2181840"/>
            <a:ext cx="2230482" cy="646331"/>
          </a:xfrm>
          <a:prstGeom prst="rect">
            <a:avLst/>
          </a:prstGeom>
          <a:noFill/>
        </p:spPr>
        <p:txBody>
          <a:bodyPr wrap="none" rtlCol="0">
            <a:spAutoFit/>
          </a:bodyPr>
          <a:lstStyle/>
          <a:p>
            <a:r>
              <a:rPr lang="en-US" b="1" dirty="0"/>
              <a:t>Company Swag Color</a:t>
            </a:r>
          </a:p>
          <a:p>
            <a:pPr algn="ctr"/>
            <a:r>
              <a:rPr lang="en-US" b="1" dirty="0"/>
              <a:t>preference</a:t>
            </a:r>
          </a:p>
        </p:txBody>
      </p:sp>
      <p:sp>
        <p:nvSpPr>
          <p:cNvPr id="23" name="TextBox 22">
            <a:extLst>
              <a:ext uri="{FF2B5EF4-FFF2-40B4-BE49-F238E27FC236}">
                <a16:creationId xmlns:a16="http://schemas.microsoft.com/office/drawing/2014/main" id="{0979EB83-B39E-4BB7-8287-77B38295EF75}"/>
              </a:ext>
            </a:extLst>
          </p:cNvPr>
          <p:cNvSpPr txBox="1"/>
          <p:nvPr/>
        </p:nvSpPr>
        <p:spPr>
          <a:xfrm>
            <a:off x="3520391" y="2181838"/>
            <a:ext cx="1486369" cy="646331"/>
          </a:xfrm>
          <a:prstGeom prst="rect">
            <a:avLst/>
          </a:prstGeom>
          <a:noFill/>
        </p:spPr>
        <p:txBody>
          <a:bodyPr wrap="none" rtlCol="0">
            <a:spAutoFit/>
          </a:bodyPr>
          <a:lstStyle/>
          <a:p>
            <a:r>
              <a:rPr lang="en-US" b="1" dirty="0"/>
              <a:t>Industry Field</a:t>
            </a:r>
          </a:p>
          <a:p>
            <a:pPr algn="ctr"/>
            <a:r>
              <a:rPr lang="en-US" b="1" dirty="0"/>
              <a:t>preference</a:t>
            </a:r>
          </a:p>
        </p:txBody>
      </p:sp>
      <p:sp>
        <p:nvSpPr>
          <p:cNvPr id="24" name="TextBox 23">
            <a:extLst>
              <a:ext uri="{FF2B5EF4-FFF2-40B4-BE49-F238E27FC236}">
                <a16:creationId xmlns:a16="http://schemas.microsoft.com/office/drawing/2014/main" id="{DF9581F4-DBAD-4CF0-97CA-9E8E343B2655}"/>
              </a:ext>
            </a:extLst>
          </p:cNvPr>
          <p:cNvSpPr txBox="1"/>
          <p:nvPr/>
        </p:nvSpPr>
        <p:spPr>
          <a:xfrm>
            <a:off x="6636578" y="2210191"/>
            <a:ext cx="1223989" cy="646331"/>
          </a:xfrm>
          <a:prstGeom prst="rect">
            <a:avLst/>
          </a:prstGeom>
          <a:noFill/>
        </p:spPr>
        <p:txBody>
          <a:bodyPr wrap="none" rtlCol="0">
            <a:spAutoFit/>
          </a:bodyPr>
          <a:lstStyle/>
          <a:p>
            <a:r>
              <a:rPr lang="en-US" b="1" dirty="0"/>
              <a:t>Work Style</a:t>
            </a:r>
          </a:p>
          <a:p>
            <a:pPr algn="ctr"/>
            <a:r>
              <a:rPr lang="en-US" b="1" dirty="0"/>
              <a:t>preference</a:t>
            </a:r>
          </a:p>
        </p:txBody>
      </p:sp>
      <p:sp>
        <p:nvSpPr>
          <p:cNvPr id="25" name="TextBox 24">
            <a:extLst>
              <a:ext uri="{FF2B5EF4-FFF2-40B4-BE49-F238E27FC236}">
                <a16:creationId xmlns:a16="http://schemas.microsoft.com/office/drawing/2014/main" id="{7E925D9D-6B66-4DBE-809E-3B65F67D8816}"/>
              </a:ext>
            </a:extLst>
          </p:cNvPr>
          <p:cNvSpPr txBox="1"/>
          <p:nvPr/>
        </p:nvSpPr>
        <p:spPr>
          <a:xfrm>
            <a:off x="9591228" y="2320337"/>
            <a:ext cx="1160895" cy="369332"/>
          </a:xfrm>
          <a:prstGeom prst="rect">
            <a:avLst/>
          </a:prstGeom>
          <a:noFill/>
        </p:spPr>
        <p:txBody>
          <a:bodyPr wrap="none" rtlCol="0">
            <a:spAutoFit/>
          </a:bodyPr>
          <a:lstStyle/>
          <a:p>
            <a:r>
              <a:rPr lang="en-US" b="1" dirty="0"/>
              <a:t>Birthplace</a:t>
            </a:r>
          </a:p>
        </p:txBody>
      </p:sp>
    </p:spTree>
    <p:extLst>
      <p:ext uri="{BB962C8B-B14F-4D97-AF65-F5344CB8AC3E}">
        <p14:creationId xmlns:p14="http://schemas.microsoft.com/office/powerpoint/2010/main" val="413950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pPr algn="ctr"/>
            <a:r>
              <a:rPr lang="en-US" sz="4000" dirty="0">
                <a:solidFill>
                  <a:srgbClr val="0B49CB"/>
                </a:solidFill>
                <a:latin typeface="Abadi"/>
              </a:rPr>
              <a:t>Distribution of our Target Variable:</a:t>
            </a:r>
            <a:br>
              <a:rPr lang="en-US" sz="4000" dirty="0">
                <a:solidFill>
                  <a:srgbClr val="0B49CB"/>
                </a:solidFill>
                <a:latin typeface="Abadi"/>
              </a:rPr>
            </a:br>
            <a:r>
              <a:rPr lang="en-US" sz="4000" dirty="0">
                <a:solidFill>
                  <a:srgbClr val="0B49CB"/>
                </a:solidFill>
                <a:latin typeface="Abadi"/>
              </a:rPr>
              <a:t>Score</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2079171" y="2068286"/>
            <a:ext cx="8033657" cy="377599"/>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Normal distribution with mean value of 58.2 and median value of 58.15</a:t>
            </a:r>
          </a:p>
          <a:p>
            <a:pPr marL="0" indent="0">
              <a:buNone/>
            </a:pPr>
            <a:endParaRPr lang="en-US" sz="2200" dirty="0">
              <a:solidFill>
                <a:srgbClr val="1C7DDB"/>
              </a:solidFill>
              <a:latin typeface="Abadi"/>
              <a:cs typeface="Calibri"/>
            </a:endParaRPr>
          </a:p>
        </p:txBody>
      </p:sp>
      <p:pic>
        <p:nvPicPr>
          <p:cNvPr id="18" name="Picture 17">
            <a:extLst>
              <a:ext uri="{FF2B5EF4-FFF2-40B4-BE49-F238E27FC236}">
                <a16:creationId xmlns:a16="http://schemas.microsoft.com/office/drawing/2014/main" id="{78DC990E-1630-4237-A0EF-24A270EED453}"/>
              </a:ext>
            </a:extLst>
          </p:cNvPr>
          <p:cNvPicPr>
            <a:picLocks noChangeAspect="1"/>
          </p:cNvPicPr>
          <p:nvPr/>
        </p:nvPicPr>
        <p:blipFill>
          <a:blip r:embed="rId2"/>
          <a:stretch>
            <a:fillRect/>
          </a:stretch>
        </p:blipFill>
        <p:spPr>
          <a:xfrm>
            <a:off x="2383889" y="2821667"/>
            <a:ext cx="6487968" cy="4036333"/>
          </a:xfrm>
          <a:prstGeom prst="rect">
            <a:avLst/>
          </a:prstGeom>
        </p:spPr>
      </p:pic>
    </p:spTree>
    <p:extLst>
      <p:ext uri="{BB962C8B-B14F-4D97-AF65-F5344CB8AC3E}">
        <p14:creationId xmlns:p14="http://schemas.microsoft.com/office/powerpoint/2010/main" val="294570406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purl.org/dc/dcmitype/"/>
    <ds:schemaRef ds:uri="http://schemas.microsoft.com/office/2006/metadata/properties"/>
    <ds:schemaRef ds:uri="f80a141d-92ca-4d3d-9308-f7e7b1d44ce8"/>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155be751-a274-42e8-93fb-f39d3b9bccc8"/>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5965</TotalTime>
  <Words>1343</Words>
  <Application>Microsoft Office PowerPoint</Application>
  <PresentationFormat>Widescreen</PresentationFormat>
  <Paragraphs>193</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Abadi</vt:lpstr>
      <vt:lpstr>Arial</vt:lpstr>
      <vt:lpstr>Calibri</vt:lpstr>
      <vt:lpstr>Calibri Light</vt:lpstr>
      <vt:lpstr>Consolas</vt:lpstr>
      <vt:lpstr>IBM Plex Mono SemiBold</vt:lpstr>
      <vt:lpstr>Custom Design</vt:lpstr>
      <vt:lpstr>PowerPoint Presentation</vt:lpstr>
      <vt:lpstr>PowerPoint Presentation</vt:lpstr>
      <vt:lpstr>PowerPoint Presentation</vt:lpstr>
      <vt:lpstr>Exploratory Data Analysis</vt:lpstr>
      <vt:lpstr>Histogram of Employees’ and Candidates’ profile</vt:lpstr>
      <vt:lpstr>Histogram of Employees’ and Candidates’ skillsets</vt:lpstr>
      <vt:lpstr>Comparison of Employees’ and Candidates’ preferences</vt:lpstr>
      <vt:lpstr>Employee Profiles/Preferences</vt:lpstr>
      <vt:lpstr>Distribution of our Target Variable: Score</vt:lpstr>
      <vt:lpstr>Correlation Matrix</vt:lpstr>
      <vt:lpstr>Multicollinearity</vt:lpstr>
      <vt:lpstr>Data Preprocessing</vt:lpstr>
      <vt:lpstr>Flowchart of the Supervised Learning for Regression model</vt:lpstr>
      <vt:lpstr>Sklearn Preprocessing Pipeline</vt:lpstr>
      <vt:lpstr>Model Selection using Supervised Learning and Optimization</vt:lpstr>
      <vt:lpstr>Model Selection: Compare the performance of K-Fold CV</vt:lpstr>
      <vt:lpstr>Optimization of the ML algorithm of Interest: MLP Regressor</vt:lpstr>
      <vt:lpstr>Finalizing our Machine Learning pipeline</vt:lpstr>
      <vt:lpstr>Decision Boundary Analysis</vt:lpstr>
      <vt:lpstr>Decision Boundary using Logistic Regression</vt:lpstr>
      <vt:lpstr>Performance Metrics of Logistic Regression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Anthony</cp:lastModifiedBy>
  <cp:revision>469</cp:revision>
  <dcterms:created xsi:type="dcterms:W3CDTF">2021-04-29T18:58:34Z</dcterms:created>
  <dcterms:modified xsi:type="dcterms:W3CDTF">2022-12-20T18:19:30Z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