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9.jpg" ContentType="image/pn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9" r:id="rId3"/>
    <p:sldId id="275" r:id="rId4"/>
    <p:sldId id="296" r:id="rId5"/>
    <p:sldId id="260" r:id="rId6"/>
    <p:sldId id="261" r:id="rId7"/>
    <p:sldId id="262" r:id="rId8"/>
    <p:sldId id="276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95" r:id="rId17"/>
    <p:sldId id="269" r:id="rId18"/>
    <p:sldId id="277" r:id="rId19"/>
    <p:sldId id="278" r:id="rId20"/>
    <p:sldId id="290" r:id="rId21"/>
    <p:sldId id="293" r:id="rId22"/>
    <p:sldId id="292" r:id="rId23"/>
    <p:sldId id="271" r:id="rId24"/>
    <p:sldId id="273" r:id="rId25"/>
    <p:sldId id="274" r:id="rId26"/>
    <p:sldId id="281" r:id="rId27"/>
    <p:sldId id="279" r:id="rId28"/>
    <p:sldId id="280" r:id="rId29"/>
    <p:sldId id="282" r:id="rId30"/>
    <p:sldId id="283" r:id="rId31"/>
    <p:sldId id="291" r:id="rId32"/>
    <p:sldId id="284" r:id="rId33"/>
    <p:sldId id="285" r:id="rId34"/>
    <p:sldId id="286" r:id="rId35"/>
    <p:sldId id="287" r:id="rId36"/>
    <p:sldId id="294" r:id="rId37"/>
    <p:sldId id="288" r:id="rId38"/>
    <p:sldId id="289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D0"/>
    <a:srgbClr val="00A3D1"/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9" autoAdjust="0"/>
    <p:restoredTop sz="81215" autoAdjust="0"/>
  </p:normalViewPr>
  <p:slideViewPr>
    <p:cSldViewPr snapToGrid="0" snapToObjects="1">
      <p:cViewPr varScale="1">
        <p:scale>
          <a:sx n="55" d="100"/>
          <a:sy n="55" d="100"/>
        </p:scale>
        <p:origin x="1992" y="7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76B0D-A58C-4FA4-92CA-9FF74646C615}" type="datetimeFigureOut">
              <a:rPr lang="pt-PT" smtClean="0"/>
              <a:t>16/01/2023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A53C4-1DEE-47EE-8102-CAA47DB50B5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016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163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1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54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1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089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1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9769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1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454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1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788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Deve-se focar no alvo de saturação a ser alcançado, mais do que no dispositivo ou na concentração de FiO2 necessária.</a:t>
            </a:r>
          </a:p>
          <a:p>
            <a:endParaRPr lang="pt-BR" sz="11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2202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Deve-se focar no alvo de saturação a ser alcançado, mais do que no dispositivo ou na concentração de FiO2 necessária.</a:t>
            </a:r>
          </a:p>
          <a:p>
            <a:endParaRPr lang="pt-BR" sz="11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5239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b="0" i="1" dirty="0">
                <a:solidFill>
                  <a:srgbClr val="495762"/>
                </a:solidFill>
                <a:effectLst/>
                <a:latin typeface="Karla" pitchFamily="2" charset="0"/>
              </a:rPr>
              <a:t> existem situações em que há comprovado benefício no uso de concentrações altas de oxigênio. Situações em que a suplementação de oxigênio tem benefício mesmo em paciente sem hipoxemia:</a:t>
            </a:r>
          </a:p>
          <a:p>
            <a:endParaRPr lang="pt-BR" sz="1600" b="0" i="1" dirty="0">
              <a:solidFill>
                <a:srgbClr val="495762"/>
              </a:solidFill>
              <a:effectLst/>
              <a:latin typeface="Karla" pitchFamily="2" charset="0"/>
            </a:endParaRPr>
          </a:p>
          <a:p>
            <a:r>
              <a:rPr lang="pt-BR" sz="1600" b="1" i="0" dirty="0">
                <a:solidFill>
                  <a:srgbClr val="174F6D"/>
                </a:solidFill>
                <a:effectLst/>
                <a:latin typeface="Open Sans" panose="020B0606030504020204" pitchFamily="34" charset="0"/>
              </a:rPr>
              <a:t>A cefaleia em salvas é uma dor intensa de um lado da cabeça, localizada na têmpora ou em volta do olho, que dura pouco tempo (geralmente, de 30 minutos até uma hora). Ela é acompanhada por congestão nasal ou coriza e, às vezes, uma pálpebra caída, lacrimejamento e face avermelhada. As dores normalmente ocorrem regularmente durante um período de um a três meses, seguido de um período livre de dor de meses a anos.</a:t>
            </a:r>
            <a:r>
              <a:rPr lang="pt-BR" sz="1600" b="0" i="1" dirty="0">
                <a:solidFill>
                  <a:srgbClr val="495762"/>
                </a:solidFill>
                <a:effectLst/>
                <a:latin typeface="Karla" pitchFamily="2" charset="0"/>
              </a:rPr>
              <a:t>x</a:t>
            </a:r>
            <a:endParaRPr lang="pt-BR" sz="11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2124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b="0" i="1" dirty="0">
                <a:solidFill>
                  <a:srgbClr val="495762"/>
                </a:solidFill>
                <a:effectLst/>
                <a:latin typeface="Karla" pitchFamily="2" charset="0"/>
              </a:rPr>
              <a:t> existem situações em que há comprovado benefício no uso de concentrações altas de oxigênio. Situações em que a suplementação de oxigênio tem benefício mesmo em paciente sem hipoxemia:</a:t>
            </a:r>
            <a:endParaRPr lang="pt-BR" sz="11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2372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b="0" i="1" dirty="0">
                <a:solidFill>
                  <a:srgbClr val="495762"/>
                </a:solidFill>
                <a:effectLst/>
                <a:latin typeface="Karla" pitchFamily="2" charset="0"/>
              </a:rPr>
              <a:t> existem situações em que há comprovado benefício no uso de concentrações altas de oxigênio. Situações em que a suplementação de oxigênio tem benefício mesmo em paciente sem hipoxemia:</a:t>
            </a:r>
            <a:endParaRPr lang="pt-BR" sz="11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042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100" dirty="0"/>
              <a:t>Desde então, a oxigeno-terapia transformou-se em  uma das modalidades mais importantes quando se trata de utentes com hipoxia consequente de condições comuns tais como infeções do trato respiratório inferior que podem levar à falecimento ou a sequelas graves.</a:t>
            </a:r>
          </a:p>
          <a:p>
            <a:endParaRPr lang="pt-BR" sz="1100" dirty="0"/>
          </a:p>
          <a:p>
            <a:r>
              <a:rPr lang="pt-BR" sz="1100" dirty="0"/>
              <a:t>A oxigenoterapia, pelo fato de ser uma terapêutica muito comum no Departamento de Emergência, o seu uso acaba sendo banalizado por muitos profissionais de saúde, visto muitas vezes como uma terapêutica inofensiva.</a:t>
            </a:r>
          </a:p>
          <a:p>
            <a:endParaRPr lang="pt-BR" sz="1100" dirty="0"/>
          </a:p>
          <a:p>
            <a:r>
              <a:rPr lang="pt-BR" sz="1100" dirty="0"/>
              <a:t>Apesar do reconhecimento do seu caráter vital, porém, tal como outro medicamento</a:t>
            </a:r>
          </a:p>
          <a:p>
            <a:r>
              <a:rPr lang="pt-BR" sz="1100" dirty="0"/>
              <a:t>qualquer, quando administrado de forma errada ou prolongado, pode ser tóxico e causar</a:t>
            </a:r>
          </a:p>
          <a:p>
            <a:r>
              <a:rPr lang="pt-BR" sz="1100" dirty="0"/>
              <a:t>sérios prejuízos clínicos. Isto é, a alta oferta do gás pode resultar em lesões pulmonares e em outros</a:t>
            </a:r>
          </a:p>
          <a:p>
            <a:r>
              <a:rPr lang="pt-BR" sz="1100" dirty="0"/>
              <a:t>tecidos, devido a maior produção de radicais livres, bem como os efeitos da hiperóxia na</a:t>
            </a:r>
          </a:p>
          <a:p>
            <a:r>
              <a:rPr lang="pt-BR" sz="1100" dirty="0"/>
              <a:t>distribuição da perfusão tecidual.</a:t>
            </a:r>
          </a:p>
          <a:p>
            <a:endParaRPr lang="pt-BR" sz="1100" dirty="0"/>
          </a:p>
          <a:p>
            <a:endParaRPr lang="pt-BR" sz="11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5409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495762"/>
                </a:solidFill>
                <a:effectLst/>
                <a:latin typeface="Karla" pitchFamily="2" charset="0"/>
              </a:rPr>
              <a:t>Por ser um procedimento bastante invasivo e doloros, é prática comum usar a saturação periférica de oxigênio (SpO2) como substituto da SaO2.</a:t>
            </a:r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225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Além disso, é um exame que pode ser solicitado durante o internamento para auxiliar no diagnóstico de doenças respiratórias, renais ou infecções graves, além de verificar se o tratamento está sendo eficaz. Assim, pode ser usado como um dos critérios que podem influenciar a alta do paciente.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606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Verificar a função pulmonar</a:t>
            </a:r>
            <a:r>
              <a:rPr lang="pt-BR" sz="12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principalmente em crises de asma ou bronquite e em caso de insuficiência respiratória;</a:t>
            </a:r>
          </a:p>
          <a:p>
            <a:r>
              <a:rPr lang="pt-BR" sz="12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Ajuda </a:t>
            </a:r>
            <a:r>
              <a:rPr lang="pt-BR" sz="12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avaliar o pH e acidez do sangue</a:t>
            </a:r>
            <a:r>
              <a:rPr lang="pt-BR" sz="12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 que é útil para auxiliar o diagnóstico de insuficiência renal e fibrose cística, por exemplo;</a:t>
            </a:r>
          </a:p>
          <a:p>
            <a:r>
              <a:rPr lang="pt-BR" sz="12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Avaliar o </a:t>
            </a:r>
            <a:r>
              <a:rPr lang="pt-BR" sz="12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funcionamento do metabolismo</a:t>
            </a:r>
            <a:r>
              <a:rPr lang="pt-BR" sz="12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 que é importante na identificação de doenças cardíacas, acidente vascular cerebral (AVC) ou diabetes tipo II, por exemplo;</a:t>
            </a:r>
          </a:p>
          <a:p>
            <a:r>
              <a:rPr lang="pt-BR" sz="12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Funcionamento dos pulmões após procedimento cirúrgico ou transplante.</a:t>
            </a:r>
            <a:endParaRPr lang="pt-BR" sz="12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PT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1755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Verificar a função pulmonar</a:t>
            </a:r>
            <a:r>
              <a:rPr lang="pt-BR" sz="12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principalmente em crises de asma ou bronquite e em caso de insuficiência respiratória;</a:t>
            </a:r>
          </a:p>
          <a:p>
            <a:r>
              <a:rPr lang="pt-BR" sz="12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Ajuda </a:t>
            </a:r>
            <a:r>
              <a:rPr lang="pt-BR" sz="12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avaliar o pH e acidez do sangue</a:t>
            </a:r>
            <a:r>
              <a:rPr lang="pt-BR" sz="12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 que é útil para auxiliar o diagnóstico de insuficiência renal e fibrose cística, por exemplo;</a:t>
            </a:r>
          </a:p>
          <a:p>
            <a:r>
              <a:rPr lang="pt-BR" sz="12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Avaliar o </a:t>
            </a:r>
            <a:r>
              <a:rPr lang="pt-BR" sz="12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funcionamento do metabolismo</a:t>
            </a:r>
            <a:r>
              <a:rPr lang="pt-BR" sz="12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 que é importante na identificação de doenças cardíacas, acidente vascular cerebral (AVC) ou diabetes tipo II, por exemplo;</a:t>
            </a:r>
          </a:p>
          <a:p>
            <a:r>
              <a:rPr lang="pt-BR" sz="12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Funcionamento dos pulmões após procedimento cirúrgico ou transplante.</a:t>
            </a:r>
            <a:endParaRPr lang="pt-BR" sz="12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PT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411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Verificar a função pulmonar</a:t>
            </a:r>
            <a:r>
              <a:rPr lang="pt-BR" sz="12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principalmente em crises de asma ou bronquite e em caso de insuficiência respiratória;</a:t>
            </a:r>
          </a:p>
          <a:p>
            <a:r>
              <a:rPr lang="pt-BR" sz="12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Ajuda </a:t>
            </a:r>
            <a:r>
              <a:rPr lang="pt-BR" sz="12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avaliar o pH e acidez do sangue</a:t>
            </a:r>
            <a:r>
              <a:rPr lang="pt-BR" sz="12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 que é útil para auxiliar o diagnóstico de insuficiência renal e fibrose cística, por exemplo;</a:t>
            </a:r>
          </a:p>
          <a:p>
            <a:r>
              <a:rPr lang="pt-BR" sz="12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Avaliar o </a:t>
            </a:r>
            <a:r>
              <a:rPr lang="pt-BR" sz="12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funcionamento do metabolismo</a:t>
            </a:r>
            <a:r>
              <a:rPr lang="pt-BR" sz="12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 que é importante na identificação de doenças cardíacas, acidente vascular cerebral (AVC) ou diabetes tipo II, por exemplo;</a:t>
            </a:r>
          </a:p>
          <a:p>
            <a:r>
              <a:rPr lang="pt-BR" sz="12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Funcionamento dos pulmões após procedimento cirúrgico ou transplante.</a:t>
            </a:r>
            <a:endParaRPr lang="pt-BR" sz="12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PT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1017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Além disso, a gasometria também é solicitada em caso de overdose por drogas. A</a:t>
            </a:r>
          </a:p>
          <a:p>
            <a:r>
              <a:rPr lang="pt-BR" dirty="0"/>
              <a:t>realização deste exame não é comum, não sendo realizado em clínicas ou em consultas de</a:t>
            </a:r>
          </a:p>
          <a:p>
            <a:r>
              <a:rPr lang="pt-BR" dirty="0"/>
              <a:t>rotina, sendo apenas solicitado pelo médico em casos mais graves.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89876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42287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99548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escolha do local da punção deve considerar a facilidade de acesso ao vaso e o tipo de tecido periarterial, já que músculos, tendões e gordura são menos sensíveis à dor que periósteo e fibras nervosas. Obviamente deve-se, também, reduzir a probabilidade de punção</a:t>
            </a:r>
          </a:p>
          <a:p>
            <a:pPr marL="0" indent="0" algn="just">
              <a:buNone/>
            </a:pP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venosa acidental, preferindo artérias que não apresentem veias próximas importantes.</a:t>
            </a:r>
            <a:endParaRPr lang="pt-PT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1582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Além disso, a gasometria também é solicitada em caso de overdose por drogas. A</a:t>
            </a:r>
          </a:p>
          <a:p>
            <a:r>
              <a:rPr lang="pt-BR" dirty="0"/>
              <a:t>realização deste exame não é comum, não sendo realizado em clínicas ou em consultas de</a:t>
            </a:r>
          </a:p>
          <a:p>
            <a:r>
              <a:rPr lang="pt-BR" dirty="0"/>
              <a:t>rotina, sendo apenas solicitado pelo médico em casos mais graves.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7794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100" dirty="0"/>
              <a:t>Desde então, a oxigeno-terapia transformou-se em  uma das modalidades mais importantes quando se trata de utentes com hipoxia consequente de condições comuns tais como infeções do trato respiratório inferior que podem levar à falecimento ou a sequelas graves.</a:t>
            </a:r>
          </a:p>
          <a:p>
            <a:endParaRPr lang="pt-BR" sz="1100" dirty="0"/>
          </a:p>
          <a:p>
            <a:r>
              <a:rPr lang="pt-BR" sz="1100" dirty="0"/>
              <a:t>A oxigenoterapia, pelo fato de ser uma terapêutica muito comum no Departamento de Emergência, o seu uso acaba sendo banalizado por muitos profissionais de saúde, visto muitas vezes como uma terapêutica inofensiva.</a:t>
            </a:r>
          </a:p>
          <a:p>
            <a:endParaRPr lang="pt-BR" sz="1100" dirty="0"/>
          </a:p>
          <a:p>
            <a:r>
              <a:rPr lang="pt-BR" sz="1100" dirty="0"/>
              <a:t>Apesar do reconhecimento do seu caráter vital, porém, tal como outro medicamento</a:t>
            </a:r>
          </a:p>
          <a:p>
            <a:r>
              <a:rPr lang="pt-BR" sz="1100" dirty="0"/>
              <a:t>qualquer, quando administrado de forma errada ou prolongado, pode ser tóxico e causar</a:t>
            </a:r>
          </a:p>
          <a:p>
            <a:r>
              <a:rPr lang="pt-BR" sz="1100" dirty="0"/>
              <a:t>sérios prejuízos clínicos. Isto é, a alta oferta do gás pode resultar em lesões pulmonares e em outros</a:t>
            </a:r>
          </a:p>
          <a:p>
            <a:r>
              <a:rPr lang="pt-BR" sz="1100" dirty="0"/>
              <a:t>tecidos, devido a maior produção de radicais livres, bem como os efeitos da hiperóxia na</a:t>
            </a:r>
          </a:p>
          <a:p>
            <a:r>
              <a:rPr lang="pt-BR" sz="1100" dirty="0"/>
              <a:t>distribuição da perfusão tecidual.</a:t>
            </a:r>
          </a:p>
          <a:p>
            <a:endParaRPr lang="pt-BR" sz="1100" dirty="0"/>
          </a:p>
          <a:p>
            <a:endParaRPr lang="pt-BR" sz="11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2446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Além disso, a gasometria também é solicitada em caso de overdose por drogas. A</a:t>
            </a:r>
          </a:p>
          <a:p>
            <a:r>
              <a:rPr lang="pt-BR" dirty="0"/>
              <a:t>realização deste exame não é comum, não sendo realizado em clínicas ou em consultas de</a:t>
            </a:r>
          </a:p>
          <a:p>
            <a:r>
              <a:rPr lang="pt-BR" dirty="0"/>
              <a:t>rotina, sendo apenas solicitado pelo médico em casos mais graves.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27386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55800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94453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teste de Allen se constitui num método simples e confiável para se verificar a</a:t>
            </a:r>
          </a:p>
          <a:p>
            <a:endParaRPr lang="pt-BR" dirty="0"/>
          </a:p>
          <a:p>
            <a:r>
              <a:rPr lang="pt-BR" dirty="0"/>
              <a:t>circulação colateral ao nível da artéria radial. Neste procedimento, localiza-se e comprime-</a:t>
            </a:r>
          </a:p>
          <a:p>
            <a:r>
              <a:rPr lang="pt-BR" dirty="0"/>
              <a:t>se os pulsos radial e ulnar, solicita-se ao paciente o abrir e fechar da mão de forma vigorosa</a:t>
            </a:r>
          </a:p>
          <a:p>
            <a:endParaRPr lang="pt-BR" dirty="0"/>
          </a:p>
          <a:p>
            <a:r>
              <a:rPr lang="pt-BR" dirty="0"/>
              <a:t>e repetida entre 5 e 10 flexões, onde, após as flexões, será evidenciada palidez palmar. Com</a:t>
            </a:r>
          </a:p>
          <a:p>
            <a:r>
              <a:rPr lang="pt-BR" dirty="0"/>
              <a:t>a mão do paciente estendida, libera-se a compressão ulnar, e registra-se o tempo necessário</a:t>
            </a:r>
          </a:p>
          <a:p>
            <a:r>
              <a:rPr lang="pt-BR" dirty="0"/>
              <a:t>para que reapareça a coloração palmar habitual, o que deve acontecer em menos de 15</a:t>
            </a:r>
          </a:p>
          <a:p>
            <a:r>
              <a:rPr lang="pt-BR" dirty="0"/>
              <a:t>segundos, correspondendo a uma oxigenação adequada.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6842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teste de Allen se constitui num método simples e confiável para se verificar a</a:t>
            </a:r>
          </a:p>
          <a:p>
            <a:endParaRPr lang="pt-BR" dirty="0"/>
          </a:p>
          <a:p>
            <a:r>
              <a:rPr lang="pt-BR" dirty="0"/>
              <a:t>circulação colateral ao nível da artéria radial. Neste procedimento, localiza-se e comprime-</a:t>
            </a:r>
          </a:p>
          <a:p>
            <a:r>
              <a:rPr lang="pt-BR" dirty="0"/>
              <a:t>se os pulsos radial e ulnar, solicita-se ao paciente o abrir e fechar da mão de forma vigorosa</a:t>
            </a:r>
          </a:p>
          <a:p>
            <a:endParaRPr lang="pt-BR" dirty="0"/>
          </a:p>
          <a:p>
            <a:r>
              <a:rPr lang="pt-BR" dirty="0"/>
              <a:t>e repetida entre 5 e 10 flexões, onde, após as flexões, será evidenciada palidez palmar. Com</a:t>
            </a:r>
          </a:p>
          <a:p>
            <a:r>
              <a:rPr lang="pt-BR" dirty="0"/>
              <a:t>a mão do paciente estendida, libera-se a compressão ulnar, e registra-se o tempo necessário</a:t>
            </a:r>
          </a:p>
          <a:p>
            <a:r>
              <a:rPr lang="pt-BR" dirty="0"/>
              <a:t>para que reapareça a coloração palmar habitual, o que deve acontecer em menos de 15</a:t>
            </a:r>
          </a:p>
          <a:p>
            <a:r>
              <a:rPr lang="pt-BR" dirty="0"/>
              <a:t>segundos, correspondendo a uma oxigenação adequada.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45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100" dirty="0"/>
              <a:t>Desde então, a oxigeno-terapia transformou-se em  uma das modalidades mais importantes quando se trata de utentes com hipoxia consequente de condições comuns tais como infeções do trato respiratório inferior que podem levar à falecimento ou a sequelas graves.</a:t>
            </a:r>
          </a:p>
          <a:p>
            <a:endParaRPr lang="pt-BR" sz="1100" dirty="0"/>
          </a:p>
          <a:p>
            <a:r>
              <a:rPr lang="pt-BR" sz="1100" dirty="0"/>
              <a:t>A oxigenoterapia, pelo fato de ser uma terapêutica muito comum no Departamento de Emergência, o seu uso acaba sendo banalizado por muitos profissionais de saúde, visto muitas vezes como uma terapêutica inofensiva.</a:t>
            </a:r>
          </a:p>
          <a:p>
            <a:endParaRPr lang="pt-BR" sz="1100" dirty="0"/>
          </a:p>
          <a:p>
            <a:r>
              <a:rPr lang="pt-BR" sz="1100" dirty="0"/>
              <a:t>Apesar do reconhecimento do seu caráter vital, porém, tal como outro medicamento</a:t>
            </a:r>
          </a:p>
          <a:p>
            <a:r>
              <a:rPr lang="pt-BR" sz="1100" dirty="0"/>
              <a:t>qualquer, quando administrado de forma errada ou prolongado, pode ser tóxico e causar</a:t>
            </a:r>
          </a:p>
          <a:p>
            <a:r>
              <a:rPr lang="pt-BR" sz="1100" dirty="0"/>
              <a:t>sérios prejuízos clínicos. Isto é, a alta oferta do gás pode resultar em lesões pulmonares e em outros</a:t>
            </a:r>
          </a:p>
          <a:p>
            <a:r>
              <a:rPr lang="pt-BR" sz="1100" dirty="0"/>
              <a:t>tecidos, devido a maior produção de radicais livres, bem como os efeitos da hiperóxia na</a:t>
            </a:r>
          </a:p>
          <a:p>
            <a:r>
              <a:rPr lang="pt-BR" sz="1100" dirty="0"/>
              <a:t>distribuição da perfusão tecidual.</a:t>
            </a:r>
          </a:p>
          <a:p>
            <a:endParaRPr lang="pt-BR" sz="1100" dirty="0"/>
          </a:p>
          <a:p>
            <a:endParaRPr lang="pt-BR" sz="11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0347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0622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100" dirty="0"/>
              <a:t>Existem vários tipos de oxigeno-terapia que são classificados de acordo com as</a:t>
            </a:r>
          </a:p>
          <a:p>
            <a:r>
              <a:rPr lang="pt-BR" sz="1100" dirty="0"/>
              <a:t>concentrações de oxigênio que são liberadas, sendo que o médico vai recomendar o tipo de</a:t>
            </a:r>
          </a:p>
          <a:p>
            <a:r>
              <a:rPr lang="pt-BR" sz="1100" dirty="0"/>
              <a:t>acordo com as necessidades da pessoa, assim como o grau de desconforto respiratório e se a</a:t>
            </a:r>
          </a:p>
          <a:p>
            <a:r>
              <a:rPr lang="pt-BR" sz="1100" dirty="0"/>
              <a:t>pessoa apresenta sinais de hipóxia, como boca e dedos arroxeados, suor frio e confusão</a:t>
            </a:r>
          </a:p>
          <a:p>
            <a:r>
              <a:rPr lang="pt-BR" sz="1100" dirty="0"/>
              <a:t>mental.</a:t>
            </a:r>
          </a:p>
          <a:p>
            <a:endParaRPr lang="pt-BR" sz="1100" dirty="0"/>
          </a:p>
          <a:p>
            <a:r>
              <a:rPr lang="pt-BR" sz="1100" dirty="0"/>
              <a:t> Desta forma, os principais tipos de oxigeno-terapia podem ser por baixo fluxo ou</a:t>
            </a:r>
          </a:p>
          <a:p>
            <a:r>
              <a:rPr lang="pt-BR" sz="1100" dirty="0"/>
              <a:t>alto fluxo.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4873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1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124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1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6855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1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308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11C919A1-7361-1F44-B599-7E9DB3DD7A32}"/>
              </a:ext>
            </a:extLst>
          </p:cNvPr>
          <p:cNvSpPr/>
          <p:nvPr userDrawn="1"/>
        </p:nvSpPr>
        <p:spPr>
          <a:xfrm>
            <a:off x="259928" y="734416"/>
            <a:ext cx="8576734" cy="2323425"/>
          </a:xfrm>
          <a:prstGeom prst="rect">
            <a:avLst/>
          </a:prstGeom>
          <a:solidFill>
            <a:srgbClr val="00A2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5867606"/>
            <a:ext cx="9144000" cy="999103"/>
          </a:xfrm>
          <a:prstGeom prst="rect">
            <a:avLst/>
          </a:prstGeom>
          <a:solidFill>
            <a:srgbClr val="1212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tângulo 28"/>
          <p:cNvSpPr/>
          <p:nvPr userDrawn="1"/>
        </p:nvSpPr>
        <p:spPr>
          <a:xfrm>
            <a:off x="0" y="5696579"/>
            <a:ext cx="9144000" cy="174170"/>
          </a:xfrm>
          <a:prstGeom prst="rect">
            <a:avLst/>
          </a:prstGeom>
          <a:solidFill>
            <a:srgbClr val="00A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2023/1/16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5" y="5951816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42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14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419" y="972331"/>
            <a:ext cx="8245162" cy="196132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2700" b="0" kern="1200" cap="all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Clique para editar o estilo</a:t>
            </a:r>
            <a:endParaRPr lang="en-US" dirty="0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421" y="3277591"/>
            <a:ext cx="8245160" cy="1101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 cap="all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/>
              <a:t>Clique para editar o estilo do subtítulo do Modelo Global</a:t>
            </a:r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038" y="5951816"/>
            <a:ext cx="1391050" cy="81111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28" y="5972729"/>
            <a:ext cx="792000" cy="792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371" y="5996993"/>
            <a:ext cx="3889585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vert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2023/1/16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5" y="5951816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42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419" y="972331"/>
            <a:ext cx="8245162" cy="196132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2800" b="0" kern="1200" cap="all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Clique para editar o estilo</a:t>
            </a:r>
            <a:endParaRPr lang="en-US" dirty="0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421" y="3277591"/>
            <a:ext cx="8245160" cy="1101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 cap="all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/>
              <a:t>Clique para editar o estilo do subtítulo do Modelo Global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9144000" cy="483135"/>
          </a:xfrm>
          <a:prstGeom prst="rect">
            <a:avLst/>
          </a:prstGeom>
          <a:solidFill>
            <a:srgbClr val="1212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078" y="56086"/>
            <a:ext cx="679135" cy="39600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28" y="49372"/>
            <a:ext cx="396000" cy="396000"/>
          </a:xfrm>
          <a:prstGeom prst="rect">
            <a:avLst/>
          </a:prstGeom>
        </p:spPr>
      </p:pic>
      <p:sp>
        <p:nvSpPr>
          <p:cNvPr id="19" name="Retângulo 18"/>
          <p:cNvSpPr/>
          <p:nvPr userDrawn="1"/>
        </p:nvSpPr>
        <p:spPr>
          <a:xfrm>
            <a:off x="0" y="483135"/>
            <a:ext cx="9144000" cy="54000"/>
          </a:xfrm>
          <a:prstGeom prst="rect">
            <a:avLst/>
          </a:prstGeom>
          <a:solidFill>
            <a:srgbClr val="00A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6075"/>
            <a:ext cx="9144000" cy="17145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133" y="30979"/>
            <a:ext cx="3645724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05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4" y="1859658"/>
            <a:ext cx="8272211" cy="3678303"/>
          </a:xfrm>
        </p:spPr>
        <p:txBody>
          <a:bodyPr/>
          <a:lstStyle/>
          <a:p>
            <a:pPr lvl="0"/>
            <a:r>
              <a:rPr lang="pt-PT" dirty="0"/>
              <a:t>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7" y="5956142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91EB146-E429-F542-B185-DC14BCA9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Clique para editar o estilo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7" y="5956142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pt-PT" dirty="0"/>
              <a:t>Clique para editar o estilo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dirty="0"/>
              <a:t>Clique para editar o estilo do subtítulo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1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5861" y="6430788"/>
            <a:ext cx="258597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 dirty="0"/>
              <a:t>Clique para editar o estilo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dirty="0"/>
              <a:t>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417585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i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5861" y="6430788"/>
            <a:ext cx="258597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PT" dirty="0"/>
              <a:t>Clique para editar o estilo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0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PT" dirty="0"/>
              <a:t>Clique para editar o estilo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dirty="0"/>
              <a:t>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</p:spPr>
        <p:txBody>
          <a:bodyPr vert="eaVert"/>
          <a:lstStyle/>
          <a:p>
            <a:pPr lvl="0"/>
            <a:r>
              <a:rPr lang="pt-PT" dirty="0"/>
              <a:t>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1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  <p:sp>
        <p:nvSpPr>
          <p:cNvPr id="6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Clique para editar o estilo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49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374865"/>
            <a:ext cx="9144000" cy="483135"/>
          </a:xfrm>
          <a:prstGeom prst="rect">
            <a:avLst/>
          </a:prstGeom>
          <a:solidFill>
            <a:srgbClr val="1212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tângulo 15"/>
          <p:cNvSpPr/>
          <p:nvPr userDrawn="1"/>
        </p:nvSpPr>
        <p:spPr>
          <a:xfrm>
            <a:off x="0" y="6320865"/>
            <a:ext cx="9144000" cy="54000"/>
          </a:xfrm>
          <a:prstGeom prst="rect">
            <a:avLst/>
          </a:prstGeom>
          <a:solidFill>
            <a:srgbClr val="00A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434928"/>
            <a:ext cx="8272212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Clique para editar o estilo</a:t>
            </a:r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8" y="1648026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dirty="0"/>
              <a:t>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6" y="5956142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rgbClr val="00B0F0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pPr/>
              <a:t>2023/1/16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5" y="5951816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rgbClr val="00B0F0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7" y="5956142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rgbClr val="00B0F0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‹nº›</a:t>
            </a:fld>
            <a:endParaRPr kumimoji="1" lang="zh-CN" altLang="en-US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14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078" y="6418266"/>
            <a:ext cx="679135" cy="39600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28" y="6420641"/>
            <a:ext cx="396000" cy="396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721" y="6387498"/>
            <a:ext cx="3645724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77" r:id="rId3"/>
    <p:sldLayoutId id="2147483873" r:id="rId4"/>
    <p:sldLayoutId id="2147483878" r:id="rId5"/>
    <p:sldLayoutId id="2147483870" r:id="rId6"/>
    <p:sldLayoutId id="2147483874" r:id="rId7"/>
    <p:sldLayoutId id="2147483875" r:id="rId8"/>
    <p:sldLayoutId id="2147483876" r:id="rId9"/>
    <p:sldLayoutId id="2147483872" r:id="rId10"/>
  </p:sldLayoutIdLst>
  <p:txStyles>
    <p:titleStyle>
      <a:lvl1pPr algn="l" defTabSz="342884" rtl="0" eaLnBrk="1" latinLnBrk="0" hangingPunct="1">
        <a:spcBef>
          <a:spcPct val="0"/>
        </a:spcBef>
        <a:buNone/>
        <a:defRPr sz="2100" b="0" kern="1200" cap="all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488" indent="-229488" algn="l" defTabSz="342884" rtl="0" eaLnBrk="1" latinLnBrk="0" hangingPunct="1">
        <a:spcBef>
          <a:spcPct val="20000"/>
        </a:spcBef>
        <a:spcAft>
          <a:spcPts val="450"/>
        </a:spcAft>
        <a:buClr>
          <a:srgbClr val="00B0F0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476" indent="-229488" algn="l" defTabSz="342884" rtl="0" eaLnBrk="1" latinLnBrk="0" hangingPunct="1">
        <a:spcBef>
          <a:spcPct val="20000"/>
        </a:spcBef>
        <a:spcAft>
          <a:spcPts val="450"/>
        </a:spcAft>
        <a:buClr>
          <a:srgbClr val="00B0F0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4967" indent="-202490" algn="l" defTabSz="342884" rtl="0" eaLnBrk="1" latinLnBrk="0" hangingPunct="1">
        <a:spcBef>
          <a:spcPct val="20000"/>
        </a:spcBef>
        <a:spcAft>
          <a:spcPts val="450"/>
        </a:spcAft>
        <a:buClr>
          <a:srgbClr val="00B0F0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454" indent="-175492" algn="l" defTabSz="342884" rtl="0" eaLnBrk="1" latinLnBrk="0" hangingPunct="1">
        <a:spcBef>
          <a:spcPct val="20000"/>
        </a:spcBef>
        <a:spcAft>
          <a:spcPts val="450"/>
        </a:spcAft>
        <a:buClr>
          <a:srgbClr val="00B0F0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440" indent="-175492" algn="l" defTabSz="342884" rtl="0" eaLnBrk="1" latinLnBrk="0" hangingPunct="1">
        <a:spcBef>
          <a:spcPct val="20000"/>
        </a:spcBef>
        <a:spcAft>
          <a:spcPts val="450"/>
        </a:spcAft>
        <a:buClr>
          <a:srgbClr val="00B0F0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4930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49918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4907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099896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eb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Licenciatura em enfermagem -3º ano</a:t>
            </a:r>
            <a:br>
              <a:rPr lang="pt-PT" dirty="0"/>
            </a:br>
            <a:r>
              <a:rPr lang="pt-PT" b="1" dirty="0"/>
              <a:t>Gasometria e </a:t>
            </a:r>
            <a:r>
              <a:rPr lang="pt-PT" b="1" dirty="0" err="1"/>
              <a:t>oxigenoterapia</a:t>
            </a:r>
            <a:r>
              <a:rPr lang="pt-PT" b="1" dirty="0"/>
              <a:t> em situações de emergência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F3E2EC-3F6D-4D31-A809-4DE7E351FC91}"/>
              </a:ext>
            </a:extLst>
          </p:cNvPr>
          <p:cNvSpPr txBox="1"/>
          <p:nvPr/>
        </p:nvSpPr>
        <p:spPr>
          <a:xfrm>
            <a:off x="228600" y="3383802"/>
            <a:ext cx="3253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CV" b="1" dirty="0"/>
              <a:t>Docente</a:t>
            </a:r>
            <a:r>
              <a:rPr lang="pt-BR" b="1" dirty="0"/>
              <a:t>: </a:t>
            </a:r>
          </a:p>
          <a:p>
            <a:r>
              <a:rPr lang="pt-BR" dirty="0"/>
              <a:t>Prof. Mestre Nivaldo Castro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3D87B0-8E74-4CB0-A9F6-A3E80BFF90FA}"/>
              </a:ext>
            </a:extLst>
          </p:cNvPr>
          <p:cNvSpPr txBox="1"/>
          <p:nvPr/>
        </p:nvSpPr>
        <p:spPr>
          <a:xfrm>
            <a:off x="5662246" y="3429968"/>
            <a:ext cx="3253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CV" b="1" dirty="0"/>
              <a:t>D</a:t>
            </a:r>
            <a:r>
              <a:rPr lang="pt-BR" b="1" dirty="0"/>
              <a:t>is</a:t>
            </a:r>
            <a:r>
              <a:rPr lang="pt-CV" b="1" dirty="0"/>
              <a:t>cente</a:t>
            </a:r>
            <a:r>
              <a:rPr lang="pt-BR" b="1" dirty="0"/>
              <a:t>s: </a:t>
            </a:r>
          </a:p>
          <a:p>
            <a:pPr algn="r"/>
            <a:r>
              <a:rPr lang="pt-BR" dirty="0"/>
              <a:t>Alexandra Soares</a:t>
            </a:r>
          </a:p>
          <a:p>
            <a:pPr algn="r"/>
            <a:r>
              <a:rPr lang="pt-BR" dirty="0"/>
              <a:t>Erik Pinto</a:t>
            </a:r>
          </a:p>
          <a:p>
            <a:pPr algn="r"/>
            <a:r>
              <a:rPr lang="pt-BR" dirty="0"/>
              <a:t>Herman Gonçalves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F76A3C1-890D-4AEF-A66D-C4AE7BA488B4}"/>
              </a:ext>
            </a:extLst>
          </p:cNvPr>
          <p:cNvSpPr txBox="1"/>
          <p:nvPr/>
        </p:nvSpPr>
        <p:spPr>
          <a:xfrm>
            <a:off x="2945423" y="5172778"/>
            <a:ext cx="325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Mindelo, 16/01/2023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058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435894" y="1589848"/>
            <a:ext cx="8272211" cy="3678303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de Baixo Fluxo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Cânula nasal ou cateter tipo óculos;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 facial;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 com reservatório;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 de traqueostomia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</a:t>
            </a:r>
            <a:r>
              <a:rPr lang="pt-PT" sz="2800" b="1" dirty="0" err="1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Oxigenoterapia</a:t>
            </a:r>
            <a:endParaRPr lang="pt-PT" sz="2800" b="1" dirty="0">
              <a:solidFill>
                <a:srgbClr val="00A3D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5715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836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217E970B-C11C-4CB5-98F2-29078511C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628" y="2732994"/>
            <a:ext cx="3050434" cy="30504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435894" y="1589848"/>
            <a:ext cx="8272211" cy="3678303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de Baixo Fluxo</a:t>
            </a:r>
          </a:p>
          <a:p>
            <a:pPr algn="just"/>
            <a:r>
              <a:rPr lang="pt-BR" sz="2800" b="1" u="sng" dirty="0">
                <a:solidFill>
                  <a:srgbClr val="00A2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Cânula nasal ou cateter tipo óculos;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 facial;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 com reservatório;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 de traqueostomia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</a:t>
            </a:r>
            <a:r>
              <a:rPr lang="pt-PT" sz="2800" b="1" dirty="0" err="1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Oxigenoterapia</a:t>
            </a:r>
            <a:endParaRPr lang="pt-PT" sz="2800" b="1" dirty="0">
              <a:solidFill>
                <a:srgbClr val="00A3D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5715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252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ADB9802-603E-4932-99D7-9E5F53C1C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155" y="2767059"/>
            <a:ext cx="2525951" cy="32804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435894" y="1589848"/>
            <a:ext cx="8272211" cy="3678303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de Baixo Fluxo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Cânula nasal ou cateter tipo óculos;</a:t>
            </a:r>
          </a:p>
          <a:p>
            <a:pPr algn="just"/>
            <a:r>
              <a:rPr lang="pt-BR" sz="2800" b="1" u="sng" dirty="0">
                <a:solidFill>
                  <a:srgbClr val="00A2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 facial;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 com reservatório;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 de traqueostomia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</a:t>
            </a:r>
            <a:r>
              <a:rPr lang="pt-PT" sz="2800" b="1" dirty="0" err="1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Oxigenoterapia</a:t>
            </a:r>
            <a:endParaRPr lang="pt-PT" sz="2800" b="1" dirty="0">
              <a:solidFill>
                <a:srgbClr val="00A3D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5715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478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07E405E-A21F-465D-AA47-929C0941E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215" y="2530929"/>
            <a:ext cx="3373891" cy="33738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435894" y="1589848"/>
            <a:ext cx="8272211" cy="3678303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de Baixo Fluxo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Cânula nasal ou cateter tipo óculos;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 facial;</a:t>
            </a:r>
          </a:p>
          <a:p>
            <a:pPr algn="just"/>
            <a:r>
              <a:rPr lang="pt-BR" sz="2800" b="1" u="sng" dirty="0">
                <a:solidFill>
                  <a:srgbClr val="00A2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 com reservatório;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 de traqueostomia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</a:t>
            </a:r>
            <a:r>
              <a:rPr lang="pt-PT" sz="2800" b="1" dirty="0" err="1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Oxigenoterapia</a:t>
            </a:r>
            <a:endParaRPr lang="pt-PT" sz="2800" b="1" dirty="0">
              <a:solidFill>
                <a:srgbClr val="00A3D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5715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029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7C2B4EE-6887-4E83-B524-5E75C0948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757" y="2710184"/>
            <a:ext cx="3575958" cy="3575958"/>
          </a:xfrm>
          <a:prstGeom prst="rect">
            <a:avLst/>
          </a:prstGeom>
        </p:spPr>
      </p:pic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435894" y="1589848"/>
            <a:ext cx="8272211" cy="3678303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de Baixo Fluxo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Cânula nasal ou cateter tipo óculos;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 facial;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 com reservatório;</a:t>
            </a:r>
          </a:p>
          <a:p>
            <a:pPr algn="just"/>
            <a:r>
              <a:rPr lang="pt-BR" sz="2800" b="1" u="sng" dirty="0">
                <a:solidFill>
                  <a:srgbClr val="00A2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 de traqueostomia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</a:t>
            </a:r>
            <a:r>
              <a:rPr lang="pt-PT" sz="2800" b="1" dirty="0" err="1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Oxigenoterapia</a:t>
            </a:r>
            <a:endParaRPr lang="pt-PT" sz="2800" b="1" dirty="0">
              <a:solidFill>
                <a:srgbClr val="00A3D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5715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029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47817AA-E70A-49D2-BA09-8C9F2E354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020" y="1959428"/>
            <a:ext cx="4278086" cy="4278086"/>
          </a:xfrm>
          <a:prstGeom prst="rect">
            <a:avLst/>
          </a:prstGeom>
        </p:spPr>
      </p:pic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435894" y="1589848"/>
            <a:ext cx="8272211" cy="3678303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de Alto Fluxo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 de Venturi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</a:t>
            </a:r>
            <a:r>
              <a:rPr lang="pt-PT" sz="2800" b="1" dirty="0" err="1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Oxigenoterapia</a:t>
            </a:r>
            <a:endParaRPr lang="pt-PT" sz="2800" b="1" dirty="0">
              <a:solidFill>
                <a:srgbClr val="00A3D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5715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920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23C23067-3BEC-45E0-8052-F89BEE517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571999" y="2047504"/>
            <a:ext cx="3843338" cy="3643684"/>
          </a:xfrm>
          <a:prstGeom prst="rect">
            <a:avLst/>
          </a:prstGeom>
        </p:spPr>
      </p:pic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435894" y="1589848"/>
            <a:ext cx="8272211" cy="3678303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de Alto Fluxo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Cateter nasal alto fluxo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</a:t>
            </a:r>
            <a:r>
              <a:rPr lang="pt-PT" sz="2800" b="1" dirty="0" err="1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Oxigenoterapia</a:t>
            </a:r>
            <a:endParaRPr lang="pt-PT" sz="2800" b="1" dirty="0">
              <a:solidFill>
                <a:srgbClr val="00A3D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5715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328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435894" y="1589848"/>
            <a:ext cx="8272211" cy="36783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Para que o oxigênio seja absorvido pelos pulmões de maneira adequada </a:t>
            </a:r>
            <a:r>
              <a:rPr lang="pt-BR" sz="2800" b="1" dirty="0">
                <a:solidFill>
                  <a:srgbClr val="00A2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importante que a pessoa não tenha obstruções e nem secreções no nariz e também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para evitar o ressecamento da mucosa das vias respiratórias.</a:t>
            </a:r>
          </a:p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É necessário utilizar umidificação quando o fluxo de oxigênio é acima de 4 litros por minuto.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importante salientar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5715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877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435894" y="1589848"/>
            <a:ext cx="8272211" cy="36783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b="1" dirty="0">
                <a:solidFill>
                  <a:srgbClr val="00A2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oxigenoterapia é prescrita somente quando os seus benefícios superam os seus riscos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sua prescrição deve especificar a dose e o dispositivo de oferta de oxigênio para um alvo específico de saturação, evitando a hipoxemia e também a hiperoxia.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importante salientar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5715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411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435894" y="1589848"/>
            <a:ext cx="8272211" cy="3678303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Oxigênio por cateter nasal até 6l/min, para manter saturação entre 94 a 98%. Avisar plantonista caso saturação abaixo de 94%.</a:t>
            </a:r>
          </a:p>
          <a:p>
            <a:pPr marL="514350" indent="-514350" algn="just">
              <a:buFont typeface="+mj-lt"/>
              <a:buAutoNum type="arabicPeriod"/>
            </a:pP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Oxigênio por Máscara de Venturi 35% para manter saturação entre 88 a 92%. ATENÇÃO: Paciente em risco, evitar excesso de oxigênio! Avisar plantonistas se saturação abaixo de 88%.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 de Prescrições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5715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650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435895" y="1813233"/>
            <a:ext cx="8272211" cy="323153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 importância vital do oxigênio foi reconhecida desde a sua descoberta, por Schelee, em 1772, e por Pristly, em 1774, uma vez que já em 1780, já começou a ser utilizado com propósitos médicos por Chaussier, </a:t>
            </a:r>
            <a:r>
              <a:rPr lang="pt-BR" sz="2800" b="1" dirty="0">
                <a:solidFill>
                  <a:srgbClr val="00A2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experimentou empregar o oxigênio em recém-nascidos com dificuldade respiratória.</a:t>
            </a:r>
            <a:endParaRPr lang="pt-PT" sz="2800" b="1" dirty="0">
              <a:solidFill>
                <a:srgbClr val="00A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7620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926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435894" y="1589848"/>
            <a:ext cx="8272211" cy="3678303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Intoxicação por monóxido de carbono ou cianeto;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Pneumotórax espontâneo;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Algumas complicações pós-operatórias;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Enxaqueca em salvas;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Pré-oxigenação (preparo para intubação);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Indicação de </a:t>
            </a:r>
            <a:r>
              <a:rPr lang="pt-PT" sz="2800" b="1" dirty="0" err="1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hiperoxemia</a:t>
            </a:r>
            <a:endParaRPr lang="pt-PT" sz="2800" b="1" dirty="0">
              <a:solidFill>
                <a:srgbClr val="00A3D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5715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16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435894" y="1450128"/>
            <a:ext cx="8272211" cy="3678303"/>
          </a:xfrm>
        </p:spPr>
        <p:txBody>
          <a:bodyPr>
            <a:noAutofit/>
          </a:bodyPr>
          <a:lstStyle/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Lavar as mãos;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Organizar o material considerando o dispositivo prescrito pelo médico;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Explicar o procedimento para o cliente;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Conectar o dispositivo escolhido ao painel de oxigênio;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Calçar luvas de procedimento;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 o dispositivo no paciente;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Etapas da </a:t>
            </a:r>
            <a:r>
              <a:rPr lang="pt-PT" sz="2800" b="1" dirty="0" err="1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oxigenoterapia</a:t>
            </a:r>
            <a:endParaRPr lang="pt-PT" sz="2800" b="1" dirty="0">
              <a:solidFill>
                <a:srgbClr val="00A3D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5715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681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435894" y="1450128"/>
            <a:ext cx="8272211" cy="3678303"/>
          </a:xfrm>
        </p:spPr>
        <p:txBody>
          <a:bodyPr>
            <a:noAutofit/>
          </a:bodyPr>
          <a:lstStyle/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o volume oxigênio de acordo com a prescrição médica;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Deixar a unidade em ordem;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Retirar as luvas de procedimento;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Lavar as mãos;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Realizar anotações de enfermagem.</a:t>
            </a:r>
          </a:p>
          <a:p>
            <a:pPr algn="just"/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Etapas da </a:t>
            </a:r>
            <a:r>
              <a:rPr lang="pt-PT" sz="2800" b="1" dirty="0" err="1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oxigenoterapia</a:t>
            </a:r>
            <a:endParaRPr lang="pt-PT" sz="2800" b="1" dirty="0">
              <a:solidFill>
                <a:srgbClr val="00A3D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5715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313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435894" y="1589848"/>
            <a:ext cx="8272211" cy="36783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 gasometria, ou análise de gases no sangue arterial</a:t>
            </a:r>
            <a:r>
              <a:rPr lang="pt-BR" sz="2800" b="1" dirty="0">
                <a:solidFill>
                  <a:srgbClr val="00A2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é um exame invasivo 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tem por objetivo revelar valores de potencial de Hidrogênio (pH) sanguíneo, da pressão parcial de gás carbônico (PaCO2 ou pCO2) e oxigênio (PaO2), íon Bicarbonato (HCO3) e saturação da Oxi-hemoglobina, avaliando principalmente o equilíbrio acidobásico orgânico.</a:t>
            </a:r>
            <a:endParaRPr lang="pt-PT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Gasometria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5715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399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435894" y="1625683"/>
            <a:ext cx="8272211" cy="20106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Este exame normalmente é feito em pessoas internadas em Unidades de Terapia Intensiva (UTI) e tem como principal </a:t>
            </a:r>
            <a:r>
              <a:rPr lang="pt-BR" sz="2800" b="1" dirty="0">
                <a:solidFill>
                  <a:srgbClr val="00A2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verificar se as trocas gasosas estão ocorrendo da maneira correta.</a:t>
            </a:r>
            <a:endParaRPr lang="pt-PT" sz="2800" b="1" dirty="0">
              <a:solidFill>
                <a:srgbClr val="00A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Gasometria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5715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965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435894" y="1589848"/>
            <a:ext cx="8272211" cy="3678303"/>
          </a:xfrm>
        </p:spPr>
        <p:txBody>
          <a:bodyPr>
            <a:noAutofit/>
          </a:bodyPr>
          <a:lstStyle/>
          <a:p>
            <a:r>
              <a:rPr lang="pt-BR" sz="28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Verificar a função pulmonar</a:t>
            </a:r>
          </a:p>
          <a:p>
            <a:r>
              <a:rPr lang="pt-BR" sz="28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Ajuda avaliar o pH e acidez do sangue</a:t>
            </a:r>
          </a:p>
          <a:p>
            <a:r>
              <a:rPr lang="pt-BR" sz="28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Avaliar o funcionamento do metabolismo</a:t>
            </a:r>
          </a:p>
          <a:p>
            <a:r>
              <a:rPr lang="pt-BR" sz="28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Funcionamento dos pulmões após procedimento cirúrgico ou transplante.</a:t>
            </a:r>
          </a:p>
          <a:p>
            <a:pPr algn="just"/>
            <a:endParaRPr lang="pt-PT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gasometria é solicitada pelo médico para:</a:t>
            </a:r>
            <a:endParaRPr lang="pt-PT" sz="2800" b="1" dirty="0">
              <a:solidFill>
                <a:srgbClr val="00A3D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5715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793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435894" y="1589848"/>
            <a:ext cx="8272211" cy="3678303"/>
          </a:xfrm>
        </p:spPr>
        <p:txBody>
          <a:bodyPr>
            <a:noAutofit/>
          </a:bodyPr>
          <a:lstStyle/>
          <a:p>
            <a:r>
              <a:rPr lang="pt-BR" sz="2800" b="1" i="0" dirty="0">
                <a:solidFill>
                  <a:srgbClr val="00A2D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Verificar a função pulmonar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Principalmente em crises de asma ou bronquite e em caso de insuficiência respiratória;</a:t>
            </a:r>
            <a:endParaRPr lang="pt-BR" sz="2650" b="1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Ajuda avaliar o pH e acidez do sangue</a:t>
            </a:r>
          </a:p>
          <a:p>
            <a:r>
              <a:rPr lang="pt-BR" sz="28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Avaliar o funcionamento do metabolismo</a:t>
            </a:r>
          </a:p>
          <a:p>
            <a:r>
              <a:rPr lang="pt-BR" sz="28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Funcionamento dos pulmões após procedimento cirúrgico ou transplante.</a:t>
            </a:r>
          </a:p>
          <a:p>
            <a:pPr algn="just"/>
            <a:endParaRPr lang="pt-PT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gasometria é solicitada pelo médico para:</a:t>
            </a:r>
            <a:endParaRPr lang="pt-PT" sz="2800" b="1" dirty="0">
              <a:solidFill>
                <a:srgbClr val="00A3D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5715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714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435894" y="1589848"/>
            <a:ext cx="8272211" cy="3678303"/>
          </a:xfrm>
        </p:spPr>
        <p:txBody>
          <a:bodyPr>
            <a:noAutofit/>
          </a:bodyPr>
          <a:lstStyle/>
          <a:p>
            <a:r>
              <a:rPr lang="pt-BR" sz="28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Verificar a função pulmonar</a:t>
            </a:r>
          </a:p>
          <a:p>
            <a:r>
              <a:rPr lang="pt-BR" sz="2800" b="1" i="0" dirty="0">
                <a:solidFill>
                  <a:srgbClr val="00A2D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Ajuda avaliar o pH e acidez do sangue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5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Útil para auxiliar o diagnóstico de insuficiência renal e fibrose cística, por exemplo;</a:t>
            </a:r>
            <a:endParaRPr lang="pt-BR" sz="2650" b="1" i="0" dirty="0">
              <a:solidFill>
                <a:srgbClr val="00A2D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Avaliar o funcionamento do metabolismo</a:t>
            </a:r>
          </a:p>
          <a:p>
            <a:r>
              <a:rPr lang="pt-BR" sz="28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Funcionamento dos pulmões após procedimento cirúrgico ou transplante.</a:t>
            </a:r>
          </a:p>
          <a:p>
            <a:pPr algn="just"/>
            <a:endParaRPr lang="pt-PT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gasometria é solicitada pelo médico para:</a:t>
            </a:r>
            <a:endParaRPr lang="pt-PT" sz="2800" b="1" dirty="0">
              <a:solidFill>
                <a:srgbClr val="00A3D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5715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358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435894" y="1589848"/>
            <a:ext cx="8272211" cy="3678303"/>
          </a:xfrm>
        </p:spPr>
        <p:txBody>
          <a:bodyPr>
            <a:noAutofit/>
          </a:bodyPr>
          <a:lstStyle/>
          <a:p>
            <a:r>
              <a:rPr lang="pt-BR" sz="28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Verificar a função pulmonar</a:t>
            </a:r>
          </a:p>
          <a:p>
            <a:r>
              <a:rPr lang="pt-BR" sz="28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Ajuda avaliar o pH e acidez do sangue</a:t>
            </a:r>
          </a:p>
          <a:p>
            <a:r>
              <a:rPr lang="pt-BR" sz="2800" b="1" i="0" dirty="0">
                <a:solidFill>
                  <a:srgbClr val="00A2D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Avaliar o funcionamento do metabolismo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Importante na identificação de doenças cardíacas, acidente vascular cerebral (AVC) ou diabetes tipo II, por exemplo;</a:t>
            </a:r>
            <a:endParaRPr lang="pt-BR" sz="2650" b="1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Funcionamento dos pulmões após procedimento cirúrgico ou transplante.</a:t>
            </a:r>
          </a:p>
          <a:p>
            <a:pPr algn="just"/>
            <a:endParaRPr lang="pt-PT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gasometria é solicitada pelo médico para:</a:t>
            </a:r>
            <a:endParaRPr lang="pt-PT" sz="2800" b="1" dirty="0">
              <a:solidFill>
                <a:srgbClr val="00A3D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5715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294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B75EB2C9-D114-4F62-824C-1CC6520D5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635866"/>
              </p:ext>
            </p:extLst>
          </p:nvPr>
        </p:nvGraphicFramePr>
        <p:xfrm>
          <a:off x="532941" y="1517464"/>
          <a:ext cx="8078117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396">
                  <a:extLst>
                    <a:ext uri="{9D8B030D-6E8A-4147-A177-3AD203B41FA5}">
                      <a16:colId xmlns:a16="http://schemas.microsoft.com/office/drawing/2014/main" val="145277125"/>
                    </a:ext>
                  </a:extLst>
                </a:gridCol>
                <a:gridCol w="1395452">
                  <a:extLst>
                    <a:ext uri="{9D8B030D-6E8A-4147-A177-3AD203B41FA5}">
                      <a16:colId xmlns:a16="http://schemas.microsoft.com/office/drawing/2014/main" val="3950133880"/>
                    </a:ext>
                  </a:extLst>
                </a:gridCol>
                <a:gridCol w="1302422">
                  <a:extLst>
                    <a:ext uri="{9D8B030D-6E8A-4147-A177-3AD203B41FA5}">
                      <a16:colId xmlns:a16="http://schemas.microsoft.com/office/drawing/2014/main" val="1323319583"/>
                    </a:ext>
                  </a:extLst>
                </a:gridCol>
                <a:gridCol w="1916421">
                  <a:extLst>
                    <a:ext uri="{9D8B030D-6E8A-4147-A177-3AD203B41FA5}">
                      <a16:colId xmlns:a16="http://schemas.microsoft.com/office/drawing/2014/main" val="3283587139"/>
                    </a:ext>
                  </a:extLst>
                </a:gridCol>
                <a:gridCol w="2085426">
                  <a:extLst>
                    <a:ext uri="{9D8B030D-6E8A-4147-A177-3AD203B41FA5}">
                      <a16:colId xmlns:a16="http://schemas.microsoft.com/office/drawing/2014/main" val="292199815"/>
                    </a:ext>
                  </a:extLst>
                </a:gridCol>
              </a:tblGrid>
              <a:tr h="931635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Bicarbonato (HCO3)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Causas Comuns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564008"/>
                  </a:ext>
                </a:extLst>
              </a:tr>
              <a:tr h="121394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Menor que 7.35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Baixo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Baixa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Acidose Metabólica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Insuficiência renal, choque,</a:t>
                      </a:r>
                    </a:p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cetoacidose diabética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895068"/>
                  </a:ext>
                </a:extLst>
              </a:tr>
              <a:tr h="64932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Maior que 7.45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Alcolose Metabólica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Vômito crônico, hipocalemia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334868"/>
                  </a:ext>
                </a:extLst>
              </a:tr>
              <a:tr h="149626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Menor que 7.35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Acidose Respiratória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Doenças pulmonares, como</a:t>
                      </a:r>
                    </a:p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pneumonia, DPOC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548159"/>
                  </a:ext>
                </a:extLst>
              </a:tr>
              <a:tr h="64932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Maior que 7.45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Baixo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Baixa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Alcolose Respiratória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Hiperventilação, dor, ansiedade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557520"/>
                  </a:ext>
                </a:extLst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Interpretação dos resultados</a:t>
            </a:r>
            <a:endParaRPr lang="pt-PT" sz="2800" b="1" dirty="0">
              <a:solidFill>
                <a:srgbClr val="00A3D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5715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079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435893" y="2260042"/>
            <a:ext cx="8272211" cy="23379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Apesar do reconhecimento do seu caráter vital, porém, tal como outro medicamento qualquer, quando administrado de forma errada ou prolongado, </a:t>
            </a:r>
            <a:r>
              <a:rPr lang="pt-BR" sz="2800" b="1" dirty="0">
                <a:solidFill>
                  <a:srgbClr val="00A2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 ser tóxico e causar sérios prejuízos clínicos</a:t>
            </a:r>
            <a:r>
              <a:rPr lang="pt-BR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t-PT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5715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882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435895" y="1604612"/>
            <a:ext cx="8272211" cy="3678303"/>
          </a:xfrm>
        </p:spPr>
        <p:txBody>
          <a:bodyPr>
            <a:noAutofit/>
          </a:bodyPr>
          <a:lstStyle/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Seringa de 3ml;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Heparina;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Luva de procedimento;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Algodão;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Álcool 70%;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Pacote de Gaze;</a:t>
            </a:r>
            <a:endParaRPr lang="pt-PT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 necessário para o procedimento: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5715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308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435895" y="1454540"/>
            <a:ext cx="8272211" cy="3678303"/>
          </a:xfrm>
        </p:spPr>
        <p:txBody>
          <a:bodyPr>
            <a:noAutofit/>
          </a:bodyPr>
          <a:lstStyle/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geral, recomenda-se como </a:t>
            </a:r>
            <a:r>
              <a:rPr lang="pt-BR" sz="2800" b="1" dirty="0">
                <a:solidFill>
                  <a:srgbClr val="00A2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preferencial a artéria radial ao nível do túnel do carpo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segunda alternativa para punção artéria é a </a:t>
            </a:r>
            <a:r>
              <a:rPr lang="pt-BR" sz="2800" b="1" dirty="0">
                <a:solidFill>
                  <a:srgbClr val="00A2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artéria braquial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deve ser escolhida somente se a circulação colateral da artéria radial é insuficiente ou se o acesso </a:t>
            </a:r>
            <a:r>
              <a:rPr lang="pt-BR" sz="2800" b="1" dirty="0">
                <a:solidFill>
                  <a:srgbClr val="00A2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artéria femoral 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 difícil.</a:t>
            </a:r>
            <a:endParaRPr lang="pt-PT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de punção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5715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400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435895" y="1450128"/>
            <a:ext cx="8272211" cy="3678303"/>
          </a:xfrm>
        </p:spPr>
        <p:txBody>
          <a:bodyPr numCol="1">
            <a:noAutofit/>
          </a:bodyPr>
          <a:lstStyle/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Orientar o paciente sobre o procedimento a ser realizado;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Reunir o material;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Higienizar as mãos e colocar luvas;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Realizar antissepsia para evitar introdução de flora de pele potencialmente infeciosa no vaso sanguíneo durante o procedimento;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Palpar a artéria usando os dedos indicador e médio de uma das mãos;</a:t>
            </a:r>
            <a:endParaRPr lang="pt-PT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Etapas da Gasometria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5715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55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435895" y="1604612"/>
            <a:ext cx="8272211" cy="3678303"/>
          </a:xfrm>
        </p:spPr>
        <p:txBody>
          <a:bodyPr numCol="1">
            <a:noAutofit/>
          </a:bodyPr>
          <a:lstStyle/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Segurar a seringa com agulha (25x7.0) com o bisel para cima, inclinado num ângulo de 30o a 45o para artérias periféricas e 90o para as profundas;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Perfurar a pele e a parede arterial com apenas um movimento, obedecendo ao sentido da artéria;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puxar o êmbolo para trás porque o sangue arterial deve entrar automaticamente na seringa;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Etapas da Gasometria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5715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39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435895" y="1356962"/>
            <a:ext cx="8272211" cy="3678303"/>
          </a:xfrm>
        </p:spPr>
        <p:txBody>
          <a:bodyPr numCol="1">
            <a:noAutofit/>
          </a:bodyPr>
          <a:lstStyle/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Após colher a amostra, pressionar o local com algodão ou compressa durante 5 a 10 minutos;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 curativo no local da inserção do cateter;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 se a seringa apresenta bolhas de ar e, caso surjam, deve-se removê-las injetando lentamente uma parte do sangue numa compressa;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Inserir a agulha no protetor de borracha, o que impede vazamentos da amostra e mantém o ar afastado da seringa;</a:t>
            </a:r>
            <a:endParaRPr lang="pt-PT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Etapas da Gasometria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5715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790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435895" y="1242662"/>
            <a:ext cx="8272211" cy="3678303"/>
          </a:xfrm>
        </p:spPr>
        <p:txBody>
          <a:bodyPr numCol="1">
            <a:noAutofit/>
          </a:bodyPr>
          <a:lstStyle/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Colocar a amostra etiquetada no saco plástico contendo gelo e enviar a amostra imediatamente ao laboratório;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 o sangramento parar, aplicar um pequeno curativo utilizando gaze estéril com um adesivo sobre o local;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Monitorar os sinais vitais do paciente, observando sintomas de problemas circulatórios como edema, descoloração, dores, dormência ou formigamentos naperna ou braço com a bandagem.</a:t>
            </a:r>
            <a:endParaRPr lang="pt-PT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Etapas da Gasometria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5715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862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0AD22386-72E4-4159-8231-8224B76F9029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237935">
            <a:off x="435894" y="2499425"/>
            <a:ext cx="8272211" cy="1015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dirty="0">
                <a:solidFill>
                  <a:srgbClr val="00A2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Assistir Vídeo demonstrativo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476314-D7C5-4096-8341-CB698B2F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815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435895" y="1242662"/>
            <a:ext cx="8272211" cy="3678303"/>
          </a:xfrm>
        </p:spPr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Um cuidado relacionado à coleta da Gasometria Arterial (GA) diz respeito à realização do teste de Allen modificado, antes da inserção da agulha na artéria, o qual </a:t>
            </a:r>
            <a:r>
              <a:rPr lang="pt-BR" sz="2800" b="1" dirty="0">
                <a:solidFill>
                  <a:srgbClr val="00A2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 a circulação do sangue na mão selecionada antes da punção da artéria radial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avaliando se a artéria ulnar é capaz de proporcionar uma boa perfusão, no caso de hematoma na artéria radial.</a:t>
            </a:r>
            <a:endParaRPr lang="pt-PT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 de Allen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5715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506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435893" y="1450128"/>
            <a:ext cx="8272211" cy="3678303"/>
          </a:xfrm>
        </p:spPr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800" b="1" dirty="0">
                <a:solidFill>
                  <a:srgbClr val="00A2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Nunca desligue ou atrase o início da oxigenioterapia para coleta de gasometria! 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o paciente esteja com hipóxia, inicie imediatamente o oxigênio, anote a FiO2 e faça a coleta do exame, somente depois que o alvo de saturação for atingido.</a:t>
            </a:r>
            <a:endParaRPr lang="pt-PT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 Importante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5715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165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435893" y="1485916"/>
            <a:ext cx="8272211" cy="2337916"/>
          </a:xfrm>
        </p:spPr>
        <p:txBody>
          <a:bodyPr numCol="2">
            <a:noAutofit/>
          </a:bodyPr>
          <a:lstStyle/>
          <a:p>
            <a:r>
              <a:rPr lang="pt-PT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Oxigenoterapia</a:t>
            </a:r>
            <a:r>
              <a:rPr lang="pt-PT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PT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</a:t>
            </a:r>
            <a:r>
              <a:rPr lang="pt-PT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oxigenoterapia</a:t>
            </a:r>
            <a:r>
              <a:rPr lang="pt-PT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PT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Aspetos importantes a salientar;</a:t>
            </a:r>
          </a:p>
          <a:p>
            <a:r>
              <a:rPr lang="pt-PT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Indicações de </a:t>
            </a:r>
            <a:r>
              <a:rPr lang="pt-PT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hiperoxemia</a:t>
            </a:r>
            <a:r>
              <a:rPr lang="pt-PT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PT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Etapas da </a:t>
            </a:r>
            <a:r>
              <a:rPr lang="pt-PT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oxigenoterapia</a:t>
            </a:r>
            <a:r>
              <a:rPr lang="pt-PT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PT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Gasometria;</a:t>
            </a:r>
          </a:p>
          <a:p>
            <a:r>
              <a:rPr lang="pt-PT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que é solicitado;</a:t>
            </a:r>
          </a:p>
          <a:p>
            <a:r>
              <a:rPr lang="pt-PT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Interpretação dos resultados;</a:t>
            </a:r>
          </a:p>
          <a:p>
            <a:r>
              <a:rPr lang="pt-PT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realizar a gasometria;</a:t>
            </a:r>
          </a:p>
          <a:p>
            <a:r>
              <a:rPr lang="pt-PT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 de </a:t>
            </a:r>
            <a:r>
              <a:rPr lang="pt-PT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Allen</a:t>
            </a:r>
            <a:r>
              <a:rPr lang="pt-PT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PT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 a serem abordados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5715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6942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435893" y="2052224"/>
            <a:ext cx="8272211" cy="275355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 oxigeno-terapia é a administração de O2, em concentrações maiores do que a existente no ar ambiente, com o objetivo </a:t>
            </a:r>
            <a:r>
              <a:rPr lang="pt-BR" sz="2800" b="1" dirty="0">
                <a:solidFill>
                  <a:srgbClr val="00A2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corrigir ou minimizar as deficiências de oxigênio,</a:t>
            </a:r>
            <a:r>
              <a:rPr lang="pt-BR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melhorando a troca gasosa e reduzindo o esforço respiratório e o estresse do miocárdio.</a:t>
            </a:r>
            <a:endParaRPr lang="pt-PT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b="1" dirty="0" err="1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Oxigenoterapia</a:t>
            </a:r>
            <a:endParaRPr lang="pt-PT" sz="2800" b="1" dirty="0">
              <a:solidFill>
                <a:srgbClr val="00A3D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5715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633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519545" y="1802842"/>
            <a:ext cx="8188559" cy="32523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Esta terapia é indicada por um clínico geral ou pneumologista depois de verificar </a:t>
            </a:r>
            <a:r>
              <a:rPr lang="pt-BR" sz="2800" b="1" dirty="0">
                <a:solidFill>
                  <a:srgbClr val="00A2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baixo nível de oxigênio no sangue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através da realização da </a:t>
            </a:r>
            <a:r>
              <a:rPr lang="pt-BR" sz="2800" b="1" dirty="0">
                <a:solidFill>
                  <a:srgbClr val="00A2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gasometria arterial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que é um exame de sangue coletado da artéria do pulso, e da </a:t>
            </a:r>
            <a:r>
              <a:rPr lang="pt-BR" sz="2800" b="1" dirty="0">
                <a:solidFill>
                  <a:srgbClr val="00A2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oximetria de pulso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que é feita por meio da observação da saturação de oxigênio e deve estar acima de 90%.</a:t>
            </a:r>
            <a:endParaRPr lang="pt-PT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b="1" dirty="0" err="1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Oxigenoterapia</a:t>
            </a:r>
            <a:endParaRPr lang="pt-PT" sz="2800" b="1" dirty="0">
              <a:solidFill>
                <a:srgbClr val="00A3D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5715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755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435895" y="1432849"/>
            <a:ext cx="8272211" cy="3678303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Insuficiência respiratória aguda ou crônica;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Doença pulmonar obstrutiva crônica;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Enfisema pulmonar; 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Ataque de asma; 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Intoxicação por monóxido de carbono; 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Apneia obstrutiva do sono; 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Envenenamento por cianeto; 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Recuperação pós-anestésica; 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Parada cardiorrespiratória.</a:t>
            </a:r>
            <a:endParaRPr lang="pt-PT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35893" y="634341"/>
            <a:ext cx="8272212" cy="817806"/>
          </a:xfrm>
        </p:spPr>
        <p:txBody>
          <a:bodyPr>
            <a:normAutofit fontScale="90000"/>
          </a:bodyPr>
          <a:lstStyle/>
          <a:p>
            <a:r>
              <a:rPr lang="pt-BR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quando se apresenta algumas condições como:</a:t>
            </a:r>
            <a:b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PT" sz="2800" b="1" dirty="0">
              <a:solidFill>
                <a:srgbClr val="00A3D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5715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771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519547" y="2293803"/>
            <a:ext cx="8188559" cy="227039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É importante salientar que o </a:t>
            </a:r>
            <a:r>
              <a:rPr lang="pt-BR" sz="2800" b="1" dirty="0">
                <a:solidFill>
                  <a:srgbClr val="00A2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oxigênio é ofertado para melhorar a oxigenação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mas ele não trata o distúrbio de base que está causando a hipoxemia, que deve ser diagnosticado e tratado com urgência.</a:t>
            </a:r>
            <a:endParaRPr lang="pt-PT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b="1" dirty="0" err="1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Oxigenoterapia</a:t>
            </a:r>
            <a:endParaRPr lang="pt-PT" sz="2800" b="1" dirty="0">
              <a:solidFill>
                <a:srgbClr val="00A3D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5715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637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435894" y="1589848"/>
            <a:ext cx="8272211" cy="3678303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de Baixo Fluxo</a:t>
            </a:r>
          </a:p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Este tipo de oxigeno-terapia é </a:t>
            </a:r>
            <a:r>
              <a:rPr lang="pt-BR" sz="2800" b="1" dirty="0">
                <a:solidFill>
                  <a:srgbClr val="00A2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recomendado para pessoas que não necessitam de grande quantidade de oxigênio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através destes sistemas é possível fornecer oxigênio para as vias aéreas em um fluxo de até 8 litros por minuto ou com um FiO2, chamado de fração de oxigênio inspirado, de 60%.</a:t>
            </a:r>
            <a:endParaRPr lang="pt-PT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b="1" dirty="0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</a:t>
            </a:r>
            <a:r>
              <a:rPr lang="pt-PT" sz="2800" b="1" dirty="0" err="1">
                <a:solidFill>
                  <a:srgbClr val="00A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Oxigenoterapia</a:t>
            </a:r>
            <a:endParaRPr lang="pt-PT" sz="2800" b="1" dirty="0">
              <a:solidFill>
                <a:srgbClr val="00A3D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7108E58-098D-44BE-9429-7401750F6793}"/>
              </a:ext>
            </a:extLst>
          </p:cNvPr>
          <p:cNvCxnSpPr>
            <a:cxnSpLocks/>
          </p:cNvCxnSpPr>
          <p:nvPr/>
        </p:nvCxnSpPr>
        <p:spPr>
          <a:xfrm>
            <a:off x="435894" y="568034"/>
            <a:ext cx="0" cy="682730"/>
          </a:xfrm>
          <a:prstGeom prst="line">
            <a:avLst/>
          </a:prstGeom>
          <a:ln w="57150">
            <a:solidFill>
              <a:srgbClr val="00A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230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in - 4:3">
  <a:themeElements>
    <a:clrScheme name="Personalizado 2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70C0"/>
      </a:hlink>
      <a:folHlink>
        <a:srgbClr val="B2B2B2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4914</TotalTime>
  <Words>3183</Words>
  <Application>Microsoft Office PowerPoint</Application>
  <PresentationFormat>Apresentação no Ecrã (4:3)</PresentationFormat>
  <Paragraphs>315</Paragraphs>
  <Slides>38</Slides>
  <Notes>34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38</vt:i4>
      </vt:variant>
    </vt:vector>
  </HeadingPairs>
  <TitlesOfParts>
    <vt:vector size="46" baseType="lpstr">
      <vt:lpstr>等线</vt:lpstr>
      <vt:lpstr>Arial</vt:lpstr>
      <vt:lpstr>Calibri</vt:lpstr>
      <vt:lpstr>Gill Sans MT</vt:lpstr>
      <vt:lpstr>Karla</vt:lpstr>
      <vt:lpstr>Open Sans</vt:lpstr>
      <vt:lpstr>Wingdings 2</vt:lpstr>
      <vt:lpstr>Main - 4:3</vt:lpstr>
      <vt:lpstr>Licenciatura em enfermagem -3º ano Gasometria e oxigenoterapia em situações de emergência</vt:lpstr>
      <vt:lpstr>Introdução</vt:lpstr>
      <vt:lpstr>Introdução</vt:lpstr>
      <vt:lpstr>Tópicos a serem abordados</vt:lpstr>
      <vt:lpstr>Oxigenoterapia</vt:lpstr>
      <vt:lpstr>Oxigenoterapia</vt:lpstr>
      <vt:lpstr>Ou quando se apresenta algumas condições como: </vt:lpstr>
      <vt:lpstr>Oxigenoterapia</vt:lpstr>
      <vt:lpstr>Tipos de Oxigenoterapia</vt:lpstr>
      <vt:lpstr>Tipos de Oxigenoterapia</vt:lpstr>
      <vt:lpstr>Tipos de Oxigenoterapia</vt:lpstr>
      <vt:lpstr>Tipos de Oxigenoterapia</vt:lpstr>
      <vt:lpstr>Tipos de Oxigenoterapia</vt:lpstr>
      <vt:lpstr>Tipos de Oxigenoterapia</vt:lpstr>
      <vt:lpstr>Tipos de Oxigenoterapia</vt:lpstr>
      <vt:lpstr>Tipos de Oxigenoterapia</vt:lpstr>
      <vt:lpstr>É importante salientar</vt:lpstr>
      <vt:lpstr>É importante salientar</vt:lpstr>
      <vt:lpstr>Exemplos de Prescrições</vt:lpstr>
      <vt:lpstr>Indicação de hiperoxemia</vt:lpstr>
      <vt:lpstr>Etapas da oxigenoterapia</vt:lpstr>
      <vt:lpstr>Etapas da oxigenoterapia</vt:lpstr>
      <vt:lpstr>Gasometria</vt:lpstr>
      <vt:lpstr>Gasometria</vt:lpstr>
      <vt:lpstr>A gasometria é solicitada pelo médico para:</vt:lpstr>
      <vt:lpstr>A gasometria é solicitada pelo médico para:</vt:lpstr>
      <vt:lpstr>A gasometria é solicitada pelo médico para:</vt:lpstr>
      <vt:lpstr>A gasometria é solicitada pelo médico para:</vt:lpstr>
      <vt:lpstr>Interpretação dos resultados</vt:lpstr>
      <vt:lpstr>Material necessário para o procedimento:</vt:lpstr>
      <vt:lpstr>Local de punção</vt:lpstr>
      <vt:lpstr>Etapas da Gasometria</vt:lpstr>
      <vt:lpstr>Etapas da Gasometria</vt:lpstr>
      <vt:lpstr>Etapas da Gasometria</vt:lpstr>
      <vt:lpstr>Etapas da Gasometria</vt:lpstr>
      <vt:lpstr>Apresentação do PowerPoint</vt:lpstr>
      <vt:lpstr>Teste de Allen</vt:lpstr>
      <vt:lpstr>Nota Importante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PPT UM 2223</dc:title>
  <dc:creator>Emanuel Vieira</dc:creator>
  <cp:lastModifiedBy>Herman Goncalves</cp:lastModifiedBy>
  <cp:revision>24</cp:revision>
  <cp:lastPrinted>2020-04-04T02:50:47Z</cp:lastPrinted>
  <dcterms:created xsi:type="dcterms:W3CDTF">2020-01-04T07:43:38Z</dcterms:created>
  <dcterms:modified xsi:type="dcterms:W3CDTF">2023-01-16T15:47:16Z</dcterms:modified>
</cp:coreProperties>
</file>