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92" d="100"/>
          <a:sy n="92" d="100"/>
        </p:scale>
        <p:origin x="51" y="11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514262-E103-4DC9-96BB-13AAFE8CD03D}"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B104D5-CDD1-4FE8-906F-98945CB570D0}" type="slidenum">
              <a:rPr lang="en-IN" smtClean="0"/>
              <a:t>‹#›</a:t>
            </a:fld>
            <a:endParaRPr lang="en-IN"/>
          </a:p>
        </p:txBody>
      </p:sp>
    </p:spTree>
    <p:extLst>
      <p:ext uri="{BB962C8B-B14F-4D97-AF65-F5344CB8AC3E}">
        <p14:creationId xmlns:p14="http://schemas.microsoft.com/office/powerpoint/2010/main" val="1428167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514262-E103-4DC9-96BB-13AAFE8CD03D}"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B104D5-CDD1-4FE8-906F-98945CB570D0}" type="slidenum">
              <a:rPr lang="en-IN" smtClean="0"/>
              <a:t>‹#›</a:t>
            </a:fld>
            <a:endParaRPr lang="en-IN"/>
          </a:p>
        </p:txBody>
      </p:sp>
    </p:spTree>
    <p:extLst>
      <p:ext uri="{BB962C8B-B14F-4D97-AF65-F5344CB8AC3E}">
        <p14:creationId xmlns:p14="http://schemas.microsoft.com/office/powerpoint/2010/main" val="2370931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514262-E103-4DC9-96BB-13AAFE8CD03D}"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B104D5-CDD1-4FE8-906F-98945CB570D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64703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514262-E103-4DC9-96BB-13AAFE8CD03D}"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B104D5-CDD1-4FE8-906F-98945CB570D0}" type="slidenum">
              <a:rPr lang="en-IN" smtClean="0"/>
              <a:t>‹#›</a:t>
            </a:fld>
            <a:endParaRPr lang="en-IN"/>
          </a:p>
        </p:txBody>
      </p:sp>
    </p:spTree>
    <p:extLst>
      <p:ext uri="{BB962C8B-B14F-4D97-AF65-F5344CB8AC3E}">
        <p14:creationId xmlns:p14="http://schemas.microsoft.com/office/powerpoint/2010/main" val="19894503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514262-E103-4DC9-96BB-13AAFE8CD03D}"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B104D5-CDD1-4FE8-906F-98945CB570D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087751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514262-E103-4DC9-96BB-13AAFE8CD03D}"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B104D5-CDD1-4FE8-906F-98945CB570D0}" type="slidenum">
              <a:rPr lang="en-IN" smtClean="0"/>
              <a:t>‹#›</a:t>
            </a:fld>
            <a:endParaRPr lang="en-IN"/>
          </a:p>
        </p:txBody>
      </p:sp>
    </p:spTree>
    <p:extLst>
      <p:ext uri="{BB962C8B-B14F-4D97-AF65-F5344CB8AC3E}">
        <p14:creationId xmlns:p14="http://schemas.microsoft.com/office/powerpoint/2010/main" val="925526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514262-E103-4DC9-96BB-13AAFE8CD03D}"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B104D5-CDD1-4FE8-906F-98945CB570D0}" type="slidenum">
              <a:rPr lang="en-IN" smtClean="0"/>
              <a:t>‹#›</a:t>
            </a:fld>
            <a:endParaRPr lang="en-IN"/>
          </a:p>
        </p:txBody>
      </p:sp>
    </p:spTree>
    <p:extLst>
      <p:ext uri="{BB962C8B-B14F-4D97-AF65-F5344CB8AC3E}">
        <p14:creationId xmlns:p14="http://schemas.microsoft.com/office/powerpoint/2010/main" val="511559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514262-E103-4DC9-96BB-13AAFE8CD03D}"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B104D5-CDD1-4FE8-906F-98945CB570D0}" type="slidenum">
              <a:rPr lang="en-IN" smtClean="0"/>
              <a:t>‹#›</a:t>
            </a:fld>
            <a:endParaRPr lang="en-IN"/>
          </a:p>
        </p:txBody>
      </p:sp>
    </p:spTree>
    <p:extLst>
      <p:ext uri="{BB962C8B-B14F-4D97-AF65-F5344CB8AC3E}">
        <p14:creationId xmlns:p14="http://schemas.microsoft.com/office/powerpoint/2010/main" val="2247028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514262-E103-4DC9-96BB-13AAFE8CD03D}"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B104D5-CDD1-4FE8-906F-98945CB570D0}" type="slidenum">
              <a:rPr lang="en-IN" smtClean="0"/>
              <a:t>‹#›</a:t>
            </a:fld>
            <a:endParaRPr lang="en-IN"/>
          </a:p>
        </p:txBody>
      </p:sp>
    </p:spTree>
    <p:extLst>
      <p:ext uri="{BB962C8B-B14F-4D97-AF65-F5344CB8AC3E}">
        <p14:creationId xmlns:p14="http://schemas.microsoft.com/office/powerpoint/2010/main" val="2763609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514262-E103-4DC9-96BB-13AAFE8CD03D}"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B104D5-CDD1-4FE8-906F-98945CB570D0}" type="slidenum">
              <a:rPr lang="en-IN" smtClean="0"/>
              <a:t>‹#›</a:t>
            </a:fld>
            <a:endParaRPr lang="en-IN"/>
          </a:p>
        </p:txBody>
      </p:sp>
    </p:spTree>
    <p:extLst>
      <p:ext uri="{BB962C8B-B14F-4D97-AF65-F5344CB8AC3E}">
        <p14:creationId xmlns:p14="http://schemas.microsoft.com/office/powerpoint/2010/main" val="2299300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514262-E103-4DC9-96BB-13AAFE8CD03D}" type="datetimeFigureOut">
              <a:rPr lang="en-IN" smtClean="0"/>
              <a:t>26-08-2023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B104D5-CDD1-4FE8-906F-98945CB570D0}" type="slidenum">
              <a:rPr lang="en-IN" smtClean="0"/>
              <a:t>‹#›</a:t>
            </a:fld>
            <a:endParaRPr lang="en-IN"/>
          </a:p>
        </p:txBody>
      </p:sp>
    </p:spTree>
    <p:extLst>
      <p:ext uri="{BB962C8B-B14F-4D97-AF65-F5344CB8AC3E}">
        <p14:creationId xmlns:p14="http://schemas.microsoft.com/office/powerpoint/2010/main" val="3236476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514262-E103-4DC9-96BB-13AAFE8CD03D}" type="datetimeFigureOut">
              <a:rPr lang="en-IN" smtClean="0"/>
              <a:t>26-08-2023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B104D5-CDD1-4FE8-906F-98945CB570D0}" type="slidenum">
              <a:rPr lang="en-IN" smtClean="0"/>
              <a:t>‹#›</a:t>
            </a:fld>
            <a:endParaRPr lang="en-IN"/>
          </a:p>
        </p:txBody>
      </p:sp>
    </p:spTree>
    <p:extLst>
      <p:ext uri="{BB962C8B-B14F-4D97-AF65-F5344CB8AC3E}">
        <p14:creationId xmlns:p14="http://schemas.microsoft.com/office/powerpoint/2010/main" val="2516000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514262-E103-4DC9-96BB-13AAFE8CD03D}" type="datetimeFigureOut">
              <a:rPr lang="en-IN" smtClean="0"/>
              <a:t>26-08-2023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B104D5-CDD1-4FE8-906F-98945CB570D0}" type="slidenum">
              <a:rPr lang="en-IN" smtClean="0"/>
              <a:t>‹#›</a:t>
            </a:fld>
            <a:endParaRPr lang="en-IN"/>
          </a:p>
        </p:txBody>
      </p:sp>
    </p:spTree>
    <p:extLst>
      <p:ext uri="{BB962C8B-B14F-4D97-AF65-F5344CB8AC3E}">
        <p14:creationId xmlns:p14="http://schemas.microsoft.com/office/powerpoint/2010/main" val="632145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514262-E103-4DC9-96BB-13AAFE8CD03D}" type="datetimeFigureOut">
              <a:rPr lang="en-IN" smtClean="0"/>
              <a:t>26-08-2023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B104D5-CDD1-4FE8-906F-98945CB570D0}" type="slidenum">
              <a:rPr lang="en-IN" smtClean="0"/>
              <a:t>‹#›</a:t>
            </a:fld>
            <a:endParaRPr lang="en-IN"/>
          </a:p>
        </p:txBody>
      </p:sp>
    </p:spTree>
    <p:extLst>
      <p:ext uri="{BB962C8B-B14F-4D97-AF65-F5344CB8AC3E}">
        <p14:creationId xmlns:p14="http://schemas.microsoft.com/office/powerpoint/2010/main" val="1537072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514262-E103-4DC9-96BB-13AAFE8CD03D}" type="datetimeFigureOut">
              <a:rPr lang="en-IN" smtClean="0"/>
              <a:t>26-08-2023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B104D5-CDD1-4FE8-906F-98945CB570D0}" type="slidenum">
              <a:rPr lang="en-IN" smtClean="0"/>
              <a:t>‹#›</a:t>
            </a:fld>
            <a:endParaRPr lang="en-IN"/>
          </a:p>
        </p:txBody>
      </p:sp>
    </p:spTree>
    <p:extLst>
      <p:ext uri="{BB962C8B-B14F-4D97-AF65-F5344CB8AC3E}">
        <p14:creationId xmlns:p14="http://schemas.microsoft.com/office/powerpoint/2010/main" val="1223997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514262-E103-4DC9-96BB-13AAFE8CD03D}" type="datetimeFigureOut">
              <a:rPr lang="en-IN" smtClean="0"/>
              <a:t>26-08-2023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B104D5-CDD1-4FE8-906F-98945CB570D0}" type="slidenum">
              <a:rPr lang="en-IN" smtClean="0"/>
              <a:t>‹#›</a:t>
            </a:fld>
            <a:endParaRPr lang="en-IN"/>
          </a:p>
        </p:txBody>
      </p:sp>
    </p:spTree>
    <p:extLst>
      <p:ext uri="{BB962C8B-B14F-4D97-AF65-F5344CB8AC3E}">
        <p14:creationId xmlns:p14="http://schemas.microsoft.com/office/powerpoint/2010/main" val="3552641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514262-E103-4DC9-96BB-13AAFE8CD03D}" type="datetimeFigureOut">
              <a:rPr lang="en-IN" smtClean="0"/>
              <a:t>26-08-2023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FB104D5-CDD1-4FE8-906F-98945CB570D0}" type="slidenum">
              <a:rPr lang="en-IN" smtClean="0"/>
              <a:t>‹#›</a:t>
            </a:fld>
            <a:endParaRPr lang="en-IN"/>
          </a:p>
        </p:txBody>
      </p:sp>
    </p:spTree>
    <p:extLst>
      <p:ext uri="{BB962C8B-B14F-4D97-AF65-F5344CB8AC3E}">
        <p14:creationId xmlns:p14="http://schemas.microsoft.com/office/powerpoint/2010/main" val="239268377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Breadboard" TargetMode="External"/><Relationship Id="rId2" Type="http://schemas.openxmlformats.org/officeDocument/2006/relationships/hyperlink" Target="https://en.wikipedia.org/wiki/Electrical_wire"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Expansion_board" TargetMode="External"/><Relationship Id="rId3" Type="http://schemas.openxmlformats.org/officeDocument/2006/relationships/hyperlink" Target="https://en.wikipedia.org/wiki/Microcontroller_board" TargetMode="External"/><Relationship Id="rId7" Type="http://schemas.openxmlformats.org/officeDocument/2006/relationships/hyperlink" Target="https://en.wikipedia.org/wiki/Input/output" TargetMode="External"/><Relationship Id="rId12" Type="http://schemas.openxmlformats.org/officeDocument/2006/relationships/image" Target="../media/image3.jpeg"/><Relationship Id="rId2" Type="http://schemas.openxmlformats.org/officeDocument/2006/relationships/hyperlink" Target="https://en.wikipedia.org/wiki/Open-source" TargetMode="External"/><Relationship Id="rId1" Type="http://schemas.openxmlformats.org/officeDocument/2006/relationships/slideLayout" Target="../slideLayouts/slideLayout2.xml"/><Relationship Id="rId6" Type="http://schemas.openxmlformats.org/officeDocument/2006/relationships/hyperlink" Target="https://en.wikipedia.org/wiki/Arduino" TargetMode="External"/><Relationship Id="rId11" Type="http://schemas.openxmlformats.org/officeDocument/2006/relationships/hyperlink" Target="https://en.wikipedia.org/wiki/USB_cable" TargetMode="External"/><Relationship Id="rId5" Type="http://schemas.openxmlformats.org/officeDocument/2006/relationships/hyperlink" Target="https://en.wikipedia.org/wiki/ATmega328P" TargetMode="External"/><Relationship Id="rId10" Type="http://schemas.openxmlformats.org/officeDocument/2006/relationships/hyperlink" Target="https://en.wikipedia.org/wiki/Arduino#Software" TargetMode="External"/><Relationship Id="rId4" Type="http://schemas.openxmlformats.org/officeDocument/2006/relationships/hyperlink" Target="https://en.wikipedia.org/wiki/Microchip_Technology" TargetMode="External"/><Relationship Id="rId9" Type="http://schemas.openxmlformats.org/officeDocument/2006/relationships/hyperlink" Target="https://en.wikipedia.org/wiki/Pulse-width_modulation"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Linear_actuator" TargetMode="External"/><Relationship Id="rId2" Type="http://schemas.openxmlformats.org/officeDocument/2006/relationships/hyperlink" Target="https://en.wikipedia.org/wiki/Rotary_actuator" TargetMode="Externa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hyperlink" Target="https://en.wikipedia.org/wiki/Servomotor#cite_note-1"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B533A-2463-3DD1-AD3B-55C1FA4EAEA2}"/>
              </a:ext>
            </a:extLst>
          </p:cNvPr>
          <p:cNvSpPr>
            <a:spLocks noGrp="1"/>
          </p:cNvSpPr>
          <p:nvPr>
            <p:ph type="ctrTitle"/>
          </p:nvPr>
        </p:nvSpPr>
        <p:spPr>
          <a:xfrm>
            <a:off x="1507067" y="414671"/>
            <a:ext cx="7766936" cy="3572538"/>
          </a:xfrm>
        </p:spPr>
        <p:txBody>
          <a:bodyPr/>
          <a:lstStyle/>
          <a:p>
            <a:pPr algn="ctr"/>
            <a:r>
              <a:rPr lang="en-IN" sz="7200" dirty="0">
                <a:solidFill>
                  <a:schemeClr val="tx2"/>
                </a:solidFill>
                <a:latin typeface="Algerian" panose="04020705040A02060702" pitchFamily="82" charset="0"/>
              </a:rPr>
              <a:t>SMART CAR PARKING SYSTEM USING IOT</a:t>
            </a:r>
          </a:p>
        </p:txBody>
      </p:sp>
      <p:sp>
        <p:nvSpPr>
          <p:cNvPr id="6" name="TextBox 5">
            <a:extLst>
              <a:ext uri="{FF2B5EF4-FFF2-40B4-BE49-F238E27FC236}">
                <a16:creationId xmlns:a16="http://schemas.microsoft.com/office/drawing/2014/main" id="{31F00B76-D3C4-A1C5-5BE7-B48F9AA39025}"/>
              </a:ext>
            </a:extLst>
          </p:cNvPr>
          <p:cNvSpPr txBox="1"/>
          <p:nvPr/>
        </p:nvSpPr>
        <p:spPr>
          <a:xfrm>
            <a:off x="1839433" y="4158091"/>
            <a:ext cx="5231218" cy="1785104"/>
          </a:xfrm>
          <a:prstGeom prst="rect">
            <a:avLst/>
          </a:prstGeom>
          <a:noFill/>
        </p:spPr>
        <p:txBody>
          <a:bodyPr wrap="square" rtlCol="0">
            <a:spAutoFit/>
          </a:bodyPr>
          <a:lstStyle/>
          <a:p>
            <a:r>
              <a:rPr lang="en-IN" sz="2000" dirty="0">
                <a:solidFill>
                  <a:schemeClr val="accent1"/>
                </a:solidFill>
                <a:latin typeface="Arial Black" panose="020B0A04020102020204" pitchFamily="34" charset="0"/>
              </a:rPr>
              <a:t>TEAM MEMBERS:</a:t>
            </a:r>
          </a:p>
          <a:p>
            <a:r>
              <a:rPr lang="en-IN" dirty="0"/>
              <a:t>SRIKANTH V             	20ETCS002310</a:t>
            </a:r>
          </a:p>
          <a:p>
            <a:r>
              <a:rPr lang="en-IN" dirty="0"/>
              <a:t>YASHAWANTH T M       20ETCS002312</a:t>
            </a:r>
          </a:p>
          <a:p>
            <a:r>
              <a:rPr lang="en-IN" dirty="0"/>
              <a:t>TEJAS S                	20ETCS002311</a:t>
            </a:r>
          </a:p>
          <a:p>
            <a:r>
              <a:rPr lang="en-IN" dirty="0"/>
              <a:t>MALLIKARJUN     	 	20ETCS002077</a:t>
            </a:r>
          </a:p>
          <a:p>
            <a:r>
              <a:rPr lang="en-IN" dirty="0"/>
              <a:t>YASHAS M L          	20ETCS002158</a:t>
            </a:r>
          </a:p>
        </p:txBody>
      </p:sp>
    </p:spTree>
    <p:extLst>
      <p:ext uri="{BB962C8B-B14F-4D97-AF65-F5344CB8AC3E}">
        <p14:creationId xmlns:p14="http://schemas.microsoft.com/office/powerpoint/2010/main" val="60590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CE00260-3C96-F885-F522-E83F1564481A}"/>
              </a:ext>
            </a:extLst>
          </p:cNvPr>
          <p:cNvSpPr>
            <a:spLocks noGrp="1"/>
          </p:cNvSpPr>
          <p:nvPr>
            <p:ph type="title"/>
          </p:nvPr>
        </p:nvSpPr>
        <p:spPr>
          <a:xfrm>
            <a:off x="571008" y="545805"/>
            <a:ext cx="8596668" cy="1320800"/>
          </a:xfrm>
        </p:spPr>
        <p:txBody>
          <a:bodyPr>
            <a:normAutofit fontScale="90000"/>
          </a:bodyPr>
          <a:lstStyle/>
          <a:p>
            <a:r>
              <a:rPr lang="en-IN" dirty="0">
                <a:solidFill>
                  <a:schemeClr val="accent4">
                    <a:lumMod val="50000"/>
                  </a:schemeClr>
                </a:solidFill>
              </a:rPr>
              <a:t>Jump Wires</a:t>
            </a:r>
            <a:br>
              <a:rPr lang="en-IN" sz="3600" dirty="0">
                <a:solidFill>
                  <a:schemeClr val="accent4">
                    <a:lumMod val="50000"/>
                  </a:schemeClr>
                </a:solidFill>
              </a:rPr>
            </a:br>
            <a:r>
              <a:rPr lang="en-US" sz="3100" b="0" i="0" dirty="0">
                <a:solidFill>
                  <a:srgbClr val="202122"/>
                </a:solidFill>
                <a:effectLst/>
                <a:latin typeface="Arial" panose="020B0604020202020204" pitchFamily="34" charset="0"/>
              </a:rPr>
              <a:t>A </a:t>
            </a:r>
            <a:r>
              <a:rPr lang="en-US" sz="3100" b="1" i="0" dirty="0">
                <a:solidFill>
                  <a:srgbClr val="202122"/>
                </a:solidFill>
                <a:effectLst/>
                <a:latin typeface="Arial" panose="020B0604020202020204" pitchFamily="34" charset="0"/>
              </a:rPr>
              <a:t>jump wire</a:t>
            </a:r>
            <a:r>
              <a:rPr lang="en-US" sz="3100" b="0" i="0" dirty="0">
                <a:solidFill>
                  <a:srgbClr val="202122"/>
                </a:solidFill>
                <a:effectLst/>
                <a:latin typeface="Arial" panose="020B0604020202020204" pitchFamily="34" charset="0"/>
              </a:rPr>
              <a:t> (also known as </a:t>
            </a:r>
            <a:r>
              <a:rPr lang="en-US" sz="3100" b="1" i="0" dirty="0">
                <a:solidFill>
                  <a:srgbClr val="202122"/>
                </a:solidFill>
                <a:effectLst/>
                <a:latin typeface="Arial" panose="020B0604020202020204" pitchFamily="34" charset="0"/>
              </a:rPr>
              <a:t>jumper</a:t>
            </a:r>
            <a:r>
              <a:rPr lang="en-US" sz="3100" b="0" i="0" dirty="0">
                <a:solidFill>
                  <a:srgbClr val="202122"/>
                </a:solidFill>
                <a:effectLst/>
                <a:latin typeface="Arial" panose="020B0604020202020204" pitchFamily="34" charset="0"/>
              </a:rPr>
              <a:t>, </a:t>
            </a:r>
            <a:r>
              <a:rPr lang="en-US" sz="3100" b="1" i="0" dirty="0">
                <a:solidFill>
                  <a:srgbClr val="202122"/>
                </a:solidFill>
                <a:effectLst/>
                <a:latin typeface="Arial" panose="020B0604020202020204" pitchFamily="34" charset="0"/>
              </a:rPr>
              <a:t>jumper wire</a:t>
            </a:r>
            <a:r>
              <a:rPr lang="en-US" sz="3100" b="0" i="0" dirty="0">
                <a:solidFill>
                  <a:srgbClr val="202122"/>
                </a:solidFill>
                <a:effectLst/>
                <a:latin typeface="Arial" panose="020B0604020202020204" pitchFamily="34" charset="0"/>
              </a:rPr>
              <a:t>, </a:t>
            </a:r>
            <a:r>
              <a:rPr lang="en-US" sz="3100" b="1" i="0" dirty="0">
                <a:solidFill>
                  <a:srgbClr val="202122"/>
                </a:solidFill>
                <a:effectLst/>
                <a:latin typeface="Arial" panose="020B0604020202020204" pitchFamily="34" charset="0"/>
              </a:rPr>
              <a:t>DuPont wire</a:t>
            </a:r>
            <a:r>
              <a:rPr lang="en-US" sz="3100" b="0" i="0" dirty="0">
                <a:solidFill>
                  <a:srgbClr val="202122"/>
                </a:solidFill>
                <a:effectLst/>
                <a:latin typeface="Arial" panose="020B0604020202020204" pitchFamily="34" charset="0"/>
              </a:rPr>
              <a:t>) is an </a:t>
            </a:r>
            <a:r>
              <a:rPr lang="en-US" sz="3100" b="0" i="0" u="none" strike="noStrike" dirty="0">
                <a:solidFill>
                  <a:srgbClr val="0645AD"/>
                </a:solidFill>
                <a:effectLst/>
                <a:latin typeface="Arial" panose="020B0604020202020204" pitchFamily="34" charset="0"/>
                <a:hlinkClick r:id="rId2" tooltip="Electrical wire"/>
              </a:rPr>
              <a:t>electrical wire</a:t>
            </a:r>
            <a:r>
              <a:rPr lang="en-US" sz="3100" b="0" i="0" dirty="0">
                <a:solidFill>
                  <a:srgbClr val="202122"/>
                </a:solidFill>
                <a:effectLst/>
                <a:latin typeface="Arial" panose="020B0604020202020204" pitchFamily="34" charset="0"/>
              </a:rPr>
              <a:t>, or group of them in a cable, with a connector or pin at each end (or sometimes without them – simply "tinned"), which is normally used to interconnect the components of a </a:t>
            </a:r>
            <a:r>
              <a:rPr lang="en-US" sz="3100" b="0" i="0" u="none" strike="noStrike" dirty="0">
                <a:solidFill>
                  <a:srgbClr val="0645AD"/>
                </a:solidFill>
                <a:effectLst/>
                <a:latin typeface="Arial" panose="020B0604020202020204" pitchFamily="34" charset="0"/>
                <a:hlinkClick r:id="rId3" tooltip="Breadboard"/>
              </a:rPr>
              <a:t>breadboard</a:t>
            </a:r>
            <a:r>
              <a:rPr lang="en-US" sz="3100" b="0" i="0" dirty="0">
                <a:solidFill>
                  <a:srgbClr val="202122"/>
                </a:solidFill>
                <a:effectLst/>
                <a:latin typeface="Arial" panose="020B0604020202020204" pitchFamily="34" charset="0"/>
              </a:rPr>
              <a:t> or other prototype or test circuit, internally or with other equipment or components, without soldering.</a:t>
            </a:r>
            <a:br>
              <a:rPr lang="en-IN" sz="3600" dirty="0">
                <a:solidFill>
                  <a:schemeClr val="accent4">
                    <a:lumMod val="50000"/>
                  </a:schemeClr>
                </a:solidFill>
              </a:rPr>
            </a:br>
            <a:br>
              <a:rPr lang="en-IN" sz="3600" dirty="0">
                <a:solidFill>
                  <a:schemeClr val="accent4">
                    <a:lumMod val="50000"/>
                  </a:schemeClr>
                </a:solidFill>
              </a:rPr>
            </a:br>
            <a:endParaRPr lang="en-IN" dirty="0">
              <a:solidFill>
                <a:schemeClr val="accent4">
                  <a:lumMod val="50000"/>
                </a:schemeClr>
              </a:solidFill>
            </a:endParaRPr>
          </a:p>
        </p:txBody>
      </p:sp>
      <p:pic>
        <p:nvPicPr>
          <p:cNvPr id="5" name="Picture 4">
            <a:extLst>
              <a:ext uri="{FF2B5EF4-FFF2-40B4-BE49-F238E27FC236}">
                <a16:creationId xmlns:a16="http://schemas.microsoft.com/office/drawing/2014/main" id="{592943D5-0B3F-698A-3A2E-AD0CC4BC4C53}"/>
              </a:ext>
            </a:extLst>
          </p:cNvPr>
          <p:cNvPicPr>
            <a:picLocks noChangeAspect="1"/>
          </p:cNvPicPr>
          <p:nvPr/>
        </p:nvPicPr>
        <p:blipFill rotWithShape="1">
          <a:blip r:embed="rId4"/>
          <a:srcRect t="27218" b="20930"/>
          <a:stretch/>
        </p:blipFill>
        <p:spPr>
          <a:xfrm>
            <a:off x="3118932" y="4529470"/>
            <a:ext cx="5258315" cy="2328530"/>
          </a:xfrm>
          <a:prstGeom prst="rect">
            <a:avLst/>
          </a:prstGeom>
        </p:spPr>
      </p:pic>
    </p:spTree>
    <p:extLst>
      <p:ext uri="{BB962C8B-B14F-4D97-AF65-F5344CB8AC3E}">
        <p14:creationId xmlns:p14="http://schemas.microsoft.com/office/powerpoint/2010/main" val="1401153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6601E55-A4D0-52DB-2445-AFBF1A6D7544}"/>
              </a:ext>
            </a:extLst>
          </p:cNvPr>
          <p:cNvSpPr>
            <a:spLocks noGrp="1"/>
          </p:cNvSpPr>
          <p:nvPr>
            <p:ph type="title"/>
          </p:nvPr>
        </p:nvSpPr>
        <p:spPr>
          <a:xfrm>
            <a:off x="571008" y="545805"/>
            <a:ext cx="8596668" cy="1644502"/>
          </a:xfrm>
        </p:spPr>
        <p:txBody>
          <a:bodyPr>
            <a:normAutofit fontScale="90000"/>
          </a:bodyPr>
          <a:lstStyle/>
          <a:p>
            <a:r>
              <a:rPr lang="en-IN" sz="3600" dirty="0">
                <a:solidFill>
                  <a:schemeClr val="accent4">
                    <a:lumMod val="50000"/>
                  </a:schemeClr>
                </a:solidFill>
              </a:rPr>
              <a:t>Arduino IDE</a:t>
            </a:r>
            <a:br>
              <a:rPr lang="en-IN" sz="3600" dirty="0">
                <a:solidFill>
                  <a:schemeClr val="accent4">
                    <a:lumMod val="50000"/>
                  </a:schemeClr>
                </a:solidFill>
              </a:rPr>
            </a:br>
            <a:r>
              <a:rPr lang="en-US" sz="2700" b="0" i="0" dirty="0">
                <a:solidFill>
                  <a:srgbClr val="000000"/>
                </a:solidFill>
                <a:effectLst/>
                <a:latin typeface="Open Sans" panose="020B0604020202020204" pitchFamily="34" charset="0"/>
              </a:rPr>
              <a:t>The Arduino Integrated Development Environment - or Arduino Software (IDE) - contains a text editor for writing code, a message area, a text console, a toolbar with buttons for common functions and a series of menus. It connects to the Arduino hardware to upload programs and communicate with them.</a:t>
            </a:r>
            <a:br>
              <a:rPr lang="en-IN" sz="3600" dirty="0">
                <a:solidFill>
                  <a:schemeClr val="accent4">
                    <a:lumMod val="50000"/>
                  </a:schemeClr>
                </a:solidFill>
              </a:rPr>
            </a:br>
            <a:br>
              <a:rPr lang="en-IN" sz="3600" dirty="0">
                <a:solidFill>
                  <a:schemeClr val="accent4">
                    <a:lumMod val="50000"/>
                  </a:schemeClr>
                </a:solidFill>
              </a:rPr>
            </a:br>
            <a:endParaRPr lang="en-IN" dirty="0">
              <a:solidFill>
                <a:schemeClr val="accent4">
                  <a:lumMod val="50000"/>
                </a:schemeClr>
              </a:solidFill>
            </a:endParaRPr>
          </a:p>
        </p:txBody>
      </p:sp>
      <p:pic>
        <p:nvPicPr>
          <p:cNvPr id="10242" name="Picture 2" descr="Using the Arduino Software (IDE) | Arduino Documentation | Arduino  Documentation">
            <a:extLst>
              <a:ext uri="{FF2B5EF4-FFF2-40B4-BE49-F238E27FC236}">
                <a16:creationId xmlns:a16="http://schemas.microsoft.com/office/drawing/2014/main" id="{43EA0B9B-DEA3-C7A2-33AD-83699A1D57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634" t="7960" r="15756" b="7958"/>
          <a:stretch/>
        </p:blipFill>
        <p:spPr bwMode="auto">
          <a:xfrm>
            <a:off x="4295553" y="2955851"/>
            <a:ext cx="6092456" cy="3827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88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94214-89B2-B4A1-E9C3-D691D17B71D1}"/>
              </a:ext>
            </a:extLst>
          </p:cNvPr>
          <p:cNvSpPr>
            <a:spLocks noGrp="1"/>
          </p:cNvSpPr>
          <p:nvPr>
            <p:ph type="title"/>
          </p:nvPr>
        </p:nvSpPr>
        <p:spPr>
          <a:xfrm>
            <a:off x="677334" y="72572"/>
            <a:ext cx="8596668" cy="834572"/>
          </a:xfrm>
        </p:spPr>
        <p:txBody>
          <a:bodyPr/>
          <a:lstStyle/>
          <a:p>
            <a:r>
              <a:rPr lang="en-IN" dirty="0"/>
              <a:t>Circuit Diagram</a:t>
            </a:r>
          </a:p>
        </p:txBody>
      </p:sp>
      <p:pic>
        <p:nvPicPr>
          <p:cNvPr id="5" name="Content Placeholder 4">
            <a:extLst>
              <a:ext uri="{FF2B5EF4-FFF2-40B4-BE49-F238E27FC236}">
                <a16:creationId xmlns:a16="http://schemas.microsoft.com/office/drawing/2014/main" id="{AA9E8205-B1A5-38AF-F6CB-7A7F68C019EA}"/>
              </a:ext>
            </a:extLst>
          </p:cNvPr>
          <p:cNvPicPr>
            <a:picLocks noGrp="1" noChangeAspect="1"/>
          </p:cNvPicPr>
          <p:nvPr>
            <p:ph idx="1"/>
          </p:nvPr>
        </p:nvPicPr>
        <p:blipFill rotWithShape="1">
          <a:blip r:embed="rId2"/>
          <a:srcRect b="4352"/>
          <a:stretch/>
        </p:blipFill>
        <p:spPr>
          <a:xfrm>
            <a:off x="489857" y="827314"/>
            <a:ext cx="8678075" cy="5780315"/>
          </a:xfrm>
          <a:prstGeom prst="rect">
            <a:avLst/>
          </a:prstGeom>
        </p:spPr>
      </p:pic>
      <p:pic>
        <p:nvPicPr>
          <p:cNvPr id="6" name="Picture 2" descr="16x2 LCD Display for interfacing with Arduino,JHD162A Working Command,Pinout">
            <a:extLst>
              <a:ext uri="{FF2B5EF4-FFF2-40B4-BE49-F238E27FC236}">
                <a16:creationId xmlns:a16="http://schemas.microsoft.com/office/drawing/2014/main" id="{68F91C76-E044-A05E-DE4E-9F8077DB2C9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702" t="39363" r="8464" b="33160"/>
          <a:stretch/>
        </p:blipFill>
        <p:spPr bwMode="auto">
          <a:xfrm>
            <a:off x="5894614" y="5043715"/>
            <a:ext cx="2971800" cy="986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567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F9224-8C0F-11C1-FB09-1147BF2D9AA6}"/>
              </a:ext>
            </a:extLst>
          </p:cNvPr>
          <p:cNvSpPr>
            <a:spLocks noGrp="1"/>
          </p:cNvSpPr>
          <p:nvPr>
            <p:ph type="title"/>
          </p:nvPr>
        </p:nvSpPr>
        <p:spPr>
          <a:xfrm>
            <a:off x="677334" y="0"/>
            <a:ext cx="8596668" cy="695727"/>
          </a:xfrm>
        </p:spPr>
        <p:txBody>
          <a:bodyPr>
            <a:noAutofit/>
          </a:bodyPr>
          <a:lstStyle/>
          <a:p>
            <a:r>
              <a:rPr lang="en-IN" sz="4000" dirty="0"/>
              <a:t>Working</a:t>
            </a:r>
          </a:p>
        </p:txBody>
      </p:sp>
      <p:sp>
        <p:nvSpPr>
          <p:cNvPr id="3" name="Content Placeholder 2">
            <a:extLst>
              <a:ext uri="{FF2B5EF4-FFF2-40B4-BE49-F238E27FC236}">
                <a16:creationId xmlns:a16="http://schemas.microsoft.com/office/drawing/2014/main" id="{1515AE12-3B1F-EDF7-010C-96B1341FB57B}"/>
              </a:ext>
            </a:extLst>
          </p:cNvPr>
          <p:cNvSpPr>
            <a:spLocks noGrp="1"/>
          </p:cNvSpPr>
          <p:nvPr>
            <p:ph idx="1"/>
          </p:nvPr>
        </p:nvSpPr>
        <p:spPr>
          <a:xfrm>
            <a:off x="677334" y="776513"/>
            <a:ext cx="8596668" cy="5544458"/>
          </a:xfrm>
        </p:spPr>
        <p:txBody>
          <a:bodyPr>
            <a:normAutofit/>
          </a:bodyPr>
          <a:lstStyle/>
          <a:p>
            <a:r>
              <a:rPr kumimoji="0" lang="en-US" altLang="en-US" sz="2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Step 1:</a:t>
            </a:r>
          </a:p>
          <a:p>
            <a:pPr marL="0" indent="0">
              <a:buNone/>
            </a:pPr>
            <a:r>
              <a:rPr kumimoji="0" lang="en-US" altLang="en-US"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When car enters the parking area IR sensor that is present before IN gate will detects the passing vehicle and the gate will be opened automatically.</a:t>
            </a:r>
          </a:p>
          <a:p>
            <a:r>
              <a:rPr lang="en-US" altLang="en-US" sz="2400" dirty="0">
                <a:solidFill>
                  <a:srgbClr val="000000"/>
                </a:solidFill>
                <a:latin typeface="Arial" panose="020B0604020202020204" pitchFamily="34" charset="0"/>
                <a:ea typeface="Times New Roman" panose="02020603050405020304" pitchFamily="18" charset="0"/>
              </a:rPr>
              <a:t>Step 2:</a:t>
            </a:r>
          </a:p>
          <a:p>
            <a:pPr marL="0" indent="0">
              <a:buNone/>
            </a:pP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car will enter into the parking area at that time person doesn't know which slot is empty, for this there will be an indication of LED's for slot. By this the person easily know which slot is empty.</a:t>
            </a:r>
          </a:p>
          <a:p>
            <a:r>
              <a:rPr lang="en-US" altLang="en-US" sz="2400" dirty="0">
                <a:solidFill>
                  <a:srgbClr val="000000"/>
                </a:solidFill>
                <a:latin typeface="Arial" panose="020B0604020202020204" pitchFamily="34" charset="0"/>
                <a:ea typeface="Times New Roman" panose="02020603050405020304" pitchFamily="18" charset="0"/>
              </a:rPr>
              <a:t>Step 3:</a:t>
            </a:r>
          </a:p>
          <a:p>
            <a:pPr marL="0" indent="0">
              <a:buNone/>
            </a:pP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operation of exit side will be same as that of the entrance. When the car is leaving the parking area, the IR sensor that is present before the OUT gate will detect the passing vehicle and the gate will be opened automatically.</a:t>
            </a:r>
          </a:p>
          <a:p>
            <a:r>
              <a:rPr kumimoji="0" lang="en-IN" altLang="en-US" sz="2400" b="0" i="0" u="none" strike="noStrike" cap="none" normalizeH="0" baseline="0" dirty="0">
                <a:ln>
                  <a:noFill/>
                </a:ln>
                <a:solidFill>
                  <a:srgbClr val="000000"/>
                </a:solidFill>
                <a:latin typeface="Arial" panose="020B0604020202020204" pitchFamily="34" charset="0"/>
                <a:ea typeface="Times New Roman" panose="02020603050405020304" pitchFamily="18" charset="0"/>
                <a:cs typeface="Arial" panose="020B0604020202020204" pitchFamily="34" charset="0"/>
              </a:rPr>
              <a:t>Step 4:</a:t>
            </a:r>
          </a:p>
          <a:p>
            <a:pPr marL="0" indent="0">
              <a:buNone/>
            </a:pP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 front of the parking area, there will be an LCD display that is used to show the status of the parking slots, whether the parking is available or not.</a:t>
            </a:r>
            <a:endParaRPr kumimoji="0" lang="en-US" altLang="en-US"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kumimoji="0" lang="en-US" altLang="en-US" sz="1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274088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03B48-9691-BCC2-F4C9-A649883A2925}"/>
              </a:ext>
            </a:extLst>
          </p:cNvPr>
          <p:cNvSpPr>
            <a:spLocks noGrp="1"/>
          </p:cNvSpPr>
          <p:nvPr>
            <p:ph type="title"/>
          </p:nvPr>
        </p:nvSpPr>
        <p:spPr>
          <a:xfrm>
            <a:off x="677334" y="609600"/>
            <a:ext cx="8998294" cy="6142074"/>
          </a:xfrm>
        </p:spPr>
        <p:txBody>
          <a:bodyPr>
            <a:normAutofit fontScale="90000"/>
          </a:bodyPr>
          <a:lstStyle/>
          <a:p>
            <a:r>
              <a:rPr lang="en-IN" dirty="0"/>
              <a:t>Advantages</a:t>
            </a:r>
            <a:br>
              <a:rPr lang="en-IN" dirty="0"/>
            </a:br>
            <a:r>
              <a:rPr lang="en-IN" sz="3100" dirty="0">
                <a:solidFill>
                  <a:srgbClr val="000000"/>
                </a:solidFill>
                <a:effectLst/>
                <a:latin typeface="Times New Roman" panose="02020603050405020304" pitchFamily="18" charset="0"/>
                <a:ea typeface="Times New Roman" panose="02020603050405020304" pitchFamily="18" charset="0"/>
              </a:rPr>
              <a:t>Shorter waiting time at parking place.</a:t>
            </a:r>
            <a:br>
              <a:rPr lang="en-IN" sz="3100" dirty="0">
                <a:solidFill>
                  <a:srgbClr val="000000"/>
                </a:solidFill>
                <a:effectLst/>
                <a:latin typeface="Times New Roman" panose="02020603050405020304" pitchFamily="18" charset="0"/>
                <a:ea typeface="Times New Roman" panose="02020603050405020304" pitchFamily="18" charset="0"/>
              </a:rPr>
            </a:br>
            <a:r>
              <a:rPr lang="en-IN" sz="3100" dirty="0">
                <a:solidFill>
                  <a:srgbClr val="000000"/>
                </a:solidFill>
                <a:latin typeface="Times New Roman" panose="02020603050405020304" pitchFamily="18" charset="0"/>
                <a:ea typeface="Times New Roman" panose="02020603050405020304" pitchFamily="18" charset="0"/>
              </a:rPr>
              <a:t>I</a:t>
            </a:r>
            <a:r>
              <a:rPr lang="en-IN" sz="3100" dirty="0">
                <a:solidFill>
                  <a:srgbClr val="000000"/>
                </a:solidFill>
                <a:effectLst/>
                <a:latin typeface="Times New Roman" panose="02020603050405020304" pitchFamily="18" charset="0"/>
                <a:ea typeface="Times New Roman" panose="02020603050405020304" pitchFamily="18" charset="0"/>
              </a:rPr>
              <a:t>t saves fuel, money, space and time.</a:t>
            </a:r>
            <a:br>
              <a:rPr lang="en-IN" sz="3100" dirty="0">
                <a:solidFill>
                  <a:srgbClr val="000000"/>
                </a:solidFill>
                <a:effectLst/>
                <a:latin typeface="Times New Roman" panose="02020603050405020304" pitchFamily="18" charset="0"/>
                <a:ea typeface="Times New Roman" panose="02020603050405020304" pitchFamily="18" charset="0"/>
              </a:rPr>
            </a:br>
            <a:r>
              <a:rPr lang="en-IN" sz="3100" dirty="0">
                <a:solidFill>
                  <a:srgbClr val="000000"/>
                </a:solidFill>
                <a:effectLst/>
                <a:latin typeface="Times New Roman" panose="02020603050405020304" pitchFamily="18" charset="0"/>
                <a:ea typeface="Times New Roman" panose="02020603050405020304" pitchFamily="18" charset="0"/>
              </a:rPr>
              <a:t>Reduced pollution.</a:t>
            </a:r>
            <a:br>
              <a:rPr lang="en-IN" sz="3100" dirty="0">
                <a:solidFill>
                  <a:srgbClr val="000000"/>
                </a:solidFill>
                <a:effectLst/>
                <a:latin typeface="Times New Roman" panose="02020603050405020304" pitchFamily="18" charset="0"/>
                <a:ea typeface="Times New Roman" panose="02020603050405020304" pitchFamily="18" charset="0"/>
              </a:rPr>
            </a:br>
            <a:r>
              <a:rPr lang="en-IN" sz="3100" dirty="0">
                <a:solidFill>
                  <a:srgbClr val="000000"/>
                </a:solidFill>
                <a:effectLst/>
                <a:latin typeface="Times New Roman" panose="02020603050405020304" pitchFamily="18" charset="0"/>
                <a:ea typeface="Times New Roman" panose="02020603050405020304" pitchFamily="18" charset="0"/>
              </a:rPr>
              <a:t>Reduced traffic.</a:t>
            </a:r>
            <a:br>
              <a:rPr lang="en-IN" sz="3100" dirty="0">
                <a:solidFill>
                  <a:srgbClr val="000000"/>
                </a:solidFill>
                <a:effectLst/>
                <a:latin typeface="Times New Roman" panose="02020603050405020304" pitchFamily="18" charset="0"/>
                <a:ea typeface="Times New Roman" panose="02020603050405020304" pitchFamily="18" charset="0"/>
              </a:rPr>
            </a:br>
            <a:r>
              <a:rPr lang="en-IN" sz="3100" dirty="0">
                <a:solidFill>
                  <a:srgbClr val="000000"/>
                </a:solidFill>
                <a:effectLst/>
                <a:latin typeface="Times New Roman" panose="02020603050405020304" pitchFamily="18" charset="0"/>
                <a:ea typeface="Times New Roman" panose="02020603050405020304" pitchFamily="18" charset="0"/>
              </a:rPr>
              <a:t>Carbon emission is reduced.</a:t>
            </a:r>
            <a:br>
              <a:rPr lang="en-IN" sz="3100" dirty="0">
                <a:solidFill>
                  <a:srgbClr val="000000"/>
                </a:solidFill>
                <a:effectLst/>
                <a:latin typeface="Times New Roman" panose="02020603050405020304" pitchFamily="18" charset="0"/>
                <a:ea typeface="Times New Roman" panose="02020603050405020304" pitchFamily="18" charset="0"/>
              </a:rPr>
            </a:br>
            <a:r>
              <a:rPr lang="en-IN" sz="3100" dirty="0">
                <a:solidFill>
                  <a:srgbClr val="000000"/>
                </a:solidFill>
                <a:effectLst/>
                <a:latin typeface="Times New Roman" panose="02020603050405020304" pitchFamily="18" charset="0"/>
                <a:ea typeface="Times New Roman" panose="02020603050405020304" pitchFamily="18" charset="0"/>
              </a:rPr>
              <a:t>Efficiency</a:t>
            </a:r>
            <a:br>
              <a:rPr lang="en-IN" sz="2400" dirty="0">
                <a:solidFill>
                  <a:srgbClr val="000000"/>
                </a:solidFill>
                <a:effectLst/>
                <a:latin typeface="Times New Roman" panose="02020603050405020304" pitchFamily="18" charset="0"/>
                <a:ea typeface="Times New Roman" panose="02020603050405020304" pitchFamily="18" charset="0"/>
              </a:rPr>
            </a:br>
            <a:br>
              <a:rPr lang="en-IN" dirty="0"/>
            </a:br>
            <a:r>
              <a:rPr lang="en-IN" dirty="0"/>
              <a:t>Applications</a:t>
            </a:r>
            <a:br>
              <a:rPr lang="en-IN" dirty="0"/>
            </a:br>
            <a:r>
              <a:rPr lang="en-IN" sz="3100" dirty="0">
                <a:solidFill>
                  <a:srgbClr val="000000"/>
                </a:solidFill>
                <a:latin typeface="Times New Roman" panose="02020603050405020304" pitchFamily="18" charset="0"/>
              </a:rPr>
              <a:t>The smart car parking system can be implemented in: </a:t>
            </a:r>
            <a:br>
              <a:rPr lang="en-IN" sz="3100" dirty="0">
                <a:solidFill>
                  <a:srgbClr val="000000"/>
                </a:solidFill>
                <a:latin typeface="Times New Roman" panose="02020603050405020304" pitchFamily="18" charset="0"/>
              </a:rPr>
            </a:br>
            <a:r>
              <a:rPr lang="en-IN" sz="3100" dirty="0">
                <a:solidFill>
                  <a:srgbClr val="000000"/>
                </a:solidFill>
                <a:latin typeface="Times New Roman" panose="02020603050405020304" pitchFamily="18" charset="0"/>
              </a:rPr>
              <a:t>Shopping malls </a:t>
            </a:r>
            <a:br>
              <a:rPr lang="en-IN" sz="3100" dirty="0">
                <a:solidFill>
                  <a:srgbClr val="000000"/>
                </a:solidFill>
                <a:latin typeface="Times New Roman" panose="02020603050405020304" pitchFamily="18" charset="0"/>
              </a:rPr>
            </a:br>
            <a:r>
              <a:rPr lang="en-IN" sz="3100" dirty="0">
                <a:solidFill>
                  <a:srgbClr val="000000"/>
                </a:solidFill>
                <a:latin typeface="Times New Roman" panose="02020603050405020304" pitchFamily="18" charset="0"/>
              </a:rPr>
              <a:t>Restaurants</a:t>
            </a:r>
            <a:br>
              <a:rPr lang="en-IN" sz="3100" dirty="0">
                <a:solidFill>
                  <a:srgbClr val="000000"/>
                </a:solidFill>
                <a:latin typeface="Times New Roman" panose="02020603050405020304" pitchFamily="18" charset="0"/>
              </a:rPr>
            </a:br>
            <a:r>
              <a:rPr lang="en-IN" sz="3100" dirty="0">
                <a:solidFill>
                  <a:srgbClr val="000000"/>
                </a:solidFill>
                <a:latin typeface="Times New Roman" panose="02020603050405020304" pitchFamily="18" charset="0"/>
              </a:rPr>
              <a:t>Theatres</a:t>
            </a:r>
            <a:endParaRPr lang="en-IN" sz="3100" dirty="0"/>
          </a:p>
        </p:txBody>
      </p:sp>
    </p:spTree>
    <p:extLst>
      <p:ext uri="{BB962C8B-B14F-4D97-AF65-F5344CB8AC3E}">
        <p14:creationId xmlns:p14="http://schemas.microsoft.com/office/powerpoint/2010/main" val="1050085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51CCF-6D4E-A6EB-9661-42D207C29809}"/>
              </a:ext>
            </a:extLst>
          </p:cNvPr>
          <p:cNvSpPr>
            <a:spLocks noGrp="1"/>
          </p:cNvSpPr>
          <p:nvPr>
            <p:ph type="title"/>
          </p:nvPr>
        </p:nvSpPr>
        <p:spPr>
          <a:xfrm>
            <a:off x="677334" y="609600"/>
            <a:ext cx="8596668" cy="1027814"/>
          </a:xfrm>
        </p:spPr>
        <p:txBody>
          <a:bodyPr>
            <a:normAutofit/>
          </a:bodyPr>
          <a:lstStyle/>
          <a:p>
            <a:r>
              <a:rPr lang="en-IN" sz="4800" dirty="0">
                <a:solidFill>
                  <a:srgbClr val="7030A0"/>
                </a:solidFill>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E0F1D87E-C215-0BAC-6F07-9D364DD57125}"/>
              </a:ext>
            </a:extLst>
          </p:cNvPr>
          <p:cNvSpPr>
            <a:spLocks noGrp="1"/>
          </p:cNvSpPr>
          <p:nvPr>
            <p:ph idx="1"/>
          </p:nvPr>
        </p:nvSpPr>
        <p:spPr>
          <a:xfrm>
            <a:off x="677334" y="1520457"/>
            <a:ext cx="8596668" cy="4520906"/>
          </a:xfrm>
        </p:spPr>
        <p:txBody>
          <a:bodyPr>
            <a:normAutofit fontScale="92500"/>
          </a:bodyPr>
          <a:lstStyle/>
          <a:p>
            <a:r>
              <a:rPr lang="en-IN" sz="4000" dirty="0">
                <a:solidFill>
                  <a:srgbClr val="000000"/>
                </a:solidFill>
                <a:effectLst/>
                <a:latin typeface="Times New Roman" panose="02020603050405020304" pitchFamily="18" charset="0"/>
                <a:ea typeface="Times New Roman" panose="02020603050405020304" pitchFamily="18" charset="0"/>
              </a:rPr>
              <a:t>This project focuses on implementation of car parking place detection using Internet of Things.</a:t>
            </a:r>
          </a:p>
          <a:p>
            <a:r>
              <a:rPr lang="en-IN" sz="4000" dirty="0">
                <a:solidFill>
                  <a:srgbClr val="000000"/>
                </a:solidFill>
                <a:effectLst/>
                <a:latin typeface="Times New Roman" panose="02020603050405020304" pitchFamily="18" charset="0"/>
                <a:ea typeface="Times New Roman" panose="02020603050405020304" pitchFamily="18" charset="0"/>
              </a:rPr>
              <a:t>The system benefits of smart parking go well beyond avoiding time wasting.</a:t>
            </a:r>
            <a:endParaRPr lang="en-IN" sz="4000" dirty="0">
              <a:solidFill>
                <a:srgbClr val="000000"/>
              </a:solidFill>
              <a:latin typeface="Times New Roman" panose="02020603050405020304" pitchFamily="18" charset="0"/>
              <a:ea typeface="Times New Roman" panose="02020603050405020304" pitchFamily="18" charset="0"/>
            </a:endParaRPr>
          </a:p>
          <a:p>
            <a:r>
              <a:rPr lang="en-IN" sz="4000" dirty="0">
                <a:solidFill>
                  <a:srgbClr val="000000"/>
                </a:solidFill>
                <a:effectLst/>
                <a:latin typeface="Times New Roman" panose="02020603050405020304" pitchFamily="18" charset="0"/>
                <a:ea typeface="Times New Roman" panose="02020603050405020304" pitchFamily="18" charset="0"/>
              </a:rPr>
              <a:t>Developing a smart parking solutions with in a city solves the pollution problem.</a:t>
            </a:r>
          </a:p>
          <a:p>
            <a:pPr marL="0" indent="0">
              <a:buNone/>
            </a:pPr>
            <a:endParaRPr lang="en-IN" sz="40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N" sz="3200" dirty="0"/>
          </a:p>
        </p:txBody>
      </p:sp>
      <p:sp>
        <p:nvSpPr>
          <p:cNvPr id="5" name="Rectangle 4">
            <a:extLst>
              <a:ext uri="{FF2B5EF4-FFF2-40B4-BE49-F238E27FC236}">
                <a16:creationId xmlns:a16="http://schemas.microsoft.com/office/drawing/2014/main" id="{C66B719F-F0F2-A553-F666-19357080AF2A}"/>
              </a:ext>
            </a:extLst>
          </p:cNvPr>
          <p:cNvSpPr/>
          <p:nvPr/>
        </p:nvSpPr>
        <p:spPr>
          <a:xfrm>
            <a:off x="3488833" y="5813969"/>
            <a:ext cx="3695731" cy="923330"/>
          </a:xfrm>
          <a:prstGeom prst="rect">
            <a:avLst/>
          </a:prstGeom>
          <a:noFill/>
        </p:spPr>
        <p:txBody>
          <a:bodyPr wrap="squar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511531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DD160-076E-4F82-1A94-63FF8718DC61}"/>
              </a:ext>
            </a:extLst>
          </p:cNvPr>
          <p:cNvSpPr>
            <a:spLocks noGrp="1"/>
          </p:cNvSpPr>
          <p:nvPr>
            <p:ph type="title"/>
          </p:nvPr>
        </p:nvSpPr>
        <p:spPr/>
        <p:txBody>
          <a:bodyPr>
            <a:normAutofit/>
          </a:bodyPr>
          <a:lstStyle/>
          <a:p>
            <a:r>
              <a:rPr lang="en-IN" sz="4000" dirty="0">
                <a:solidFill>
                  <a:srgbClr val="C00000"/>
                </a:solidFill>
                <a:latin typeface="Arial Black" panose="020B0A04020102020204" pitchFamily="34" charset="0"/>
              </a:rPr>
              <a:t>Introduction</a:t>
            </a:r>
          </a:p>
        </p:txBody>
      </p:sp>
      <p:sp>
        <p:nvSpPr>
          <p:cNvPr id="3" name="Content Placeholder 2">
            <a:extLst>
              <a:ext uri="{FF2B5EF4-FFF2-40B4-BE49-F238E27FC236}">
                <a16:creationId xmlns:a16="http://schemas.microsoft.com/office/drawing/2014/main" id="{0B08E685-7234-9178-18D5-EEED4CE79558}"/>
              </a:ext>
            </a:extLst>
          </p:cNvPr>
          <p:cNvSpPr>
            <a:spLocks noGrp="1"/>
          </p:cNvSpPr>
          <p:nvPr>
            <p:ph idx="1"/>
          </p:nvPr>
        </p:nvSpPr>
        <p:spPr>
          <a:xfrm>
            <a:off x="677334" y="1414131"/>
            <a:ext cx="8596668" cy="4627232"/>
          </a:xfrm>
        </p:spPr>
        <p:txBody>
          <a:bodyPr/>
          <a:lstStyle/>
          <a:p>
            <a:r>
              <a:rPr lang="en-IN" sz="3200" dirty="0">
                <a:solidFill>
                  <a:srgbClr val="000000"/>
                </a:solidFill>
                <a:latin typeface="Times New Roman" panose="02020603050405020304" pitchFamily="18" charset="0"/>
                <a:ea typeface="Times New Roman" panose="02020603050405020304" pitchFamily="18" charset="0"/>
              </a:rPr>
              <a:t>The main aim of this project is reduces the risk of finding the parking slots in any parking area.</a:t>
            </a:r>
          </a:p>
          <a:p>
            <a:r>
              <a:rPr lang="en-IN" sz="3200" dirty="0">
                <a:solidFill>
                  <a:srgbClr val="000000"/>
                </a:solidFill>
                <a:effectLst/>
                <a:latin typeface="Times New Roman" panose="02020603050405020304" pitchFamily="18" charset="0"/>
                <a:ea typeface="Times New Roman" panose="02020603050405020304" pitchFamily="18" charset="0"/>
              </a:rPr>
              <a:t>It eliminates the unnecessary travelling of vehicles acro</a:t>
            </a:r>
            <a:r>
              <a:rPr lang="en-IN" sz="3200" dirty="0">
                <a:solidFill>
                  <a:srgbClr val="000000"/>
                </a:solidFill>
                <a:latin typeface="Times New Roman" panose="02020603050405020304" pitchFamily="18" charset="0"/>
                <a:ea typeface="Times New Roman" panose="02020603050405020304" pitchFamily="18" charset="0"/>
              </a:rPr>
              <a:t>ss the filled parking slots in a city.</a:t>
            </a:r>
            <a:endParaRPr lang="en-IN" sz="3200" dirty="0">
              <a:solidFill>
                <a:srgbClr val="000000"/>
              </a:solidFill>
              <a:effectLst/>
              <a:latin typeface="Times New Roman" panose="02020603050405020304" pitchFamily="18" charset="0"/>
              <a:ea typeface="Times New Roman" panose="02020603050405020304" pitchFamily="18" charset="0"/>
            </a:endParaRPr>
          </a:p>
          <a:p>
            <a:r>
              <a:rPr lang="en-IN" sz="3200" dirty="0">
                <a:solidFill>
                  <a:srgbClr val="000000"/>
                </a:solidFill>
                <a:effectLst/>
                <a:latin typeface="Times New Roman" panose="02020603050405020304" pitchFamily="18" charset="0"/>
                <a:ea typeface="Times New Roman" panose="02020603050405020304" pitchFamily="18" charset="0"/>
              </a:rPr>
              <a:t>Smart Car Parking System is an integrated system to organize cars in public areas.</a:t>
            </a:r>
          </a:p>
          <a:p>
            <a:r>
              <a:rPr lang="en-IN" sz="3200" dirty="0">
                <a:solidFill>
                  <a:srgbClr val="000000"/>
                </a:solidFill>
                <a:effectLst/>
                <a:latin typeface="Times New Roman" panose="02020603050405020304" pitchFamily="18" charset="0"/>
                <a:ea typeface="Times New Roman" panose="02020603050405020304" pitchFamily="18" charset="0"/>
              </a:rPr>
              <a:t>All vehicles enter into the parking and waste time for searching for parking slot .</a:t>
            </a:r>
          </a:p>
          <a:p>
            <a:endParaRPr lang="en-IN" dirty="0"/>
          </a:p>
        </p:txBody>
      </p:sp>
    </p:spTree>
    <p:extLst>
      <p:ext uri="{BB962C8B-B14F-4D97-AF65-F5344CB8AC3E}">
        <p14:creationId xmlns:p14="http://schemas.microsoft.com/office/powerpoint/2010/main" val="2739276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4CB32-5686-3A6B-9322-6050D30912E0}"/>
              </a:ext>
            </a:extLst>
          </p:cNvPr>
          <p:cNvSpPr>
            <a:spLocks noGrp="1"/>
          </p:cNvSpPr>
          <p:nvPr>
            <p:ph type="title"/>
          </p:nvPr>
        </p:nvSpPr>
        <p:spPr>
          <a:xfrm>
            <a:off x="677334" y="609600"/>
            <a:ext cx="8596668" cy="783265"/>
          </a:xfrm>
        </p:spPr>
        <p:txBody>
          <a:bodyPr>
            <a:normAutofit fontScale="90000"/>
          </a:bodyPr>
          <a:lstStyle/>
          <a:p>
            <a:r>
              <a:rPr lang="en-IN" sz="4400" b="1" dirty="0">
                <a:solidFill>
                  <a:srgbClr val="C00000"/>
                </a:solidFill>
                <a:effectLst/>
                <a:latin typeface="Arial Black" panose="020B0A04020102020204" pitchFamily="34" charset="0"/>
                <a:ea typeface="Times New Roman" panose="02020603050405020304" pitchFamily="18" charset="0"/>
              </a:rPr>
              <a:t>Problem Definition</a:t>
            </a:r>
            <a:br>
              <a:rPr lang="en-IN" sz="1800" b="1" dirty="0">
                <a:solidFill>
                  <a:srgbClr val="000000"/>
                </a:solidFill>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D9914D5-7104-A366-7646-0214E62F7101}"/>
              </a:ext>
            </a:extLst>
          </p:cNvPr>
          <p:cNvSpPr>
            <a:spLocks noGrp="1"/>
          </p:cNvSpPr>
          <p:nvPr>
            <p:ph idx="1"/>
          </p:nvPr>
        </p:nvSpPr>
        <p:spPr>
          <a:xfrm>
            <a:off x="677334" y="1286541"/>
            <a:ext cx="8596668" cy="4754822"/>
          </a:xfrm>
        </p:spPr>
        <p:txBody>
          <a:bodyPr>
            <a:normAutofit/>
          </a:bodyPr>
          <a:lstStyle/>
          <a:p>
            <a:pPr marL="0" indent="0">
              <a:buNone/>
            </a:pPr>
            <a:r>
              <a:rPr lang="en-IN" sz="3600" dirty="0">
                <a:solidFill>
                  <a:srgbClr val="000000"/>
                </a:solidFill>
                <a:effectLst/>
                <a:latin typeface="Times New Roman" panose="02020603050405020304" pitchFamily="18" charset="0"/>
                <a:ea typeface="Times New Roman" panose="02020603050405020304" pitchFamily="18" charset="0"/>
              </a:rPr>
              <a:t>With increase in the population, number of vehicles increases and due to unmanaged parking it leads to many problems.</a:t>
            </a:r>
          </a:p>
          <a:p>
            <a:pPr marL="0" indent="0">
              <a:buNone/>
            </a:pPr>
            <a:endParaRPr lang="en-IN" sz="2800" dirty="0">
              <a:solidFill>
                <a:srgbClr val="000000"/>
              </a:solidFill>
              <a:latin typeface="Times New Roman" panose="02020603050405020304" pitchFamily="18" charset="0"/>
            </a:endParaRPr>
          </a:p>
          <a:p>
            <a:pPr marL="0" indent="0">
              <a:buNone/>
            </a:pPr>
            <a:r>
              <a:rPr lang="en-IN" sz="4000" b="1" dirty="0">
                <a:solidFill>
                  <a:srgbClr val="C00000"/>
                </a:solidFill>
                <a:effectLst/>
                <a:latin typeface="Arial Black" panose="020B0A04020102020204" pitchFamily="34" charset="0"/>
                <a:ea typeface="Times New Roman" panose="02020603050405020304" pitchFamily="18" charset="0"/>
              </a:rPr>
              <a:t>Proposed system</a:t>
            </a:r>
          </a:p>
          <a:p>
            <a:pPr marL="0" indent="0">
              <a:buNone/>
            </a:pPr>
            <a:r>
              <a:rPr lang="en-IN" sz="3600" dirty="0">
                <a:solidFill>
                  <a:srgbClr val="000000"/>
                </a:solidFill>
                <a:effectLst/>
                <a:latin typeface="Times New Roman" panose="02020603050405020304" pitchFamily="18" charset="0"/>
                <a:ea typeface="Times New Roman" panose="02020603050405020304" pitchFamily="18" charset="0"/>
              </a:rPr>
              <a:t>To find the parking space from any where by using the mobile application.</a:t>
            </a:r>
          </a:p>
          <a:p>
            <a:pPr marL="0" indent="0">
              <a:buNone/>
            </a:pPr>
            <a:endParaRPr lang="en-IN" sz="4000" dirty="0"/>
          </a:p>
        </p:txBody>
      </p:sp>
    </p:spTree>
    <p:extLst>
      <p:ext uri="{BB962C8B-B14F-4D97-AF65-F5344CB8AC3E}">
        <p14:creationId xmlns:p14="http://schemas.microsoft.com/office/powerpoint/2010/main" val="1082088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utomatic Car Parking System Project Using Arduino Code">
            <a:extLst>
              <a:ext uri="{FF2B5EF4-FFF2-40B4-BE49-F238E27FC236}">
                <a16:creationId xmlns:a16="http://schemas.microsoft.com/office/drawing/2014/main" id="{0644AE99-EE0F-2856-A555-9C12FD9DA3D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43968"/>
          <a:stretch/>
        </p:blipFill>
        <p:spPr bwMode="auto">
          <a:xfrm>
            <a:off x="364851" y="834020"/>
            <a:ext cx="4931049" cy="498643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66C18E4-E604-DE3B-A528-C69ED6DBEA26}"/>
              </a:ext>
            </a:extLst>
          </p:cNvPr>
          <p:cNvPicPr>
            <a:picLocks noChangeAspect="1"/>
          </p:cNvPicPr>
          <p:nvPr/>
        </p:nvPicPr>
        <p:blipFill rotWithShape="1">
          <a:blip r:embed="rId3"/>
          <a:srcRect l="55939" t="10" b="46181"/>
          <a:stretch/>
        </p:blipFill>
        <p:spPr>
          <a:xfrm>
            <a:off x="5285000" y="832633"/>
            <a:ext cx="3876131" cy="2683450"/>
          </a:xfrm>
          <a:prstGeom prst="rect">
            <a:avLst/>
          </a:prstGeom>
        </p:spPr>
      </p:pic>
    </p:spTree>
    <p:extLst>
      <p:ext uri="{BB962C8B-B14F-4D97-AF65-F5344CB8AC3E}">
        <p14:creationId xmlns:p14="http://schemas.microsoft.com/office/powerpoint/2010/main" val="3227049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5677A-A1D3-26FA-3BFD-34C6A071C42A}"/>
              </a:ext>
            </a:extLst>
          </p:cNvPr>
          <p:cNvSpPr>
            <a:spLocks noGrp="1"/>
          </p:cNvSpPr>
          <p:nvPr>
            <p:ph type="title"/>
          </p:nvPr>
        </p:nvSpPr>
        <p:spPr/>
        <p:txBody>
          <a:bodyPr/>
          <a:lstStyle/>
          <a:p>
            <a:r>
              <a:rPr lang="en-IN" sz="3600" b="1" dirty="0">
                <a:solidFill>
                  <a:srgbClr val="C00000"/>
                </a:solidFill>
                <a:effectLst/>
                <a:latin typeface="Arial Black" panose="020B0A04020102020204" pitchFamily="34" charset="0"/>
                <a:ea typeface="Times New Roman" panose="02020603050405020304" pitchFamily="18" charset="0"/>
              </a:rPr>
              <a:t>Component description</a:t>
            </a:r>
            <a:br>
              <a:rPr lang="en-IN" sz="3600" b="1" dirty="0">
                <a:solidFill>
                  <a:srgbClr val="C00000"/>
                </a:solidFill>
                <a:effectLst/>
                <a:latin typeface="Arial Black" panose="020B0A04020102020204" pitchFamily="34"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B4F9940-1D5B-4586-0662-21A35BE5FE1E}"/>
              </a:ext>
            </a:extLst>
          </p:cNvPr>
          <p:cNvSpPr>
            <a:spLocks noGrp="1"/>
          </p:cNvSpPr>
          <p:nvPr>
            <p:ph idx="1"/>
          </p:nvPr>
        </p:nvSpPr>
        <p:spPr>
          <a:xfrm>
            <a:off x="677334" y="1435395"/>
            <a:ext cx="4062375" cy="4605967"/>
          </a:xfrm>
        </p:spPr>
        <p:txBody>
          <a:bodyPr/>
          <a:lstStyle/>
          <a:p>
            <a:pPr marL="0" indent="0">
              <a:buNone/>
            </a:pPr>
            <a:r>
              <a:rPr lang="en-IN" sz="3600" dirty="0">
                <a:solidFill>
                  <a:schemeClr val="accent2"/>
                </a:solidFill>
              </a:rPr>
              <a:t>Hardware</a:t>
            </a:r>
          </a:p>
          <a:p>
            <a:pPr marL="0" indent="0">
              <a:buNone/>
            </a:pPr>
            <a:r>
              <a:rPr lang="en-IN" sz="3200" dirty="0"/>
              <a:t>Arduino UNO</a:t>
            </a:r>
          </a:p>
          <a:p>
            <a:pPr marL="0" indent="0">
              <a:buNone/>
            </a:pPr>
            <a:r>
              <a:rPr lang="en-IN" sz="3200" dirty="0"/>
              <a:t>IR Proximity Sensors</a:t>
            </a:r>
          </a:p>
          <a:p>
            <a:pPr marL="0" indent="0">
              <a:buNone/>
            </a:pPr>
            <a:r>
              <a:rPr lang="en-IN" sz="3200" dirty="0"/>
              <a:t>Servo Motor</a:t>
            </a:r>
          </a:p>
          <a:p>
            <a:pPr marL="0" indent="0">
              <a:buNone/>
            </a:pPr>
            <a:r>
              <a:rPr lang="en-IN" sz="3200" dirty="0"/>
              <a:t>16×2 LCD i2c Display</a:t>
            </a:r>
          </a:p>
          <a:p>
            <a:pPr marL="0" indent="0">
              <a:buNone/>
            </a:pPr>
            <a:r>
              <a:rPr lang="en-IN" sz="3200" dirty="0"/>
              <a:t>Jump Wires</a:t>
            </a:r>
          </a:p>
        </p:txBody>
      </p:sp>
      <p:sp>
        <p:nvSpPr>
          <p:cNvPr id="5" name="Content Placeholder 2">
            <a:extLst>
              <a:ext uri="{FF2B5EF4-FFF2-40B4-BE49-F238E27FC236}">
                <a16:creationId xmlns:a16="http://schemas.microsoft.com/office/drawing/2014/main" id="{749107F4-DD1A-1154-9E22-517A6EDF69F0}"/>
              </a:ext>
            </a:extLst>
          </p:cNvPr>
          <p:cNvSpPr txBox="1">
            <a:spLocks/>
          </p:cNvSpPr>
          <p:nvPr/>
        </p:nvSpPr>
        <p:spPr>
          <a:xfrm>
            <a:off x="5624623" y="1587795"/>
            <a:ext cx="2764465" cy="460596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IN" sz="3600" dirty="0">
                <a:solidFill>
                  <a:schemeClr val="accent2"/>
                </a:solidFill>
              </a:rPr>
              <a:t>Software</a:t>
            </a:r>
          </a:p>
          <a:p>
            <a:pPr marL="0" indent="0">
              <a:buFont typeface="Wingdings 3" charset="2"/>
              <a:buNone/>
            </a:pPr>
            <a:r>
              <a:rPr lang="en-IN" sz="3200" dirty="0"/>
              <a:t>Arduino IDE</a:t>
            </a:r>
          </a:p>
        </p:txBody>
      </p:sp>
    </p:spTree>
    <p:extLst>
      <p:ext uri="{BB962C8B-B14F-4D97-AF65-F5344CB8AC3E}">
        <p14:creationId xmlns:p14="http://schemas.microsoft.com/office/powerpoint/2010/main" val="3303694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BE059-6ABB-1664-ABD7-616C8657D1B3}"/>
              </a:ext>
            </a:extLst>
          </p:cNvPr>
          <p:cNvSpPr>
            <a:spLocks noGrp="1"/>
          </p:cNvSpPr>
          <p:nvPr>
            <p:ph type="title"/>
          </p:nvPr>
        </p:nvSpPr>
        <p:spPr/>
        <p:txBody>
          <a:bodyPr>
            <a:normAutofit fontScale="90000"/>
          </a:bodyPr>
          <a:lstStyle/>
          <a:p>
            <a:r>
              <a:rPr lang="en-IN" sz="3600" dirty="0">
                <a:solidFill>
                  <a:schemeClr val="accent4">
                    <a:lumMod val="50000"/>
                  </a:schemeClr>
                </a:solidFill>
              </a:rPr>
              <a:t>Arduino UNO</a:t>
            </a:r>
            <a:br>
              <a:rPr lang="en-IN" sz="3600" dirty="0">
                <a:solidFill>
                  <a:schemeClr val="accent4">
                    <a:lumMod val="50000"/>
                  </a:schemeClr>
                </a:solidFill>
              </a:rPr>
            </a:br>
            <a:r>
              <a:rPr lang="en-US" sz="3600" dirty="0">
                <a:solidFill>
                  <a:srgbClr val="202122"/>
                </a:solidFill>
                <a:latin typeface="Arial" panose="020B0604020202020204" pitchFamily="34" charset="0"/>
              </a:rPr>
              <a:t>T</a:t>
            </a:r>
            <a:r>
              <a:rPr lang="en-US" sz="2200" b="0" i="0" dirty="0">
                <a:solidFill>
                  <a:srgbClr val="202122"/>
                </a:solidFill>
                <a:effectLst/>
                <a:latin typeface="Arial" panose="020B0604020202020204" pitchFamily="34" charset="0"/>
              </a:rPr>
              <a:t>he </a:t>
            </a:r>
            <a:r>
              <a:rPr lang="en-US" sz="2200" b="1" i="0" dirty="0">
                <a:solidFill>
                  <a:srgbClr val="202122"/>
                </a:solidFill>
                <a:effectLst/>
                <a:latin typeface="Arial" panose="020B0604020202020204" pitchFamily="34" charset="0"/>
              </a:rPr>
              <a:t>Arduino Uno</a:t>
            </a:r>
            <a:r>
              <a:rPr lang="en-US" sz="2200" b="0" i="0" dirty="0">
                <a:solidFill>
                  <a:srgbClr val="202122"/>
                </a:solidFill>
                <a:effectLst/>
                <a:latin typeface="Arial" panose="020B0604020202020204" pitchFamily="34" charset="0"/>
              </a:rPr>
              <a:t> is an </a:t>
            </a:r>
            <a:r>
              <a:rPr lang="en-US" sz="2200" b="0" i="0" u="none" strike="noStrike" dirty="0">
                <a:solidFill>
                  <a:srgbClr val="0645AD"/>
                </a:solidFill>
                <a:effectLst/>
                <a:latin typeface="Arial" panose="020B0604020202020204" pitchFamily="34" charset="0"/>
                <a:hlinkClick r:id="rId2" tooltip="Open-source"/>
              </a:rPr>
              <a:t>open-source</a:t>
            </a:r>
            <a:r>
              <a:rPr lang="en-US" sz="2200" b="0" i="0" dirty="0">
                <a:solidFill>
                  <a:srgbClr val="202122"/>
                </a:solidFill>
                <a:effectLst/>
                <a:latin typeface="Arial" panose="020B0604020202020204" pitchFamily="34" charset="0"/>
              </a:rPr>
              <a:t> </a:t>
            </a:r>
            <a:r>
              <a:rPr lang="en-US" sz="2200" b="0" i="0" u="none" strike="noStrike" dirty="0">
                <a:solidFill>
                  <a:srgbClr val="0645AD"/>
                </a:solidFill>
                <a:effectLst/>
                <a:latin typeface="Arial" panose="020B0604020202020204" pitchFamily="34" charset="0"/>
                <a:hlinkClick r:id="rId3" tooltip="Microcontroller board"/>
              </a:rPr>
              <a:t>microcontroller board</a:t>
            </a:r>
            <a:r>
              <a:rPr lang="en-US" sz="2200" b="0" i="0" dirty="0">
                <a:solidFill>
                  <a:srgbClr val="202122"/>
                </a:solidFill>
                <a:effectLst/>
                <a:latin typeface="Arial" panose="020B0604020202020204" pitchFamily="34" charset="0"/>
              </a:rPr>
              <a:t> based on the </a:t>
            </a:r>
            <a:r>
              <a:rPr lang="en-US" sz="2200" b="0" i="0" u="none" strike="noStrike" dirty="0">
                <a:solidFill>
                  <a:srgbClr val="0645AD"/>
                </a:solidFill>
                <a:effectLst/>
                <a:latin typeface="Arial" panose="020B0604020202020204" pitchFamily="34" charset="0"/>
                <a:hlinkClick r:id="rId4" tooltip="Microchip Technology"/>
              </a:rPr>
              <a:t>Microchip</a:t>
            </a:r>
            <a:r>
              <a:rPr lang="en-US" sz="2200" b="0" i="0" dirty="0">
                <a:solidFill>
                  <a:srgbClr val="202122"/>
                </a:solidFill>
                <a:effectLst/>
                <a:latin typeface="Arial" panose="020B0604020202020204" pitchFamily="34" charset="0"/>
              </a:rPr>
              <a:t> </a:t>
            </a:r>
            <a:r>
              <a:rPr lang="en-US" sz="2200" b="0" i="0" u="none" strike="noStrike" dirty="0">
                <a:solidFill>
                  <a:srgbClr val="0645AD"/>
                </a:solidFill>
                <a:effectLst/>
                <a:latin typeface="Arial" panose="020B0604020202020204" pitchFamily="34" charset="0"/>
                <a:hlinkClick r:id="rId5" tooltip="ATmega328P"/>
              </a:rPr>
              <a:t>ATmega328P</a:t>
            </a:r>
            <a:r>
              <a:rPr lang="en-US" sz="2200" b="0" i="0" dirty="0">
                <a:solidFill>
                  <a:srgbClr val="202122"/>
                </a:solidFill>
                <a:effectLst/>
                <a:latin typeface="Arial" panose="020B0604020202020204" pitchFamily="34" charset="0"/>
              </a:rPr>
              <a:t> microcontroller and developed by </a:t>
            </a:r>
            <a:r>
              <a:rPr lang="en-US" sz="2200" b="0" i="0" u="none" strike="noStrike" dirty="0">
                <a:solidFill>
                  <a:srgbClr val="0645AD"/>
                </a:solidFill>
                <a:effectLst/>
                <a:latin typeface="Arial" panose="020B0604020202020204" pitchFamily="34" charset="0"/>
                <a:hlinkClick r:id="rId6" tooltip="Arduino"/>
              </a:rPr>
              <a:t>Arduino.cc</a:t>
            </a:r>
            <a:r>
              <a:rPr lang="en-US" sz="2200" b="0" i="0" dirty="0">
                <a:solidFill>
                  <a:srgbClr val="202122"/>
                </a:solidFill>
                <a:effectLst/>
                <a:latin typeface="Arial" panose="020B0604020202020204" pitchFamily="34" charset="0"/>
              </a:rPr>
              <a:t> and initially released in 2010.The board is equipped with sets of digital and analog </a:t>
            </a:r>
            <a:r>
              <a:rPr lang="en-US" sz="2200" b="0" i="0" u="none" strike="noStrike" dirty="0">
                <a:solidFill>
                  <a:srgbClr val="0645AD"/>
                </a:solidFill>
                <a:effectLst/>
                <a:latin typeface="Arial" panose="020B0604020202020204" pitchFamily="34" charset="0"/>
                <a:hlinkClick r:id="rId7" tooltip="Input/output"/>
              </a:rPr>
              <a:t>input/output</a:t>
            </a:r>
            <a:r>
              <a:rPr lang="en-US" sz="2200" b="0" i="0" dirty="0">
                <a:solidFill>
                  <a:srgbClr val="202122"/>
                </a:solidFill>
                <a:effectLst/>
                <a:latin typeface="Arial" panose="020B0604020202020204" pitchFamily="34" charset="0"/>
              </a:rPr>
              <a:t> (I/O) pins that may be interfaced to various </a:t>
            </a:r>
            <a:r>
              <a:rPr lang="en-US" sz="2200" b="0" i="0" u="none" strike="noStrike" dirty="0">
                <a:solidFill>
                  <a:srgbClr val="0645AD"/>
                </a:solidFill>
                <a:effectLst/>
                <a:latin typeface="Arial" panose="020B0604020202020204" pitchFamily="34" charset="0"/>
                <a:hlinkClick r:id="rId8" tooltip="Expansion board"/>
              </a:rPr>
              <a:t>expansion boards</a:t>
            </a:r>
            <a:r>
              <a:rPr lang="en-US" sz="2200" b="0" i="0" dirty="0">
                <a:solidFill>
                  <a:srgbClr val="202122"/>
                </a:solidFill>
                <a:effectLst/>
                <a:latin typeface="Arial" panose="020B0604020202020204" pitchFamily="34" charset="0"/>
              </a:rPr>
              <a:t> (shields) and other circuits. The board has 14 digital I/O pins (six capable of </a:t>
            </a:r>
            <a:r>
              <a:rPr lang="en-US" sz="2200" b="0" i="0" u="none" strike="noStrike" dirty="0">
                <a:solidFill>
                  <a:srgbClr val="0645AD"/>
                </a:solidFill>
                <a:effectLst/>
                <a:latin typeface="Arial" panose="020B0604020202020204" pitchFamily="34" charset="0"/>
                <a:hlinkClick r:id="rId9" tooltip="Pulse-width modulation"/>
              </a:rPr>
              <a:t>PWM</a:t>
            </a:r>
            <a:r>
              <a:rPr lang="en-US" sz="2200" b="0" i="0" dirty="0">
                <a:solidFill>
                  <a:srgbClr val="202122"/>
                </a:solidFill>
                <a:effectLst/>
                <a:latin typeface="Arial" panose="020B0604020202020204" pitchFamily="34" charset="0"/>
              </a:rPr>
              <a:t> output), 6 analog I/O pins, and is programmable with the </a:t>
            </a:r>
            <a:r>
              <a:rPr lang="en-US" sz="2200" b="0" i="0" u="none" strike="noStrike" dirty="0">
                <a:solidFill>
                  <a:srgbClr val="0645AD"/>
                </a:solidFill>
                <a:effectLst/>
                <a:latin typeface="Arial" panose="020B0604020202020204" pitchFamily="34" charset="0"/>
                <a:hlinkClick r:id="rId10" tooltip="Arduino"/>
              </a:rPr>
              <a:t>Arduino IDE</a:t>
            </a:r>
            <a:r>
              <a:rPr lang="en-US" sz="2200" b="0" i="0" dirty="0">
                <a:solidFill>
                  <a:srgbClr val="202122"/>
                </a:solidFill>
                <a:effectLst/>
                <a:latin typeface="Arial" panose="020B0604020202020204" pitchFamily="34" charset="0"/>
              </a:rPr>
              <a:t> (Integrated Development Environment), via a type B </a:t>
            </a:r>
            <a:r>
              <a:rPr lang="en-US" sz="2200" b="0" i="0" u="none" strike="noStrike" dirty="0">
                <a:solidFill>
                  <a:srgbClr val="0645AD"/>
                </a:solidFill>
                <a:effectLst/>
                <a:latin typeface="Arial" panose="020B0604020202020204" pitchFamily="34" charset="0"/>
                <a:hlinkClick r:id="rId11" tooltip="USB cable"/>
              </a:rPr>
              <a:t>USB cable</a:t>
            </a:r>
            <a:r>
              <a:rPr lang="en-US" sz="2200" b="0" i="0" dirty="0">
                <a:solidFill>
                  <a:srgbClr val="202122"/>
                </a:solidFill>
                <a:effectLst/>
                <a:latin typeface="Arial" panose="020B0604020202020204" pitchFamily="34" charset="0"/>
              </a:rPr>
              <a:t>.</a:t>
            </a:r>
            <a:br>
              <a:rPr lang="en-IN" sz="3600" dirty="0">
                <a:solidFill>
                  <a:schemeClr val="accent4">
                    <a:lumMod val="50000"/>
                  </a:schemeClr>
                </a:solidFill>
              </a:rPr>
            </a:br>
            <a:br>
              <a:rPr lang="en-IN" sz="3600" dirty="0">
                <a:solidFill>
                  <a:schemeClr val="accent4">
                    <a:lumMod val="50000"/>
                  </a:schemeClr>
                </a:solidFill>
              </a:rPr>
            </a:br>
            <a:endParaRPr lang="en-IN" dirty="0">
              <a:solidFill>
                <a:schemeClr val="accent4">
                  <a:lumMod val="50000"/>
                </a:schemeClr>
              </a:solidFill>
            </a:endParaRPr>
          </a:p>
        </p:txBody>
      </p:sp>
      <p:pic>
        <p:nvPicPr>
          <p:cNvPr id="4098" name="Picture 2" descr="Arduino Uno Board at Rs 360/piece | Arduino Board in Delhi | ID: 19296852155">
            <a:extLst>
              <a:ext uri="{FF2B5EF4-FFF2-40B4-BE49-F238E27FC236}">
                <a16:creationId xmlns:a16="http://schemas.microsoft.com/office/drawing/2014/main" id="{E0895B7D-116C-180D-9C13-25FB4F6F9BFB}"/>
              </a:ext>
            </a:extLst>
          </p:cNvPr>
          <p:cNvPicPr>
            <a:picLocks noGrp="1" noChangeAspect="1" noChangeArrowheads="1"/>
          </p:cNvPicPr>
          <p:nvPr>
            <p:ph idx="1"/>
          </p:nvPr>
        </p:nvPicPr>
        <p:blipFill rotWithShape="1">
          <a:blip r:embed="rId12">
            <a:extLst>
              <a:ext uri="{28A0092B-C50C-407E-A947-70E740481C1C}">
                <a14:useLocalDpi xmlns:a14="http://schemas.microsoft.com/office/drawing/2010/main" val="0"/>
              </a:ext>
            </a:extLst>
          </a:blip>
          <a:srcRect t="14463" b="12397"/>
          <a:stretch/>
        </p:blipFill>
        <p:spPr bwMode="auto">
          <a:xfrm>
            <a:off x="3035300" y="3955324"/>
            <a:ext cx="3881437" cy="2838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967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433094F-F076-4E63-6DE6-7994EDB60D19}"/>
              </a:ext>
            </a:extLst>
          </p:cNvPr>
          <p:cNvSpPr>
            <a:spLocks noGrp="1"/>
          </p:cNvSpPr>
          <p:nvPr>
            <p:ph type="title"/>
          </p:nvPr>
        </p:nvSpPr>
        <p:spPr>
          <a:xfrm>
            <a:off x="677334" y="609600"/>
            <a:ext cx="8596668" cy="1320800"/>
          </a:xfrm>
        </p:spPr>
        <p:txBody>
          <a:bodyPr>
            <a:normAutofit fontScale="90000"/>
          </a:bodyPr>
          <a:lstStyle/>
          <a:p>
            <a:r>
              <a:rPr lang="en-IN" sz="4400" dirty="0">
                <a:solidFill>
                  <a:schemeClr val="accent4">
                    <a:lumMod val="50000"/>
                  </a:schemeClr>
                </a:solidFill>
              </a:rPr>
              <a:t>IR Proximity Sensor</a:t>
            </a:r>
            <a:br>
              <a:rPr lang="en-IN" sz="3600" dirty="0">
                <a:solidFill>
                  <a:schemeClr val="accent4">
                    <a:lumMod val="50000"/>
                  </a:schemeClr>
                </a:solidFill>
              </a:rPr>
            </a:br>
            <a:r>
              <a:rPr lang="en-US" sz="3300" b="0" i="0" dirty="0">
                <a:solidFill>
                  <a:schemeClr val="tx1"/>
                </a:solidFill>
                <a:effectLst/>
                <a:latin typeface="arial" panose="020B0604020202020204" pitchFamily="34" charset="0"/>
              </a:rPr>
              <a:t>This IR Proximity Sensor is </a:t>
            </a:r>
            <a:r>
              <a:rPr lang="en-US" sz="3300" b="1" i="0" dirty="0">
                <a:solidFill>
                  <a:schemeClr val="tx1"/>
                </a:solidFill>
                <a:effectLst/>
                <a:latin typeface="arial" panose="020B0604020202020204" pitchFamily="34" charset="0"/>
              </a:rPr>
              <a:t>a multipurpose infrared sensor which can be used for obstacle sensing, color detection, fire detection</a:t>
            </a:r>
            <a:r>
              <a:rPr lang="en-US" sz="3300" b="1" i="0">
                <a:solidFill>
                  <a:schemeClr val="tx1"/>
                </a:solidFill>
                <a:effectLst/>
                <a:latin typeface="arial" panose="020B0604020202020204" pitchFamily="34" charset="0"/>
              </a:rPr>
              <a:t>, vehicle </a:t>
            </a:r>
            <a:r>
              <a:rPr lang="en-US" sz="3300" b="1" i="0" dirty="0" err="1">
                <a:solidFill>
                  <a:schemeClr val="tx1"/>
                </a:solidFill>
                <a:effectLst/>
                <a:latin typeface="arial" panose="020B0604020202020204" pitchFamily="34" charset="0"/>
              </a:rPr>
              <a:t>sensing,line</a:t>
            </a:r>
            <a:r>
              <a:rPr lang="en-US" sz="3300" b="1" i="0" dirty="0">
                <a:solidFill>
                  <a:schemeClr val="tx1"/>
                </a:solidFill>
                <a:effectLst/>
                <a:latin typeface="arial" panose="020B0604020202020204" pitchFamily="34" charset="0"/>
              </a:rPr>
              <a:t> sensing, </a:t>
            </a:r>
            <a:r>
              <a:rPr lang="en-US" sz="3300" b="1" i="0" dirty="0" err="1">
                <a:solidFill>
                  <a:schemeClr val="tx1"/>
                </a:solidFill>
                <a:effectLst/>
                <a:latin typeface="arial" panose="020B0604020202020204" pitchFamily="34" charset="0"/>
              </a:rPr>
              <a:t>etc</a:t>
            </a:r>
            <a:r>
              <a:rPr lang="en-US" sz="3300" b="1" i="0" dirty="0">
                <a:solidFill>
                  <a:schemeClr val="tx1"/>
                </a:solidFill>
                <a:effectLst/>
                <a:latin typeface="arial" panose="020B0604020202020204" pitchFamily="34" charset="0"/>
              </a:rPr>
              <a:t>… and also as an encoder sensor</a:t>
            </a:r>
            <a:r>
              <a:rPr lang="en-US" sz="3300" b="0" i="0" dirty="0">
                <a:solidFill>
                  <a:schemeClr val="tx1"/>
                </a:solidFill>
                <a:effectLst/>
                <a:latin typeface="arial" panose="020B0604020202020204" pitchFamily="34" charset="0"/>
              </a:rPr>
              <a:t>. The sensor provides a digital output.</a:t>
            </a:r>
            <a:br>
              <a:rPr lang="en-IN" sz="3600" dirty="0">
                <a:solidFill>
                  <a:schemeClr val="accent4">
                    <a:lumMod val="50000"/>
                  </a:schemeClr>
                </a:solidFill>
              </a:rPr>
            </a:br>
            <a:br>
              <a:rPr lang="en-IN" sz="3600" dirty="0">
                <a:solidFill>
                  <a:schemeClr val="accent4">
                    <a:lumMod val="50000"/>
                  </a:schemeClr>
                </a:solidFill>
              </a:rPr>
            </a:br>
            <a:endParaRPr lang="en-IN" dirty="0">
              <a:solidFill>
                <a:schemeClr val="accent4">
                  <a:lumMod val="50000"/>
                </a:schemeClr>
              </a:solidFill>
            </a:endParaRPr>
          </a:p>
        </p:txBody>
      </p:sp>
      <p:pic>
        <p:nvPicPr>
          <p:cNvPr id="7" name="Picture 2" descr="Infrared Proximity Sensor Module at Rs 20/piece | Ir Proximity Sensor in  Surendranagar | ID: 22567423973">
            <a:extLst>
              <a:ext uri="{FF2B5EF4-FFF2-40B4-BE49-F238E27FC236}">
                <a16:creationId xmlns:a16="http://schemas.microsoft.com/office/drawing/2014/main" id="{CFEF4645-021B-5988-BCCB-FAB8D62F88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204" t="37830" r="10206" b="34263"/>
          <a:stretch/>
        </p:blipFill>
        <p:spPr bwMode="auto">
          <a:xfrm>
            <a:off x="2003513" y="4072271"/>
            <a:ext cx="6215454" cy="2690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697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AFB862C-D719-7FFC-44B6-D36E222212EC}"/>
              </a:ext>
            </a:extLst>
          </p:cNvPr>
          <p:cNvSpPr>
            <a:spLocks noGrp="1"/>
          </p:cNvSpPr>
          <p:nvPr>
            <p:ph type="title"/>
          </p:nvPr>
        </p:nvSpPr>
        <p:spPr>
          <a:xfrm>
            <a:off x="677334" y="609600"/>
            <a:ext cx="8596668" cy="1320800"/>
          </a:xfrm>
        </p:spPr>
        <p:txBody>
          <a:bodyPr>
            <a:normAutofit fontScale="90000"/>
          </a:bodyPr>
          <a:lstStyle/>
          <a:p>
            <a:r>
              <a:rPr lang="en-IN" dirty="0">
                <a:solidFill>
                  <a:schemeClr val="accent4">
                    <a:lumMod val="50000"/>
                  </a:schemeClr>
                </a:solidFill>
              </a:rPr>
              <a:t>Servo Motor</a:t>
            </a:r>
            <a:br>
              <a:rPr lang="en-IN" sz="3600" dirty="0">
                <a:solidFill>
                  <a:schemeClr val="accent4">
                    <a:lumMod val="50000"/>
                  </a:schemeClr>
                </a:solidFill>
              </a:rPr>
            </a:br>
            <a:r>
              <a:rPr lang="en-US" sz="3100" b="0" i="0" dirty="0">
                <a:solidFill>
                  <a:srgbClr val="202122"/>
                </a:solidFill>
                <a:effectLst/>
                <a:latin typeface="Arial" panose="020B0604020202020204" pitchFamily="34" charset="0"/>
              </a:rPr>
              <a:t>A </a:t>
            </a:r>
            <a:r>
              <a:rPr lang="en-US" sz="3100" b="1" i="0" dirty="0">
                <a:solidFill>
                  <a:srgbClr val="202122"/>
                </a:solidFill>
                <a:effectLst/>
                <a:latin typeface="Arial" panose="020B0604020202020204" pitchFamily="34" charset="0"/>
              </a:rPr>
              <a:t>servomotor</a:t>
            </a:r>
            <a:r>
              <a:rPr lang="en-US" sz="3100" b="0" i="0" dirty="0">
                <a:solidFill>
                  <a:srgbClr val="202122"/>
                </a:solidFill>
                <a:effectLst/>
                <a:latin typeface="Arial" panose="020B0604020202020204" pitchFamily="34" charset="0"/>
              </a:rPr>
              <a:t> (or </a:t>
            </a:r>
            <a:r>
              <a:rPr lang="en-US" sz="3100" b="1" i="0" dirty="0">
                <a:solidFill>
                  <a:srgbClr val="202122"/>
                </a:solidFill>
                <a:effectLst/>
                <a:latin typeface="Arial" panose="020B0604020202020204" pitchFamily="34" charset="0"/>
              </a:rPr>
              <a:t>servo motor</a:t>
            </a:r>
            <a:r>
              <a:rPr lang="en-US" sz="3100" b="0" i="0" dirty="0">
                <a:solidFill>
                  <a:srgbClr val="202122"/>
                </a:solidFill>
                <a:effectLst/>
                <a:latin typeface="Arial" panose="020B0604020202020204" pitchFamily="34" charset="0"/>
              </a:rPr>
              <a:t>) is a </a:t>
            </a:r>
            <a:r>
              <a:rPr lang="en-US" sz="3100" b="0" i="0" u="none" strike="noStrike" dirty="0">
                <a:solidFill>
                  <a:srgbClr val="0645AD"/>
                </a:solidFill>
                <a:effectLst/>
                <a:latin typeface="Arial" panose="020B0604020202020204" pitchFamily="34" charset="0"/>
                <a:hlinkClick r:id="rId2" tooltip="Rotary actuator"/>
              </a:rPr>
              <a:t>rotary actuator</a:t>
            </a:r>
            <a:r>
              <a:rPr lang="en-US" sz="3100" b="0" i="0" dirty="0">
                <a:solidFill>
                  <a:srgbClr val="202122"/>
                </a:solidFill>
                <a:effectLst/>
                <a:latin typeface="Arial" panose="020B0604020202020204" pitchFamily="34" charset="0"/>
              </a:rPr>
              <a:t> or </a:t>
            </a:r>
            <a:r>
              <a:rPr lang="en-US" sz="3100" b="0" i="0" u="none" strike="noStrike" dirty="0">
                <a:solidFill>
                  <a:srgbClr val="0645AD"/>
                </a:solidFill>
                <a:effectLst/>
                <a:latin typeface="Arial" panose="020B0604020202020204" pitchFamily="34" charset="0"/>
                <a:hlinkClick r:id="rId3" tooltip="Linear actuator"/>
              </a:rPr>
              <a:t>linear actuator</a:t>
            </a:r>
            <a:r>
              <a:rPr lang="en-US" sz="3100" b="0" i="0" dirty="0">
                <a:solidFill>
                  <a:srgbClr val="202122"/>
                </a:solidFill>
                <a:effectLst/>
                <a:latin typeface="Arial" panose="020B0604020202020204" pitchFamily="34" charset="0"/>
              </a:rPr>
              <a:t> that allows for precise control of angular or linear position, velocity and acceleration.</a:t>
            </a:r>
            <a:r>
              <a:rPr lang="en-US" sz="3100" b="0" i="0" u="none" strike="noStrike" baseline="30000" dirty="0">
                <a:solidFill>
                  <a:srgbClr val="0645AD"/>
                </a:solidFill>
                <a:effectLst/>
                <a:latin typeface="Arial" panose="020B0604020202020204" pitchFamily="34" charset="0"/>
                <a:hlinkClick r:id="rId4"/>
              </a:rPr>
              <a:t>[1]</a:t>
            </a:r>
            <a:r>
              <a:rPr lang="en-US" sz="3100" b="0" i="0" dirty="0">
                <a:solidFill>
                  <a:srgbClr val="202122"/>
                </a:solidFill>
                <a:effectLst/>
                <a:latin typeface="Arial" panose="020B0604020202020204" pitchFamily="34" charset="0"/>
              </a:rPr>
              <a:t> It consists of a suitable motor coupled to a sensor for position feedback. It also requires a relatively sophisticated controller, often a dedicated module designed specifically for use with servomotors.</a:t>
            </a:r>
            <a:br>
              <a:rPr lang="en-IN" sz="3600" dirty="0">
                <a:solidFill>
                  <a:schemeClr val="accent4">
                    <a:lumMod val="50000"/>
                  </a:schemeClr>
                </a:solidFill>
              </a:rPr>
            </a:br>
            <a:br>
              <a:rPr lang="en-IN" sz="3600" dirty="0">
                <a:solidFill>
                  <a:schemeClr val="accent4">
                    <a:lumMod val="50000"/>
                  </a:schemeClr>
                </a:solidFill>
              </a:rPr>
            </a:br>
            <a:endParaRPr lang="en-IN" dirty="0">
              <a:solidFill>
                <a:schemeClr val="accent4">
                  <a:lumMod val="50000"/>
                </a:schemeClr>
              </a:solidFill>
            </a:endParaRPr>
          </a:p>
        </p:txBody>
      </p:sp>
      <p:pic>
        <p:nvPicPr>
          <p:cNvPr id="6146" name="Picture 2">
            <a:extLst>
              <a:ext uri="{FF2B5EF4-FFF2-40B4-BE49-F238E27FC236}">
                <a16:creationId xmlns:a16="http://schemas.microsoft.com/office/drawing/2014/main" id="{2ECDD31A-3291-6256-DFF5-40FDC08A8C4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9753" b="5037"/>
          <a:stretch/>
        </p:blipFill>
        <p:spPr bwMode="auto">
          <a:xfrm>
            <a:off x="3062178" y="4082902"/>
            <a:ext cx="4306186" cy="2775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1499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3A2BD2-B3A1-0060-9326-4D31EE97D6F2}"/>
              </a:ext>
            </a:extLst>
          </p:cNvPr>
          <p:cNvSpPr>
            <a:spLocks noGrp="1"/>
          </p:cNvSpPr>
          <p:nvPr>
            <p:ph type="title"/>
          </p:nvPr>
        </p:nvSpPr>
        <p:spPr>
          <a:xfrm>
            <a:off x="571008" y="545805"/>
            <a:ext cx="8596668" cy="1320800"/>
          </a:xfrm>
        </p:spPr>
        <p:txBody>
          <a:bodyPr>
            <a:normAutofit fontScale="90000"/>
          </a:bodyPr>
          <a:lstStyle/>
          <a:p>
            <a:r>
              <a:rPr lang="en-IN" sz="3600" dirty="0">
                <a:solidFill>
                  <a:schemeClr val="accent4">
                    <a:lumMod val="50000"/>
                  </a:schemeClr>
                </a:solidFill>
              </a:rPr>
              <a:t>16×2 LCD i2c Display</a:t>
            </a:r>
            <a:br>
              <a:rPr lang="en-IN" sz="3600" dirty="0">
                <a:solidFill>
                  <a:schemeClr val="accent4">
                    <a:lumMod val="50000"/>
                  </a:schemeClr>
                </a:solidFill>
              </a:rPr>
            </a:br>
            <a:r>
              <a:rPr lang="en-US" sz="3300" b="0" i="0" dirty="0">
                <a:solidFill>
                  <a:schemeClr val="tx1"/>
                </a:solidFill>
                <a:effectLst/>
                <a:latin typeface="arial" panose="020B0604020202020204" pitchFamily="34" charset="0"/>
              </a:rPr>
              <a:t>This is a 16x2 LCD display screen with I2C interface. It is </a:t>
            </a:r>
            <a:r>
              <a:rPr lang="en-US" sz="3300" b="1" i="0" dirty="0">
                <a:solidFill>
                  <a:schemeClr val="tx1"/>
                </a:solidFill>
                <a:effectLst/>
                <a:latin typeface="arial" panose="020B0604020202020204" pitchFamily="34" charset="0"/>
              </a:rPr>
              <a:t>able to display 16x2 characters on 2 lines, white characters on blue background</a:t>
            </a:r>
            <a:r>
              <a:rPr lang="en-US" sz="3300" b="0" i="0" dirty="0">
                <a:solidFill>
                  <a:schemeClr val="tx1"/>
                </a:solidFill>
                <a:effectLst/>
                <a:latin typeface="arial" panose="020B0604020202020204" pitchFamily="34" charset="0"/>
              </a:rPr>
              <a:t>. Usually, Arduino LCD display projects will run out of pin resources easily, especially with Arduino Uno. And it is also very complicated with the wire soldering and connection.</a:t>
            </a:r>
            <a:br>
              <a:rPr lang="en-IN" sz="3600" dirty="0">
                <a:solidFill>
                  <a:schemeClr val="accent4">
                    <a:lumMod val="50000"/>
                  </a:schemeClr>
                </a:solidFill>
              </a:rPr>
            </a:br>
            <a:br>
              <a:rPr lang="en-IN" sz="3600" dirty="0">
                <a:solidFill>
                  <a:schemeClr val="accent4">
                    <a:lumMod val="50000"/>
                  </a:schemeClr>
                </a:solidFill>
              </a:rPr>
            </a:br>
            <a:endParaRPr lang="en-IN" dirty="0">
              <a:solidFill>
                <a:schemeClr val="accent4">
                  <a:lumMod val="50000"/>
                </a:schemeClr>
              </a:solidFill>
            </a:endParaRPr>
          </a:p>
        </p:txBody>
      </p:sp>
      <p:pic>
        <p:nvPicPr>
          <p:cNvPr id="7170" name="Picture 2" descr="16x2 LCD Display for interfacing with Arduino,JHD162A Working Command,Pinout">
            <a:extLst>
              <a:ext uri="{FF2B5EF4-FFF2-40B4-BE49-F238E27FC236}">
                <a16:creationId xmlns:a16="http://schemas.microsoft.com/office/drawing/2014/main" id="{245BF48A-5567-FEDE-DBA0-11DF05EB79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8384" y="4542275"/>
            <a:ext cx="5086018" cy="2337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2902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426</TotalTime>
  <Words>858</Words>
  <Application>Microsoft Office PowerPoint</Application>
  <PresentationFormat>Widescreen</PresentationFormat>
  <Paragraphs>48</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Algerian</vt:lpstr>
      <vt:lpstr>arial</vt:lpstr>
      <vt:lpstr>arial</vt:lpstr>
      <vt:lpstr>Arial Black</vt:lpstr>
      <vt:lpstr>Open Sans</vt:lpstr>
      <vt:lpstr>Times New Roman</vt:lpstr>
      <vt:lpstr>Trebuchet MS</vt:lpstr>
      <vt:lpstr>Wingdings 3</vt:lpstr>
      <vt:lpstr>Facet</vt:lpstr>
      <vt:lpstr>SMART CAR PARKING SYSTEM USING IOT</vt:lpstr>
      <vt:lpstr>Introduction</vt:lpstr>
      <vt:lpstr>Problem Definition </vt:lpstr>
      <vt:lpstr>PowerPoint Presentation</vt:lpstr>
      <vt:lpstr>Component description </vt:lpstr>
      <vt:lpstr>Arduino UNO The Arduino Uno is an open-source microcontroller board based on the Microchip ATmega328P microcontroller and developed by Arduino.cc and initially released in 2010.The board is equipped with sets of digital and analog input/output (I/O) pins that may be interfaced to various expansion boards (shields) and other circuits. The board has 14 digital I/O pins (six capable of PWM output), 6 analog I/O pins, and is programmable with the Arduino IDE (Integrated Development Environment), via a type B USB cable.  </vt:lpstr>
      <vt:lpstr>IR Proximity Sensor This IR Proximity Sensor is a multipurpose infrared sensor which can be used for obstacle sensing, color detection, fire detection, vehicle sensing,line sensing, etc… and also as an encoder sensor. The sensor provides a digital output.  </vt:lpstr>
      <vt:lpstr>Servo Motor A servomotor (or servo motor) is a rotary actuator or linear actuator that allows for precise control of angular or linear position, velocity and acceleration.[1] It consists of a suitable motor coupled to a sensor for position feedback. It also requires a relatively sophisticated controller, often a dedicated module designed specifically for use with servomotors.  </vt:lpstr>
      <vt:lpstr>16×2 LCD i2c Display This is a 16x2 LCD display screen with I2C interface. It is able to display 16x2 characters on 2 lines, white characters on blue background. Usually, Arduino LCD display projects will run out of pin resources easily, especially with Arduino Uno. And it is also very complicated with the wire soldering and connection.  </vt:lpstr>
      <vt:lpstr>Jump Wires A jump wire (also known as jumper, jumper wire, DuPont wire) is an electrical wire, or group of them in a cable, with a connector or pin at each end (or sometimes without them – simply "tinned"), which is normally used to interconnect the components of a breadboard or other prototype or test circuit, internally or with other equipment or components, without soldering.  </vt:lpstr>
      <vt:lpstr>Arduino IDE The Arduino Integrated Development Environment - or Arduino Software (IDE) - contains a text editor for writing code, a message area, a text console, a toolbar with buttons for common functions and a series of menus. It connects to the Arduino hardware to upload programs and communicate with them.  </vt:lpstr>
      <vt:lpstr>Circuit Diagram</vt:lpstr>
      <vt:lpstr>Working</vt:lpstr>
      <vt:lpstr>Advantages Shorter waiting time at parking place. It saves fuel, money, space and time. Reduced pollution. Reduced traffic. Carbon emission is reduced. Efficiency  Applications The smart car parking system can be implemented in:  Shopping malls  Restaurants Theatres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CAR PARKING SYSTEM USING IOT</dc:title>
  <dc:creator>Mallikarjun Phatate</dc:creator>
  <cp:lastModifiedBy>Mallikarjun Phatate</cp:lastModifiedBy>
  <cp:revision>3</cp:revision>
  <dcterms:created xsi:type="dcterms:W3CDTF">2022-11-17T16:03:29Z</dcterms:created>
  <dcterms:modified xsi:type="dcterms:W3CDTF">2023-08-26T08:56:11Z</dcterms:modified>
</cp:coreProperties>
</file>