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1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05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4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3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20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08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27C8-AEA2-4EF3-9C1D-4C1035308C1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77D-8657-49FF-BDD2-04A276966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0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578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Data analysis for choosing a new location for a store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12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1822"/>
            <a:ext cx="10515600" cy="2245334"/>
          </a:xfrm>
        </p:spPr>
        <p:txBody>
          <a:bodyPr/>
          <a:lstStyle/>
          <a:p>
            <a:r>
              <a:rPr lang="en-GB" dirty="0"/>
              <a:t>Most </a:t>
            </a:r>
            <a:r>
              <a:rPr lang="en-GB" dirty="0" err="1"/>
              <a:t>neighborhoods</a:t>
            </a:r>
            <a:r>
              <a:rPr lang="en-GB" dirty="0"/>
              <a:t> are concentrated in the second </a:t>
            </a:r>
            <a:r>
              <a:rPr lang="en-GB" dirty="0" smtClean="0"/>
              <a:t>cluster</a:t>
            </a:r>
          </a:p>
          <a:p>
            <a:r>
              <a:rPr lang="en-GB" dirty="0" smtClean="0"/>
              <a:t>may </a:t>
            </a:r>
            <a:r>
              <a:rPr lang="en-GB" dirty="0"/>
              <a:t>suggest the high similarity between </a:t>
            </a:r>
            <a:r>
              <a:rPr lang="en-GB" dirty="0" err="1" smtClean="0"/>
              <a:t>neighborhoods</a:t>
            </a:r>
            <a:endParaRPr lang="en-GB" dirty="0" smtClean="0"/>
          </a:p>
          <a:p>
            <a:r>
              <a:rPr lang="en-GB" dirty="0" smtClean="0"/>
              <a:t>different </a:t>
            </a:r>
            <a:r>
              <a:rPr lang="en-GB" dirty="0"/>
              <a:t>functional areas in the city may not be distinct </a:t>
            </a:r>
            <a:endParaRPr lang="en-GB" dirty="0" smtClean="0"/>
          </a:p>
          <a:p>
            <a:r>
              <a:rPr lang="en-GB" dirty="0" smtClean="0"/>
              <a:t>clusters </a:t>
            </a:r>
            <a:r>
              <a:rPr lang="en-GB" dirty="0"/>
              <a:t>are embedded inside, </a:t>
            </a:r>
            <a:r>
              <a:rPr lang="en-GB" dirty="0" smtClean="0"/>
              <a:t>no clear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42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8515"/>
            <a:ext cx="10515600" cy="5837129"/>
          </a:xfr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change of </a:t>
            </a:r>
            <a:r>
              <a:rPr lang="en-GB" dirty="0" smtClean="0"/>
              <a:t>location </a:t>
            </a:r>
            <a:r>
              <a:rPr lang="en-GB" dirty="0"/>
              <a:t>based on where the shop is originally located</a:t>
            </a:r>
            <a:r>
              <a:rPr lang="en-GB" dirty="0" smtClean="0"/>
              <a:t>,</a:t>
            </a:r>
          </a:p>
          <a:p>
            <a:r>
              <a:rPr lang="en-GB" dirty="0" smtClean="0"/>
              <a:t>located </a:t>
            </a:r>
            <a:r>
              <a:rPr lang="en-GB" dirty="0"/>
              <a:t>in the </a:t>
            </a:r>
            <a:r>
              <a:rPr lang="en-GB" dirty="0" err="1"/>
              <a:t>neighborhoods</a:t>
            </a:r>
            <a:r>
              <a:rPr lang="en-GB" dirty="0"/>
              <a:t> of the second cluster, it should not be a problem moving to most of the places in the city (only taking account of venue </a:t>
            </a:r>
            <a:r>
              <a:rPr lang="en-GB" dirty="0" smtClean="0"/>
              <a:t>categories), same </a:t>
            </a:r>
            <a:r>
              <a:rPr lang="en-GB" dirty="0"/>
              <a:t>for </a:t>
            </a:r>
            <a:r>
              <a:rPr lang="en-GB" dirty="0" smtClean="0"/>
              <a:t>the </a:t>
            </a:r>
            <a:r>
              <a:rPr lang="en-GB" dirty="0"/>
              <a:t>first cluster. 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oving </a:t>
            </a:r>
            <a:r>
              <a:rPr lang="en-GB" dirty="0"/>
              <a:t>from York Mills, Silver Hills, West Deane Park, Princess Gardens, Martin Grove, Islington, Cloverdale, Malvern and Rouge could be more challenged.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embedding </a:t>
            </a:r>
            <a:r>
              <a:rPr lang="en-GB" dirty="0" smtClean="0"/>
              <a:t>distribution, located </a:t>
            </a:r>
            <a:r>
              <a:rPr lang="en-GB" dirty="0"/>
              <a:t>in the </a:t>
            </a:r>
            <a:r>
              <a:rPr lang="en-GB" dirty="0" err="1"/>
              <a:t>neighborhoods</a:t>
            </a:r>
            <a:r>
              <a:rPr lang="en-GB" dirty="0"/>
              <a:t> of last three clusters could still be within customers' travel range and </a:t>
            </a:r>
            <a:r>
              <a:rPr lang="en-GB" dirty="0" smtClean="0"/>
              <a:t>attract </a:t>
            </a:r>
            <a:r>
              <a:rPr lang="en-GB" dirty="0"/>
              <a:t>customers. </a:t>
            </a:r>
            <a:endParaRPr lang="en-GB" dirty="0" smtClean="0"/>
          </a:p>
          <a:p>
            <a:r>
              <a:rPr lang="en-GB" dirty="0" smtClean="0"/>
              <a:t>many </a:t>
            </a:r>
            <a:r>
              <a:rPr lang="en-GB" dirty="0"/>
              <a:t>other factors </a:t>
            </a:r>
            <a:r>
              <a:rPr lang="en-GB" dirty="0" smtClean="0"/>
              <a:t>are </a:t>
            </a:r>
            <a:r>
              <a:rPr lang="en-GB" dirty="0"/>
              <a:t>also of great importance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68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0413" y="581910"/>
            <a:ext cx="10515600" cy="34317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01" tIns="45720" rIns="36501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Conclusion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Change of location should be based on where the shop is originally located.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Most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neighborhoods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are concentrated in the second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Other factors also play an important part.</a:t>
            </a:r>
            <a:endParaRPr kumimoji="0" lang="en-GB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405" y="4922729"/>
            <a:ext cx="516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Thank you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8551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similarity of </a:t>
            </a:r>
            <a:r>
              <a:rPr lang="en-GB" dirty="0" err="1"/>
              <a:t>neighborhoods</a:t>
            </a:r>
            <a:r>
              <a:rPr lang="en-GB" dirty="0"/>
              <a:t> has been an important consideration in decision in choosing business location and city planning.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availability of large location data makes data analysis and visualization possible. Statistical methods and machine learning approaches enables decision making based on quantitative analysis, which is more evidence-informed, robust, objective and comprehensive.</a:t>
            </a:r>
          </a:p>
          <a:p>
            <a:r>
              <a:rPr lang="en-GB" dirty="0"/>
              <a:t>Assume you are a store owner in Toronto in one of the </a:t>
            </a:r>
            <a:r>
              <a:rPr lang="en-GB" dirty="0" err="1"/>
              <a:t>neighborhoods</a:t>
            </a:r>
            <a:r>
              <a:rPr lang="en-GB" dirty="0"/>
              <a:t> and you want to change location for a new shop. </a:t>
            </a:r>
          </a:p>
        </p:txBody>
      </p:sp>
    </p:spTree>
    <p:extLst>
      <p:ext uri="{BB962C8B-B14F-4D97-AF65-F5344CB8AC3E}">
        <p14:creationId xmlns:p14="http://schemas.microsoft.com/office/powerpoint/2010/main" val="129037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Foursquare location data </a:t>
            </a:r>
          </a:p>
          <a:p>
            <a:r>
              <a:rPr lang="en-GB" dirty="0" smtClean="0"/>
              <a:t>postal </a:t>
            </a:r>
            <a:r>
              <a:rPr lang="en-GB" dirty="0"/>
              <a:t>code information from </a:t>
            </a:r>
            <a:r>
              <a:rPr lang="en-GB" dirty="0" smtClean="0"/>
              <a:t>Wikipedia</a:t>
            </a:r>
          </a:p>
          <a:p>
            <a:endParaRPr lang="en-US" dirty="0"/>
          </a:p>
          <a:p>
            <a:r>
              <a:rPr lang="en-GB" dirty="0"/>
              <a:t>enables the visualization of </a:t>
            </a:r>
            <a:r>
              <a:rPr lang="en-GB" dirty="0" smtClean="0"/>
              <a:t>results, analysis </a:t>
            </a:r>
            <a:r>
              <a:rPr lang="en-GB" dirty="0"/>
              <a:t>and </a:t>
            </a:r>
            <a:r>
              <a:rPr lang="en-GB" dirty="0" smtClean="0"/>
              <a:t>interpretation</a:t>
            </a:r>
          </a:p>
          <a:p>
            <a:r>
              <a:rPr lang="en-GB" dirty="0" smtClean="0"/>
              <a:t>large </a:t>
            </a:r>
            <a:r>
              <a:rPr lang="en-GB" dirty="0"/>
              <a:t>scale, </a:t>
            </a:r>
            <a:r>
              <a:rPr lang="en-GB" dirty="0" smtClean="0"/>
              <a:t>short </a:t>
            </a:r>
            <a:r>
              <a:rPr lang="en-GB" dirty="0"/>
              <a:t>time, </a:t>
            </a:r>
            <a:r>
              <a:rPr lang="en-GB" dirty="0" smtClean="0"/>
              <a:t>low </a:t>
            </a:r>
            <a:r>
              <a:rPr lang="en-GB" dirty="0"/>
              <a:t>computational cost and financial </a:t>
            </a:r>
            <a:r>
              <a:rPr lang="en-GB" dirty="0" smtClean="0"/>
              <a:t>cost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5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was used for data analysis. </a:t>
            </a:r>
            <a:endParaRPr lang="en-GB" dirty="0" smtClean="0"/>
          </a:p>
          <a:p>
            <a:r>
              <a:rPr lang="en-GB" dirty="0" smtClean="0"/>
              <a:t>K-mean </a:t>
            </a:r>
            <a:r>
              <a:rPr lang="en-GB" dirty="0"/>
              <a:t>clustering was used to cluster similar </a:t>
            </a:r>
            <a:r>
              <a:rPr lang="en-GB" dirty="0" err="1"/>
              <a:t>neighborhoods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wide range of statistical methods were used to explore data structure and foster interpretation. </a:t>
            </a:r>
            <a:endParaRPr lang="en-GB" dirty="0" smtClean="0"/>
          </a:p>
          <a:p>
            <a:r>
              <a:rPr lang="en-GB" dirty="0" smtClean="0"/>
              <a:t>Folium </a:t>
            </a:r>
            <a:r>
              <a:rPr lang="en-GB" dirty="0"/>
              <a:t>package was used to visualize data on an interactive </a:t>
            </a:r>
            <a:r>
              <a:rPr lang="en-GB" dirty="0" smtClean="0"/>
              <a:t>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0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(1)Data loading and </a:t>
            </a:r>
            <a:r>
              <a:rPr lang="en-GB" dirty="0" smtClean="0"/>
              <a:t>preparation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94" y="1903956"/>
            <a:ext cx="10634598" cy="39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(2)Data exploratory </a:t>
            </a:r>
            <a:r>
              <a:rPr lang="en-GB" dirty="0" smtClean="0"/>
              <a:t>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08" y="1875729"/>
            <a:ext cx="3827934" cy="361067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827" y="4103021"/>
            <a:ext cx="6513535" cy="189694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10826" y="1690688"/>
            <a:ext cx="6513535" cy="16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7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(3)Machine Learning and </a:t>
            </a:r>
            <a:r>
              <a:rPr lang="en-GB" dirty="0" smtClean="0"/>
              <a:t>clustering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66" y="2054268"/>
            <a:ext cx="8731685" cy="32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endParaRPr lang="en-GB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752992"/>
            <a:ext cx="10097023" cy="404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01" tIns="45720" rIns="36501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9, 88, 1, 1, 1 boroughs in each </a:t>
            </a:r>
            <a:r>
              <a:rPr lang="en-GB" dirty="0" smtClean="0"/>
              <a:t>cluster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First cluster: Caledonia-Fairbanks, East Toronto, Broadview North (Old East York).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Second cluster: Victoria Village, Regent Park,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Harbourfront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Third cluster: York Mills, Silver Hills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Fourth cluster: West Deane Park, Princess Gardens, Martin Grove, Islington and Cloverdale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Fifth cluster: Malvern and Rouge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5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788" y="757206"/>
            <a:ext cx="7871991" cy="49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1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Data analysis for choosing a new location for a store </vt:lpstr>
      <vt:lpstr>Introduction</vt:lpstr>
      <vt:lpstr>Data</vt:lpstr>
      <vt:lpstr>Methodology</vt:lpstr>
      <vt:lpstr>(1)Data loading and preparation</vt:lpstr>
      <vt:lpstr>(2)Data exploratory analysis</vt:lpstr>
      <vt:lpstr>(3)Machine Learning and clustering</vt:lpstr>
      <vt:lpstr>Results</vt:lpstr>
      <vt:lpstr>PowerPoint Presentation</vt:lpstr>
      <vt:lpstr>Discussion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choosing a new location for a store</dc:title>
  <dc:creator>Shengsi Chu</dc:creator>
  <cp:lastModifiedBy>Shengsi Chu</cp:lastModifiedBy>
  <cp:revision>2</cp:revision>
  <dcterms:created xsi:type="dcterms:W3CDTF">2020-12-11T18:59:41Z</dcterms:created>
  <dcterms:modified xsi:type="dcterms:W3CDTF">2020-12-11T19:10:28Z</dcterms:modified>
</cp:coreProperties>
</file>