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367" r:id="rId4"/>
    <p:sldId id="374" r:id="rId5"/>
    <p:sldId id="413" r:id="rId6"/>
    <p:sldId id="421" r:id="rId7"/>
    <p:sldId id="415" r:id="rId8"/>
    <p:sldId id="391" r:id="rId10"/>
    <p:sldId id="414" r:id="rId11"/>
    <p:sldId id="392" r:id="rId12"/>
    <p:sldId id="376" r:id="rId13"/>
    <p:sldId id="400" r:id="rId14"/>
    <p:sldId id="416" r:id="rId15"/>
    <p:sldId id="419" r:id="rId16"/>
    <p:sldId id="417" r:id="rId17"/>
    <p:sldId id="420" r:id="rId18"/>
    <p:sldId id="423" r:id="rId19"/>
    <p:sldId id="394" r:id="rId20"/>
    <p:sldId id="425" r:id="rId21"/>
    <p:sldId id="362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39"/>
    <p:restoredTop sz="95201"/>
  </p:normalViewPr>
  <p:slideViewPr>
    <p:cSldViewPr snapToGrid="0" showGuides="1">
      <p:cViewPr varScale="1">
        <p:scale>
          <a:sx n="97" d="100"/>
          <a:sy n="97" d="100"/>
        </p:scale>
        <p:origin x="240" y="384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kumimoji="1"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BBEC8EA9-8EA7-5C43-9E14-E8DECDF03927}" type="datetimeFigureOut">
              <a:rPr kumimoji="1" lang="zh-CN" altLang="en-US" strike="noStrike" noProof="1" smtClean="0">
                <a:latin typeface="+mn-lt"/>
                <a:ea typeface="+mn-ea"/>
                <a:cs typeface="+mn-cs"/>
              </a:rPr>
            </a:fld>
            <a:endParaRPr kumimoji="1"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kumimoji="1"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914C4793-8E8A-5946-97E1-E1F4E3108B90}" type="slidenum">
              <a:rPr kumimoji="1" lang="zh-CN" altLang="en-US" strike="noStrike" noProof="1" smtClean="0">
                <a:latin typeface="+mn-lt"/>
                <a:ea typeface="+mn-ea"/>
                <a:cs typeface="+mn-cs"/>
              </a:rPr>
            </a:fld>
            <a:endParaRPr kumimoji="1"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024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zh-CN" altLang="en-US"/>
              <a:t>解释怎么前向</a:t>
            </a:r>
            <a:r>
              <a:rPr lang="zh-CN" altLang="en-US"/>
              <a:t>传播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r>
              <a:rPr lang="zh-CN" altLang="en-US"/>
              <a:t>先讲前向传播和反向传播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>
                <a:latin typeface="等线" panose="02010600030101010101" charset="-122"/>
                <a:ea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26737D85-8798-4BC4-BC9F-1612B2339D0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8192E50-6109-484D-9F68-19D7EC4C101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26737D85-8798-4BC4-BC9F-1612B2339D0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8192E50-6109-484D-9F68-19D7EC4C101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26737D85-8798-4BC4-BC9F-1612B2339D0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8192E50-6109-484D-9F68-19D7EC4C101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26737D85-8798-4BC4-BC9F-1612B2339D0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8192E50-6109-484D-9F68-19D7EC4C101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26737D85-8798-4BC4-BC9F-1612B2339D0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8192E50-6109-484D-9F68-19D7EC4C101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26737D85-8798-4BC4-BC9F-1612B2339D0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8192E50-6109-484D-9F68-19D7EC4C101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26737D85-8798-4BC4-BC9F-1612B2339D0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8192E50-6109-484D-9F68-19D7EC4C101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26737D85-8798-4BC4-BC9F-1612B2339D0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8192E50-6109-484D-9F68-19D7EC4C101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26737D85-8798-4BC4-BC9F-1612B2339D0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8192E50-6109-484D-9F68-19D7EC4C101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26737D85-8798-4BC4-BC9F-1612B2339D0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8192E50-6109-484D-9F68-19D7EC4C101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26737D85-8798-4BC4-BC9F-1612B2339D0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8192E50-6109-484D-9F68-19D7EC4C101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26737D85-8798-4BC4-BC9F-1612B2339D0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8192E50-6109-484D-9F68-19D7EC4C101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524000" y="2398713"/>
            <a:ext cx="9144000" cy="2513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098" name="文本框 8"/>
          <p:cNvSpPr txBox="1"/>
          <p:nvPr/>
        </p:nvSpPr>
        <p:spPr>
          <a:xfrm>
            <a:off x="2286000" y="2901950"/>
            <a:ext cx="7437438" cy="175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sym typeface="Arial" panose="020B0604020202020204" pitchFamily="34" charset="0"/>
              </a:rPr>
              <a:t>基于Python和C++混合编程的深度学习框架设计与实现</a:t>
            </a:r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sym typeface="Arial" panose="020B0604020202020204" pitchFamily="34" charset="0"/>
            </a:endParaRPr>
          </a:p>
          <a:p>
            <a:pPr algn="ctr"/>
            <a:endParaRPr lang="zh-CN" altLang="en-US" sz="3600" b="1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53625" y="1935163"/>
            <a:ext cx="323850" cy="323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矩形 12"/>
          <p:cNvSpPr/>
          <p:nvPr/>
        </p:nvSpPr>
        <p:spPr>
          <a:xfrm>
            <a:off x="9701213" y="1676400"/>
            <a:ext cx="252413" cy="2508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101" name="Freeform 5"/>
          <p:cNvSpPr>
            <a:spLocks noEditPoints="1"/>
          </p:cNvSpPr>
          <p:nvPr/>
        </p:nvSpPr>
        <p:spPr>
          <a:xfrm>
            <a:off x="9721850" y="2960688"/>
            <a:ext cx="555625" cy="488950"/>
          </a:xfrm>
          <a:custGeom>
            <a:avLst/>
            <a:gdLst/>
            <a:ahLst/>
            <a:cxnLst>
              <a:cxn ang="0">
                <a:pos x="138906" y="212107"/>
              </a:cxn>
              <a:cxn ang="0">
                <a:pos x="269641" y="252896"/>
              </a:cxn>
              <a:cxn ang="0">
                <a:pos x="269641" y="252896"/>
              </a:cxn>
              <a:cxn ang="0">
                <a:pos x="400376" y="212107"/>
              </a:cxn>
              <a:cxn ang="0">
                <a:pos x="277812" y="146843"/>
              </a:cxn>
              <a:cxn ang="0">
                <a:pos x="482085" y="130527"/>
              </a:cxn>
              <a:cxn ang="0">
                <a:pos x="449401" y="187633"/>
              </a:cxn>
              <a:cxn ang="0">
                <a:pos x="457572" y="122369"/>
              </a:cxn>
              <a:cxn ang="0">
                <a:pos x="457572" y="97895"/>
              </a:cxn>
              <a:cxn ang="0">
                <a:pos x="424888" y="187633"/>
              </a:cxn>
              <a:cxn ang="0">
                <a:pos x="555624" y="261054"/>
              </a:cxn>
              <a:cxn ang="0">
                <a:pos x="555624" y="277370"/>
              </a:cxn>
              <a:cxn ang="0">
                <a:pos x="547453" y="277370"/>
              </a:cxn>
              <a:cxn ang="0">
                <a:pos x="236957" y="407898"/>
              </a:cxn>
              <a:cxn ang="0">
                <a:pos x="555624" y="367108"/>
              </a:cxn>
              <a:cxn ang="0">
                <a:pos x="245128" y="489478"/>
              </a:cxn>
              <a:cxn ang="0">
                <a:pos x="228786" y="481320"/>
              </a:cxn>
              <a:cxn ang="0">
                <a:pos x="24512" y="203949"/>
              </a:cxn>
              <a:cxn ang="0">
                <a:pos x="114393" y="187633"/>
              </a:cxn>
              <a:cxn ang="0">
                <a:pos x="8170" y="81579"/>
              </a:cxn>
              <a:cxn ang="0">
                <a:pos x="261470" y="0"/>
              </a:cxn>
              <a:cxn ang="0">
                <a:pos x="531111" y="73421"/>
              </a:cxn>
              <a:cxn ang="0">
                <a:pos x="482085" y="114211"/>
              </a:cxn>
              <a:cxn ang="0">
                <a:pos x="482085" y="130527"/>
              </a:cxn>
              <a:cxn ang="0">
                <a:pos x="473914" y="73421"/>
              </a:cxn>
              <a:cxn ang="0">
                <a:pos x="269641" y="32631"/>
              </a:cxn>
              <a:cxn ang="0">
                <a:pos x="269641" y="65263"/>
              </a:cxn>
              <a:cxn ang="0">
                <a:pos x="441230" y="81579"/>
              </a:cxn>
              <a:cxn ang="0">
                <a:pos x="261470" y="432372"/>
              </a:cxn>
              <a:cxn ang="0">
                <a:pos x="547453" y="342634"/>
              </a:cxn>
              <a:cxn ang="0">
                <a:pos x="261470" y="399740"/>
              </a:cxn>
              <a:cxn ang="0">
                <a:pos x="547453" y="326318"/>
              </a:cxn>
              <a:cxn ang="0">
                <a:pos x="261470" y="399740"/>
              </a:cxn>
              <a:cxn ang="0">
                <a:pos x="261470" y="383424"/>
              </a:cxn>
              <a:cxn ang="0">
                <a:pos x="547453" y="293686"/>
              </a:cxn>
            </a:cxnLst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4102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36525"/>
            <a:ext cx="4681538" cy="1576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3" name="文本框 1"/>
          <p:cNvSpPr txBox="1"/>
          <p:nvPr/>
        </p:nvSpPr>
        <p:spPr>
          <a:xfrm>
            <a:off x="8645525" y="5440363"/>
            <a:ext cx="2495550" cy="13223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>
                <a:latin typeface="等线" panose="02010600030101010101" charset="-122"/>
                <a:ea typeface="等线" panose="02010600030101010101" charset="-122"/>
              </a:rPr>
              <a:t>答辩人：陈洁</a:t>
            </a:r>
            <a:endParaRPr lang="en-US" altLang="zh-CN" sz="2000" b="1" dirty="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000" b="1">
                <a:latin typeface="等线" panose="02010600030101010101" charset="-122"/>
                <a:ea typeface="等线" panose="02010600030101010101" charset="-122"/>
              </a:rPr>
              <a:t>指导老师：王正杰</a:t>
            </a:r>
            <a:endParaRPr lang="en-US" altLang="zh-CN" sz="2000" b="1" dirty="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000" b="1">
                <a:latin typeface="等线" panose="02010600030101010101" charset="-122"/>
                <a:ea typeface="等线" panose="02010600030101010101" charset="-122"/>
              </a:rPr>
              <a:t>班级：电信</a:t>
            </a:r>
            <a:r>
              <a:rPr lang="en-US" altLang="zh-CN" sz="2000" b="1">
                <a:latin typeface="等线" panose="02010600030101010101" charset="-122"/>
                <a:ea typeface="等线" panose="02010600030101010101" charset="-122"/>
              </a:rPr>
              <a:t>18-4</a:t>
            </a:r>
            <a:endParaRPr lang="en-US" altLang="zh-CN" sz="2000" b="1" dirty="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000" b="1">
                <a:latin typeface="等线" panose="02010600030101010101" charset="-122"/>
                <a:ea typeface="等线" panose="02010600030101010101" charset="-122"/>
              </a:rPr>
              <a:t>学号：</a:t>
            </a:r>
            <a:r>
              <a:rPr lang="en-US" altLang="zh-CN" sz="2000" b="1" dirty="0">
                <a:latin typeface="等线" panose="02010600030101010101" charset="-122"/>
                <a:ea typeface="等线" panose="02010600030101010101" charset="-122"/>
              </a:rPr>
              <a:t>20180100402</a:t>
            </a:r>
            <a:endParaRPr lang="zh-CN" altLang="en-US" sz="2000" b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5400000">
            <a:off x="-355600" y="3146425"/>
            <a:ext cx="2813050" cy="210185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1338263" y="160338"/>
            <a:ext cx="688022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本框架</a:t>
            </a:r>
            <a:r>
              <a:rPr lang="zh-CN" altLang="zh-CN" sz="3600" dirty="0">
                <a:latin typeface="等线" panose="02010600030101010101" charset="-122"/>
                <a:ea typeface="等线" panose="02010600030101010101" charset="-122"/>
              </a:rPr>
              <a:t>DeepSketch搭建</a:t>
            </a:r>
            <a:r>
              <a:rPr lang="en-US" altLang="zh-CN" sz="3600" dirty="0">
                <a:latin typeface="等线" panose="02010600030101010101" charset="-122"/>
                <a:ea typeface="等线" panose="02010600030101010101" charset="-122"/>
              </a:rPr>
              <a:t>LeNet</a:t>
            </a:r>
            <a:r>
              <a:rPr lang="zh-CN" altLang="en-US" sz="3600" dirty="0">
                <a:latin typeface="等线" panose="02010600030101010101" charset="-122"/>
                <a:ea typeface="等线" panose="02010600030101010101" charset="-122"/>
              </a:rPr>
              <a:t>示范</a:t>
            </a:r>
            <a:endParaRPr lang="zh-CN" altLang="en-US" sz="36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383838" y="2655888"/>
            <a:ext cx="2070100" cy="1546225"/>
          </a:xfrm>
          <a:prstGeom prst="triangl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7" name="等腰三角形 6"/>
          <p:cNvSpPr/>
          <p:nvPr/>
        </p:nvSpPr>
        <p:spPr>
          <a:xfrm rot="5400000">
            <a:off x="-437356" y="3880644"/>
            <a:ext cx="3459163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625" y="4435475"/>
            <a:ext cx="16129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39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8175" y="974725"/>
            <a:ext cx="4960938" cy="5335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144588"/>
            <a:ext cx="6291263" cy="211296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" name="直接箭头连接符 9"/>
          <p:cNvCxnSpPr/>
          <p:nvPr/>
        </p:nvCxnSpPr>
        <p:spPr>
          <a:xfrm>
            <a:off x="6219825" y="2587625"/>
            <a:ext cx="719138" cy="211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 bldLvl="0" animBg="1"/>
      <p:bldP spid="7" grpId="0" bldLvl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5400000">
            <a:off x="-355600" y="1593850"/>
            <a:ext cx="2813050" cy="210185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2449513" y="198438"/>
            <a:ext cx="5575300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3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如何嵌入</a:t>
            </a:r>
            <a:r>
              <a:rPr lang="en-US" altLang="zh-CN" sz="3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 sz="3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 lang="zh-CN" altLang="en-US" sz="3600" b="1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437356" y="2328069"/>
            <a:ext cx="3459163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625" y="2882900"/>
            <a:ext cx="16129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413" name="文本框 3"/>
          <p:cNvSpPr txBox="1"/>
          <p:nvPr/>
        </p:nvSpPr>
        <p:spPr>
          <a:xfrm>
            <a:off x="1938338" y="1090613"/>
            <a:ext cx="9229725" cy="1382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等线" panose="02010600030101010101" charset="-122"/>
                <a:ea typeface="等线" panose="02010600030101010101" charset="-122"/>
              </a:rPr>
              <a:t>使用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</a:rPr>
              <a:t>pybind11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</a:rPr>
              <a:t>，将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</a:rPr>
              <a:t>C++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</a:rPr>
              <a:t>代码打包成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</a:rPr>
              <a:t>pyd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</a:rPr>
              <a:t>文件，这个文件的名字叫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</a:rPr>
              <a:t>cspeed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</a:rPr>
              <a:t>，直接使用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</a:rPr>
              <a:t>import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</a:rPr>
              <a:t>方式就可以导入到</a:t>
            </a:r>
            <a:r>
              <a:rPr lang="en-US" altLang="zh-CN" sz="2800">
                <a:latin typeface="等线" panose="02010600030101010101" charset="-122"/>
                <a:ea typeface="等线" panose="02010600030101010101" charset="-122"/>
              </a:rPr>
              <a:t>python</a:t>
            </a:r>
            <a:r>
              <a:rPr lang="zh-CN" altLang="en-US" sz="2800">
                <a:latin typeface="等线" panose="02010600030101010101" charset="-122"/>
                <a:ea typeface="等线" panose="02010600030101010101" charset="-122"/>
              </a:rPr>
              <a:t>中使用。</a:t>
            </a:r>
            <a:endParaRPr lang="zh-CN" altLang="en-US" sz="280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741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8325" y="2882900"/>
            <a:ext cx="6369050" cy="3054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7" grpId="0" bldLvl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5400000">
            <a:off x="-355600" y="355600"/>
            <a:ext cx="2813050" cy="210185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7" name="等腰三角形 6"/>
          <p:cNvSpPr/>
          <p:nvPr/>
        </p:nvSpPr>
        <p:spPr>
          <a:xfrm rot="5400000">
            <a:off x="-437356" y="1089819"/>
            <a:ext cx="3459163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625" y="1644650"/>
            <a:ext cx="16129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6" name="文本框 11"/>
          <p:cNvSpPr txBox="1"/>
          <p:nvPr/>
        </p:nvSpPr>
        <p:spPr>
          <a:xfrm>
            <a:off x="2101850" y="104775"/>
            <a:ext cx="8866188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>
                <a:latin typeface="等线" panose="02010600030101010101" charset="-122"/>
                <a:ea typeface="等线" panose="02010600030101010101" charset="-122"/>
              </a:rPr>
              <a:t>怎么把</a:t>
            </a:r>
            <a:r>
              <a:rPr lang="en-US" altLang="zh-CN" sz="3600">
                <a:latin typeface="等线" panose="02010600030101010101" charset="-122"/>
                <a:ea typeface="等线" panose="02010600030101010101" charset="-122"/>
              </a:rPr>
              <a:t>C++</a:t>
            </a:r>
            <a:r>
              <a:rPr lang="zh-CN" altLang="en-US" sz="3600">
                <a:latin typeface="等线" panose="02010600030101010101" charset="-122"/>
                <a:ea typeface="等线" panose="02010600030101010101" charset="-122"/>
              </a:rPr>
              <a:t>模块融入</a:t>
            </a:r>
            <a:r>
              <a:rPr lang="en-US" altLang="zh-CN" sz="3600">
                <a:latin typeface="等线" panose="02010600030101010101" charset="-122"/>
                <a:ea typeface="等线" panose="02010600030101010101" charset="-122"/>
              </a:rPr>
              <a:t>Python</a:t>
            </a:r>
            <a:r>
              <a:rPr lang="zh-CN" altLang="en-US" sz="3600">
                <a:latin typeface="等线" panose="02010600030101010101" charset="-122"/>
                <a:ea typeface="等线" panose="02010600030101010101" charset="-122"/>
              </a:rPr>
              <a:t>框架？</a:t>
            </a:r>
            <a:endParaRPr lang="zh-CN" altLang="en-US" sz="36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方法一：写成函数，直接调用。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437" name="文本框 5"/>
          <p:cNvSpPr txBox="1"/>
          <p:nvPr/>
        </p:nvSpPr>
        <p:spPr>
          <a:xfrm>
            <a:off x="2584450" y="2368550"/>
            <a:ext cx="87693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方法二：建立与python中对应的类（下图左是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python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中的类，下右图是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C++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中的类）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8438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7988" y="1062038"/>
            <a:ext cx="6524625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3" y="3571875"/>
            <a:ext cx="5368925" cy="3043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0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8" y="4237038"/>
            <a:ext cx="6143625" cy="1714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5400000">
            <a:off x="-355600" y="1593850"/>
            <a:ext cx="2813050" cy="210185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7" name="等腰三角形 6"/>
          <p:cNvSpPr/>
          <p:nvPr/>
        </p:nvSpPr>
        <p:spPr>
          <a:xfrm rot="5400000">
            <a:off x="-437356" y="2328069"/>
            <a:ext cx="3459163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625" y="2882900"/>
            <a:ext cx="16129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0" name="文本框 3"/>
          <p:cNvSpPr txBox="1"/>
          <p:nvPr/>
        </p:nvSpPr>
        <p:spPr>
          <a:xfrm>
            <a:off x="47625" y="114300"/>
            <a:ext cx="6818313" cy="646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>
                <a:latin typeface="等线" panose="02010600030101010101" charset="-122"/>
                <a:ea typeface="等线" panose="02010600030101010101" charset="-122"/>
              </a:rPr>
              <a:t>用</a:t>
            </a:r>
            <a:r>
              <a:rPr lang="en-US" altLang="zh-CN" sz="3600" b="1">
                <a:latin typeface="等线" panose="02010600030101010101" charset="-122"/>
                <a:ea typeface="等线" panose="02010600030101010101" charset="-122"/>
              </a:rPr>
              <a:t>GPU</a:t>
            </a:r>
            <a:r>
              <a:rPr lang="zh-CN" altLang="en-US" sz="3600" b="1">
                <a:latin typeface="等线" panose="02010600030101010101" charset="-122"/>
                <a:ea typeface="等线" panose="02010600030101010101" charset="-122"/>
              </a:rPr>
              <a:t>加速的模块是怎么做成的？</a:t>
            </a:r>
            <a:endParaRPr lang="zh-CN" altLang="en-US" sz="3600" b="1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946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0" y="1687513"/>
            <a:ext cx="9010650" cy="4152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5400000">
            <a:off x="-355600" y="1593850"/>
            <a:ext cx="2813050" cy="210185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7" name="等腰三角形 6"/>
          <p:cNvSpPr/>
          <p:nvPr/>
        </p:nvSpPr>
        <p:spPr>
          <a:xfrm rot="5400000">
            <a:off x="-437356" y="2328069"/>
            <a:ext cx="3459163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625" y="2882900"/>
            <a:ext cx="16129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484" name="文本框 3"/>
          <p:cNvSpPr txBox="1"/>
          <p:nvPr/>
        </p:nvSpPr>
        <p:spPr>
          <a:xfrm>
            <a:off x="133350" y="123825"/>
            <a:ext cx="6818313" cy="646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>
                <a:latin typeface="等线" panose="02010600030101010101" charset="-122"/>
                <a:ea typeface="等线" panose="02010600030101010101" charset="-122"/>
              </a:rPr>
              <a:t>卷积模块的效率测试</a:t>
            </a:r>
            <a:endParaRPr lang="zh-CN" altLang="en-US" sz="3600" b="1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048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0" y="1993900"/>
            <a:ext cx="9058275" cy="2571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6" name="文本框 8"/>
          <p:cNvSpPr txBox="1"/>
          <p:nvPr/>
        </p:nvSpPr>
        <p:spPr>
          <a:xfrm>
            <a:off x="2519363" y="5132388"/>
            <a:ext cx="9404350" cy="1322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latin typeface="等线" panose="02010600030101010101" charset="-122"/>
                <a:ea typeface="等线" panose="02010600030101010101" charset="-122"/>
              </a:rPr>
              <a:t>结论：</a:t>
            </a:r>
            <a:endParaRPr lang="zh-CN" altLang="en-US" sz="20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</a:rPr>
              <a:t>随着图像的增大，使用python编写的卷积函数，时间增长飞速；</a:t>
            </a:r>
            <a:endParaRPr lang="zh-CN" altLang="en-US" sz="20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</a:rPr>
              <a:t>对于卷积核的大小增长，对纯C++编写的模块影响最大；</a:t>
            </a:r>
            <a:endParaRPr lang="zh-CN" altLang="en-US" sz="20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000">
                <a:latin typeface="等线" panose="02010600030101010101" charset="-122"/>
                <a:ea typeface="等线" panose="02010600030101010101" charset="-122"/>
              </a:rPr>
              <a:t>而用cuda编写的卷积模块，基础开销时间很大，但是时间增幅很小。</a:t>
            </a:r>
            <a:endParaRPr lang="zh-CN" altLang="en-US" sz="20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0487" name="文本框 9"/>
          <p:cNvSpPr txBox="1"/>
          <p:nvPr/>
        </p:nvSpPr>
        <p:spPr>
          <a:xfrm>
            <a:off x="2584450" y="787400"/>
            <a:ext cx="8715375" cy="1014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latin typeface="等线" panose="02010600030101010101" charset="-122"/>
                <a:ea typeface="等线" panose="02010600030101010101" charset="-122"/>
              </a:rPr>
              <a:t>测试方法：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</a:rPr>
              <a:t>在 python 中用随机数生成图像核卷积核，分别使用 3 种方式，分别为调用 python 编写的卷积函数，调用使用 C++编写的卷积模块，调用 cuda 编写的卷积 模块。</a:t>
            </a:r>
            <a:endParaRPr lang="zh-CN" altLang="en-US" sz="20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5400000">
            <a:off x="-355600" y="1593850"/>
            <a:ext cx="2813050" cy="210185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7" name="等腰三角形 6"/>
          <p:cNvSpPr/>
          <p:nvPr/>
        </p:nvSpPr>
        <p:spPr>
          <a:xfrm rot="5400000">
            <a:off x="-437356" y="2328069"/>
            <a:ext cx="3459163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625" y="2882900"/>
            <a:ext cx="16129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05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08" name="文本框 3"/>
          <p:cNvSpPr txBox="1"/>
          <p:nvPr/>
        </p:nvSpPr>
        <p:spPr>
          <a:xfrm>
            <a:off x="47625" y="104775"/>
            <a:ext cx="6818313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>
                <a:latin typeface="等线" panose="02010600030101010101" charset="-122"/>
                <a:ea typeface="等线" panose="02010600030101010101" charset="-122"/>
              </a:rPr>
              <a:t>乘法模块的效率测试</a:t>
            </a:r>
            <a:endParaRPr lang="zh-CN" altLang="en-US" sz="3600" b="1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509" name="文本框 8"/>
          <p:cNvSpPr txBox="1"/>
          <p:nvPr/>
        </p:nvSpPr>
        <p:spPr>
          <a:xfrm>
            <a:off x="2584450" y="5113338"/>
            <a:ext cx="9405938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latin typeface="等线" panose="02010600030101010101" charset="-122"/>
                <a:ea typeface="等线" panose="02010600030101010101" charset="-122"/>
              </a:rPr>
              <a:t>结论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：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python 的 numpy 计算矩阵乘法的效率非常高，但是当矩阵非常大时，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GPU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并行优势势不可挡。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151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1575" y="2112963"/>
            <a:ext cx="9172575" cy="3000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1" name="文本框 9"/>
          <p:cNvSpPr txBox="1"/>
          <p:nvPr/>
        </p:nvSpPr>
        <p:spPr>
          <a:xfrm>
            <a:off x="2527300" y="749300"/>
            <a:ext cx="8713788" cy="101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latin typeface="等线" panose="02010600030101010101" charset="-122"/>
                <a:ea typeface="等线" panose="02010600030101010101" charset="-122"/>
              </a:rPr>
              <a:t>测试方法：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</a:rPr>
              <a:t>在 python 中用随机数生成矩阵，分别使用 3 种方式，分别为调用 python 编写的乘法函数，调用使用 C++编写的乘法模块，调用 cuda 编写的乘法模块。</a:t>
            </a:r>
            <a:endParaRPr lang="zh-CN" altLang="en-US" sz="20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5400000">
            <a:off x="-355600" y="1593850"/>
            <a:ext cx="2813050" cy="210185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383838" y="2655888"/>
            <a:ext cx="2070100" cy="1546225"/>
          </a:xfrm>
          <a:prstGeom prst="triangl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7" name="等腰三角形 6"/>
          <p:cNvSpPr/>
          <p:nvPr/>
        </p:nvSpPr>
        <p:spPr>
          <a:xfrm rot="5400000">
            <a:off x="-437356" y="2328069"/>
            <a:ext cx="3459163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625" y="2882900"/>
            <a:ext cx="16129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06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3" name="文本框 10"/>
          <p:cNvSpPr txBox="1"/>
          <p:nvPr/>
        </p:nvSpPr>
        <p:spPr>
          <a:xfrm>
            <a:off x="2339975" y="993775"/>
            <a:ext cx="9085263" cy="4461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1.</a:t>
            </a:r>
            <a:r>
              <a:rPr lang="zh-CN" sz="24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Pytorch 的自动微分基本原理。 </a:t>
            </a:r>
            <a:endParaRPr lang="zh-CN" sz="2400" dirty="0"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2.</a:t>
            </a:r>
            <a:r>
              <a:rPr lang="zh-CN" sz="24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矩阵运算时的雅可比矩阵求法。</a:t>
            </a:r>
            <a:endParaRPr lang="zh-CN" sz="2400" dirty="0"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3.</a:t>
            </a:r>
            <a:r>
              <a:rPr lang="zh-CN" sz="24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深度学习的基本知识，各种模型的基本原理。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  <a:p>
            <a:pPr>
              <a:buSzTx/>
              <a:buNone/>
            </a:pPr>
            <a:r>
              <a:rPr lang="zh-CN" sz="1400" dirty="0">
                <a:latin typeface="黑体" panose="02010609060101010101" charset="-122"/>
                <a:ea typeface="黑体" panose="02010609060101010101" charset="-122"/>
                <a:sym typeface="+mn-ea"/>
              </a:rPr>
              <a:t>如优化器的基本原理；学习交叉熵原理，实现了多分类逻辑回归；学习全连接层的基本概念，实现全连接层 模块，使框架可以搭建全连接神经网络和非全连接神经网络；学习循环神经网络的基本概念， 实现了焊接点模块，使得框架可以处理不定长序列的循环神经网络；学习卷积，池化原理， 实现卷积层，池化层模块，使得框架可以搭建卷积神经网络；集成了训练步骤，构建训练器 模块和评估模块。</a:t>
            </a:r>
            <a:endParaRPr lang="zh-CN" sz="1400" dirty="0"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  <a:p>
            <a:endParaRPr lang="zh-CN" sz="2400" dirty="0"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4.</a:t>
            </a:r>
            <a:r>
              <a:rPr lang="zh-CN" sz="24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Python和C++14的一些语法。  </a:t>
            </a:r>
            <a:endParaRPr lang="zh-CN" sz="2400" dirty="0"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5.Pybind11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库的使用。</a:t>
            </a:r>
            <a:endParaRPr lang="en-US" altLang="zh-CN" sz="2400" dirty="0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</a:rPr>
              <a:t>6.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学习</a:t>
            </a:r>
            <a:r>
              <a:rPr lang="zh-CN" sz="24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GPU加速原理和CUDA的编程语法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。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  <a:p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7.</a:t>
            </a:r>
            <a:r>
              <a:rPr lang="zh-CN" sz="2400" dirty="0">
                <a:latin typeface="黑体" panose="02010609060101010101" charset="-122"/>
                <a:ea typeface="黑体" panose="02010609060101010101" charset="-122"/>
                <a:sym typeface="等线" panose="02010600030101010101" charset="-122"/>
              </a:rPr>
              <a:t>各类工具软件的使用和配置，如 Visual Studio，Anaconda，Cmake等。</a:t>
            </a:r>
            <a:endParaRPr lang="zh-CN" altLang="zh-CN" sz="2400" dirty="0"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  <a:p>
            <a:endParaRPr lang="zh-CN" sz="1200" dirty="0">
              <a:latin typeface="黑体" panose="02010609060101010101" charset="-122"/>
              <a:ea typeface="黑体" panose="02010609060101010101" charset="-122"/>
              <a:sym typeface="等线" panose="02010600030101010101" charset="-122"/>
            </a:endParaRPr>
          </a:p>
        </p:txBody>
      </p:sp>
      <p:sp>
        <p:nvSpPr>
          <p:cNvPr id="22534" name="文本框 11"/>
          <p:cNvSpPr txBox="1"/>
          <p:nvPr/>
        </p:nvSpPr>
        <p:spPr>
          <a:xfrm>
            <a:off x="366713" y="152400"/>
            <a:ext cx="66770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>
                <a:latin typeface="等线" panose="02010600030101010101" charset="-122"/>
                <a:ea typeface="等线" panose="02010600030101010101" charset="-122"/>
              </a:rPr>
              <a:t>在毕设过程中</a:t>
            </a:r>
            <a:r>
              <a:rPr lang="zh-CN" altLang="en-US" sz="3600" b="1">
                <a:latin typeface="等线" panose="02010600030101010101" charset="-122"/>
                <a:ea typeface="等线" panose="02010600030101010101" charset="-122"/>
              </a:rPr>
              <a:t>使用的原理和</a:t>
            </a:r>
            <a:r>
              <a:rPr lang="zh-CN" altLang="en-US" sz="3600" b="1">
                <a:latin typeface="等线" panose="02010600030101010101" charset="-122"/>
                <a:ea typeface="等线" panose="02010600030101010101" charset="-122"/>
              </a:rPr>
              <a:t>技术</a:t>
            </a:r>
            <a:endParaRPr lang="zh-CN" altLang="en-US" sz="3600" b="1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7" grpId="0" bldLvl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5400000">
            <a:off x="-355600" y="1593850"/>
            <a:ext cx="2813050" cy="210185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383838" y="2655888"/>
            <a:ext cx="2070100" cy="1546225"/>
          </a:xfrm>
          <a:prstGeom prst="triangl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7" name="等腰三角形 6"/>
          <p:cNvSpPr/>
          <p:nvPr/>
        </p:nvSpPr>
        <p:spPr>
          <a:xfrm rot="5400000">
            <a:off x="-437356" y="2328069"/>
            <a:ext cx="3459163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625" y="2882900"/>
            <a:ext cx="16129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06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57" name="文本框 10"/>
          <p:cNvSpPr txBox="1"/>
          <p:nvPr/>
        </p:nvSpPr>
        <p:spPr>
          <a:xfrm>
            <a:off x="2976563" y="917575"/>
            <a:ext cx="8115300" cy="2308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400" dirty="0">
                <a:latin typeface="等线" panose="02010600030101010101" charset="-122"/>
                <a:ea typeface="等线" panose="02010600030101010101" charset="-122"/>
              </a:rPr>
              <a:t>取名</a:t>
            </a:r>
            <a:r>
              <a:rPr lang="zh-CN" altLang="zh-CN" sz="2400" dirty="0"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DeepSketch的原因是本文实现的深度学习框架，虽然使用了很多的技术，实现了很多深度学习模型，但是其实现的内容宽泛而不精细，有很多问题欠考虑，粗糙的如一幅素描速写画，正如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sketch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素描画之意</a:t>
            </a:r>
            <a:r>
              <a:rPr lang="zh-CN" altLang="zh-CN" sz="2400" dirty="0"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。</a:t>
            </a:r>
            <a:endParaRPr lang="zh-CN" altLang="zh-CN" sz="2400" dirty="0"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  <a:p>
            <a:endParaRPr lang="zh-CN" altLang="zh-CN" sz="2400" dirty="0"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  <a:p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3558" name="文本框 11"/>
          <p:cNvSpPr txBox="1"/>
          <p:nvPr/>
        </p:nvSpPr>
        <p:spPr>
          <a:xfrm>
            <a:off x="366713" y="152400"/>
            <a:ext cx="214312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>
                <a:latin typeface="等线" panose="02010600030101010101" charset="-122"/>
                <a:ea typeface="等线" panose="02010600030101010101" charset="-122"/>
              </a:rPr>
              <a:t>存在问题</a:t>
            </a:r>
            <a:endParaRPr lang="zh-CN" altLang="en-US" sz="3600" b="1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3559" name="文本框 13"/>
          <p:cNvSpPr txBox="1"/>
          <p:nvPr/>
        </p:nvSpPr>
        <p:spPr>
          <a:xfrm>
            <a:off x="2976880" y="3300095"/>
            <a:ext cx="7200900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1.GPU 的精度损失问题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很严重，因为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CUDA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编码模型实际只支持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float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精度。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设计的机制不够高效，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C++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只作为模块使用，而非纯后端，即建图过程还是在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Python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中执行，只是部分运算由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</a:rPr>
              <a:t>C++</a:t>
            </a:r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替代执行。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.........</a:t>
            </a:r>
            <a:endParaRPr lang="en-US" altLang="zh-CN" sz="2400" dirty="0"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7" grpId="0" bldLvl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5400000">
            <a:off x="-355600" y="1593850"/>
            <a:ext cx="2813050" cy="210185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7" name="等腰三角形 6"/>
          <p:cNvSpPr/>
          <p:nvPr/>
        </p:nvSpPr>
        <p:spPr>
          <a:xfrm rot="5400000">
            <a:off x="-437356" y="2328069"/>
            <a:ext cx="3459163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625" y="2882900"/>
            <a:ext cx="16129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06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458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9975" y="152400"/>
            <a:ext cx="7121525" cy="6267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9596438" y="1808163"/>
            <a:ext cx="252413" cy="2524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5" name="Freeform 5"/>
          <p:cNvSpPr>
            <a:spLocks noEditPoints="1"/>
          </p:cNvSpPr>
          <p:nvPr/>
        </p:nvSpPr>
        <p:spPr>
          <a:xfrm>
            <a:off x="9721850" y="2960688"/>
            <a:ext cx="555625" cy="488950"/>
          </a:xfrm>
          <a:custGeom>
            <a:avLst/>
            <a:gdLst/>
            <a:ahLst/>
            <a:cxnLst>
              <a:cxn ang="0">
                <a:pos x="138906" y="212107"/>
              </a:cxn>
              <a:cxn ang="0">
                <a:pos x="269641" y="252896"/>
              </a:cxn>
              <a:cxn ang="0">
                <a:pos x="269641" y="252896"/>
              </a:cxn>
              <a:cxn ang="0">
                <a:pos x="400376" y="212107"/>
              </a:cxn>
              <a:cxn ang="0">
                <a:pos x="277812" y="146843"/>
              </a:cxn>
              <a:cxn ang="0">
                <a:pos x="482085" y="130527"/>
              </a:cxn>
              <a:cxn ang="0">
                <a:pos x="449401" y="187633"/>
              </a:cxn>
              <a:cxn ang="0">
                <a:pos x="457572" y="122369"/>
              </a:cxn>
              <a:cxn ang="0">
                <a:pos x="457572" y="97895"/>
              </a:cxn>
              <a:cxn ang="0">
                <a:pos x="424888" y="187633"/>
              </a:cxn>
              <a:cxn ang="0">
                <a:pos x="555624" y="261054"/>
              </a:cxn>
              <a:cxn ang="0">
                <a:pos x="555624" y="277370"/>
              </a:cxn>
              <a:cxn ang="0">
                <a:pos x="547453" y="277370"/>
              </a:cxn>
              <a:cxn ang="0">
                <a:pos x="236957" y="407898"/>
              </a:cxn>
              <a:cxn ang="0">
                <a:pos x="555624" y="367108"/>
              </a:cxn>
              <a:cxn ang="0">
                <a:pos x="245128" y="489478"/>
              </a:cxn>
              <a:cxn ang="0">
                <a:pos x="228786" y="481320"/>
              </a:cxn>
              <a:cxn ang="0">
                <a:pos x="24512" y="203949"/>
              </a:cxn>
              <a:cxn ang="0">
                <a:pos x="114393" y="187633"/>
              </a:cxn>
              <a:cxn ang="0">
                <a:pos x="8170" y="81579"/>
              </a:cxn>
              <a:cxn ang="0">
                <a:pos x="261470" y="0"/>
              </a:cxn>
              <a:cxn ang="0">
                <a:pos x="531111" y="73421"/>
              </a:cxn>
              <a:cxn ang="0">
                <a:pos x="482085" y="114211"/>
              </a:cxn>
              <a:cxn ang="0">
                <a:pos x="482085" y="130527"/>
              </a:cxn>
              <a:cxn ang="0">
                <a:pos x="473914" y="73421"/>
              </a:cxn>
              <a:cxn ang="0">
                <a:pos x="269641" y="32631"/>
              </a:cxn>
              <a:cxn ang="0">
                <a:pos x="269641" y="65263"/>
              </a:cxn>
              <a:cxn ang="0">
                <a:pos x="441230" y="81579"/>
              </a:cxn>
              <a:cxn ang="0">
                <a:pos x="261470" y="432372"/>
              </a:cxn>
              <a:cxn ang="0">
                <a:pos x="547453" y="342634"/>
              </a:cxn>
              <a:cxn ang="0">
                <a:pos x="261470" y="399740"/>
              </a:cxn>
              <a:cxn ang="0">
                <a:pos x="547453" y="326318"/>
              </a:cxn>
              <a:cxn ang="0">
                <a:pos x="261470" y="399740"/>
              </a:cxn>
              <a:cxn ang="0">
                <a:pos x="261470" y="383424"/>
              </a:cxn>
              <a:cxn ang="0">
                <a:pos x="547453" y="293686"/>
              </a:cxn>
            </a:cxnLst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49488" y="569913"/>
            <a:ext cx="7693025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1" name="文本框 10"/>
          <p:cNvSpPr txBox="1"/>
          <p:nvPr/>
        </p:nvSpPr>
        <p:spPr>
          <a:xfrm>
            <a:off x="2249488" y="2311400"/>
            <a:ext cx="7693025" cy="22780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88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THANKS</a:t>
            </a:r>
            <a:endParaRPr lang="en-US" altLang="zh-CN" sz="8800" b="1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感谢聆听</a:t>
            </a:r>
            <a:endParaRPr lang="zh-CN" altLang="en-US" sz="5400" b="1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0" grpId="0" animBg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Placeholder 4"/>
          <p:cNvSpPr txBox="1"/>
          <p:nvPr/>
        </p:nvSpPr>
        <p:spPr>
          <a:xfrm>
            <a:off x="1071563" y="2767013"/>
            <a:ext cx="3008313" cy="6619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None/>
            </a:pPr>
            <a:r>
              <a:rPr lang="zh-CN" altLang="en-US" sz="4265" b="1" strike="noStrike" noProof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lang="zh-CN" altLang="en-US" sz="4265" b="1" strike="noStrike" noProof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ctr" fontAlgn="auto">
              <a:buNone/>
            </a:pPr>
            <a:r>
              <a:rPr lang="en-US" altLang="zh-CN" sz="2400" b="1" strike="noStrike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endParaRPr lang="en-US" altLang="zh-CN" sz="2400" b="1" strike="noStrike" noProof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064000" y="1320800"/>
            <a:ext cx="1103313" cy="615950"/>
            <a:chOff x="2215144" y="927951"/>
            <a:chExt cx="1244730" cy="915925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865" strike="noStrike" noProof="1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15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/>
              <a:r>
                <a:rPr lang="en-US" altLang="zh-CN" sz="3735" noProof="1" dirty="0">
                  <a:solidFill>
                    <a:schemeClr val="bg1"/>
                  </a:solidFill>
                  <a:latin typeface="Impact" panose="020B0806030902050204" pitchFamily="34" charset="0"/>
                  <a:ea typeface="+mn-ea"/>
                  <a:cs typeface="+mn-cs"/>
                </a:rPr>
                <a:t>01</a:t>
              </a:r>
              <a:endParaRPr lang="zh-CN" altLang="en-US" sz="3735" noProof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064000" y="2122488"/>
            <a:ext cx="1103313" cy="622300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865" strike="noStrike" noProof="1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915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/>
              <a:r>
                <a:rPr lang="en-US" altLang="zh-CN" sz="3735" noProof="1" dirty="0">
                  <a:solidFill>
                    <a:schemeClr val="bg1"/>
                  </a:solidFill>
                  <a:latin typeface="Impact" panose="020B0806030902050204" pitchFamily="34" charset="0"/>
                  <a:ea typeface="+mn-ea"/>
                  <a:cs typeface="+mn-cs"/>
                </a:rPr>
                <a:t>02</a:t>
              </a:r>
              <a:endParaRPr lang="zh-CN" altLang="en-US" sz="3735" noProof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064000" y="2917825"/>
            <a:ext cx="1103313" cy="615950"/>
            <a:chOff x="2215144" y="3018134"/>
            <a:chExt cx="1244730" cy="915925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865" strike="noStrike" noProof="1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915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/>
              <a:r>
                <a:rPr lang="en-US" altLang="zh-CN" sz="3735" noProof="1" dirty="0">
                  <a:solidFill>
                    <a:schemeClr val="bg1"/>
                  </a:solidFill>
                  <a:latin typeface="Impact" panose="020B0806030902050204" pitchFamily="34" charset="0"/>
                  <a:ea typeface="+mn-ea"/>
                  <a:cs typeface="+mn-cs"/>
                </a:rPr>
                <a:t>03</a:t>
              </a:r>
              <a:endParaRPr lang="zh-CN" altLang="en-US" sz="3735" noProof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116388" y="3679825"/>
            <a:ext cx="1101725" cy="627063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1865" strike="noStrike" noProof="1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915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/>
              <a:r>
                <a:rPr lang="en-US" altLang="zh-CN" sz="3735" noProof="1" dirty="0">
                  <a:solidFill>
                    <a:schemeClr val="bg1"/>
                  </a:solidFill>
                  <a:latin typeface="Impact" panose="020B0806030902050204" pitchFamily="34" charset="0"/>
                  <a:ea typeface="+mn-ea"/>
                  <a:cs typeface="+mn-cs"/>
                </a:rPr>
                <a:t>04</a:t>
              </a:r>
              <a:endParaRPr lang="zh-CN" altLang="en-US" sz="3735" noProof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968875" y="1333500"/>
            <a:ext cx="6845300" cy="576263"/>
            <a:chOff x="4315150" y="953426"/>
            <a:chExt cx="3857250" cy="548637"/>
          </a:xfrm>
        </p:grpSpPr>
        <p:sp>
          <p:nvSpPr>
            <p:cNvPr id="5135" name="矩形 60"/>
            <p:cNvSpPr/>
            <p:nvPr/>
          </p:nvSpPr>
          <p:spPr>
            <a:xfrm>
              <a:off x="4497107" y="1063508"/>
              <a:ext cx="2827147" cy="438555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91440" tIns="45720" rIns="91440" bIns="45720" anchor="t" anchorCtr="0">
              <a:spAutoFit/>
            </a:bodyPr>
            <a:p>
              <a:r>
                <a:rPr lang="zh-CN" altLang="en-US"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研究背景和意义</a:t>
              </a:r>
              <a:endParaRPr lang="zh-CN" altLang="en-US" sz="24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fontAlgn="auto"/>
              <a:endParaRPr lang="zh-CN" altLang="en-US" sz="2135" b="1" strike="noStrik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968875" y="2155825"/>
            <a:ext cx="6845300" cy="566738"/>
            <a:chOff x="4315150" y="1647579"/>
            <a:chExt cx="4643589" cy="540191"/>
          </a:xfrm>
        </p:grpSpPr>
        <p:sp>
          <p:nvSpPr>
            <p:cNvPr id="5138" name="矩形 63"/>
            <p:cNvSpPr/>
            <p:nvPr/>
          </p:nvSpPr>
          <p:spPr>
            <a:xfrm>
              <a:off x="4441191" y="1729114"/>
              <a:ext cx="4182818" cy="438565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91440" tIns="45720" rIns="91440" bIns="45720" anchor="t" anchorCtr="0">
              <a:spAutoFit/>
            </a:bodyPr>
            <a:p>
              <a:r>
                <a:rPr lang="zh-CN" altLang="en-US"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 研究内容</a:t>
              </a:r>
              <a:endParaRPr lang="zh-CN" altLang="en-US" sz="24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4643589" cy="540191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fontAlgn="auto"/>
              <a:endParaRPr lang="zh-CN" altLang="en-US" sz="2135" b="1" strike="noStrik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968875" y="2940050"/>
            <a:ext cx="6845300" cy="568325"/>
            <a:chOff x="4315150" y="2341731"/>
            <a:chExt cx="4476898" cy="540191"/>
          </a:xfrm>
        </p:grpSpPr>
        <p:sp>
          <p:nvSpPr>
            <p:cNvPr id="5141" name="矩形 66"/>
            <p:cNvSpPr/>
            <p:nvPr/>
          </p:nvSpPr>
          <p:spPr>
            <a:xfrm>
              <a:off x="4498804" y="2387654"/>
              <a:ext cx="3942250" cy="437585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91440" tIns="45720" rIns="91440" bIns="45720" anchor="t" anchorCtr="0">
              <a:spAutoFit/>
            </a:bodyPr>
            <a:p>
              <a:r>
                <a:rPr lang="zh-CN" altLang="en-US"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反向传播模型设计</a:t>
              </a:r>
              <a:r>
                <a:rPr lang="zh-CN" altLang="en-US"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与实现（论文第</a:t>
              </a:r>
              <a:r>
                <a:rPr lang="en-US" altLang="zh-CN"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en-US"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章内容）</a:t>
              </a:r>
              <a:endParaRPr lang="zh-CN" altLang="en-US" sz="24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4476898" cy="540191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fontAlgn="auto"/>
              <a:endParaRPr lang="zh-CN" altLang="en-US" sz="2135" b="1" strike="noStrik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021263" y="3717925"/>
            <a:ext cx="6791325" cy="566738"/>
            <a:chOff x="4315150" y="3035884"/>
            <a:chExt cx="4483936" cy="540191"/>
          </a:xfrm>
        </p:grpSpPr>
        <p:sp>
          <p:nvSpPr>
            <p:cNvPr id="5144" name="矩形 69"/>
            <p:cNvSpPr/>
            <p:nvPr/>
          </p:nvSpPr>
          <p:spPr>
            <a:xfrm>
              <a:off x="4498994" y="3133276"/>
              <a:ext cx="4300092" cy="438810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91440" tIns="45720" rIns="91440" bIns="45720" anchor="t" anchorCtr="0">
              <a:spAutoFit/>
            </a:bodyPr>
            <a:p>
              <a:r>
                <a:rPr lang="zh-CN" altLang="en-US" sz="24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深度学习框架设计与实现（论文第</a:t>
              </a:r>
              <a:r>
                <a:rPr lang="en-US" altLang="zh-CN" sz="24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r>
                <a:rPr lang="zh-CN" altLang="en-US" sz="2400" b="1" dirty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章内容）</a:t>
              </a:r>
              <a:endParaRPr lang="zh-CN" altLang="en-US" sz="2400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4483935" cy="540191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fontAlgn="auto"/>
              <a:endParaRPr lang="zh-CN" altLang="en-US" sz="2135" b="1" strike="noStrik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1" name="等腰三角形 80"/>
          <p:cNvSpPr/>
          <p:nvPr/>
        </p:nvSpPr>
        <p:spPr>
          <a:xfrm>
            <a:off x="-125412" y="4437063"/>
            <a:ext cx="3457575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2" name="等腰三角形 81"/>
          <p:cNvSpPr/>
          <p:nvPr/>
        </p:nvSpPr>
        <p:spPr>
          <a:xfrm>
            <a:off x="1349375" y="5033963"/>
            <a:ext cx="2606675" cy="1947863"/>
          </a:xfrm>
          <a:prstGeom prst="triangle">
            <a:avLst/>
          </a:pr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grpSp>
        <p:nvGrpSpPr>
          <p:cNvPr id="2" name="组合 1"/>
          <p:cNvGrpSpPr/>
          <p:nvPr/>
        </p:nvGrpSpPr>
        <p:grpSpPr>
          <a:xfrm>
            <a:off x="4011613" y="4533900"/>
            <a:ext cx="1103312" cy="666750"/>
            <a:chOff x="2215144" y="927951"/>
            <a:chExt cx="1244730" cy="990252"/>
          </a:xfrm>
        </p:grpSpPr>
        <p:sp>
          <p:nvSpPr>
            <p:cNvPr id="3" name="平行四边形 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1865" strike="noStrike" noProof="1">
                <a:latin typeface="Impact" panose="020B0806030902050204" pitchFamily="34" charset="0"/>
              </a:endParaRPr>
            </a:p>
          </p:txBody>
        </p:sp>
        <p:sp>
          <p:nvSpPr>
            <p:cNvPr id="4" name="文本框 9"/>
            <p:cNvSpPr txBox="1"/>
            <p:nvPr/>
          </p:nvSpPr>
          <p:spPr>
            <a:xfrm>
              <a:off x="2393075" y="927951"/>
              <a:ext cx="1066799" cy="990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auto"/>
              <a:r>
                <a:rPr lang="en-US" altLang="zh-CN" sz="3735" noProof="1" dirty="0">
                  <a:solidFill>
                    <a:schemeClr val="bg1"/>
                  </a:solidFill>
                  <a:latin typeface="Impact" panose="020B0806030902050204" pitchFamily="34" charset="0"/>
                  <a:ea typeface="+mn-ea"/>
                  <a:cs typeface="+mn-cs"/>
                </a:rPr>
                <a:t>05</a:t>
              </a:r>
              <a:endParaRPr lang="zh-CN" altLang="en-US" sz="3735" noProof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11613" y="5335588"/>
            <a:ext cx="1103312" cy="666750"/>
            <a:chOff x="2215144" y="1952311"/>
            <a:chExt cx="1244730" cy="990255"/>
          </a:xfrm>
        </p:grpSpPr>
        <p:sp>
          <p:nvSpPr>
            <p:cNvPr id="6" name="平行四边形 5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1865" strike="noStrike" noProof="1">
                <a:latin typeface="Impact" panose="020B0806030902050204" pitchFamily="34" charset="0"/>
              </a:endParaRPr>
            </a:p>
          </p:txBody>
        </p:sp>
        <p:sp>
          <p:nvSpPr>
            <p:cNvPr id="7" name="文本框 10"/>
            <p:cNvSpPr txBox="1"/>
            <p:nvPr/>
          </p:nvSpPr>
          <p:spPr>
            <a:xfrm>
              <a:off x="2393075" y="1952311"/>
              <a:ext cx="1066799" cy="99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fontAlgn="auto"/>
              <a:r>
                <a:rPr lang="en-US" altLang="zh-CN" sz="3735" noProof="1" dirty="0">
                  <a:solidFill>
                    <a:schemeClr val="bg1"/>
                  </a:solidFill>
                  <a:latin typeface="Impact" panose="020B0806030902050204" pitchFamily="34" charset="0"/>
                  <a:ea typeface="+mn-ea"/>
                  <a:cs typeface="+mn-cs"/>
                </a:rPr>
                <a:t>06</a:t>
              </a:r>
              <a:endParaRPr lang="zh-CN" altLang="en-US" sz="3735" noProof="1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79975" y="4529138"/>
            <a:ext cx="6934200" cy="945260"/>
            <a:chOff x="4315150" y="953426"/>
            <a:chExt cx="4758832" cy="902469"/>
          </a:xfrm>
        </p:grpSpPr>
        <p:sp>
          <p:nvSpPr>
            <p:cNvPr id="5155" name="矩形 8"/>
            <p:cNvSpPr/>
            <p:nvPr/>
          </p:nvSpPr>
          <p:spPr>
            <a:xfrm>
              <a:off x="4497294" y="1063521"/>
              <a:ext cx="4480388" cy="792374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91440" tIns="45720" rIns="91440" bIns="45720" anchor="t" anchorCtr="0">
              <a:spAutoFit/>
            </a:bodyPr>
            <a:p>
              <a:r>
                <a:rPr lang="en-US" altLang="zh-CN"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C++</a:t>
              </a:r>
              <a:r>
                <a:rPr lang="zh-CN" altLang="en-US"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与</a:t>
              </a:r>
              <a:r>
                <a:rPr lang="en-US" altLang="zh-CN"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Python</a:t>
              </a:r>
              <a:r>
                <a:rPr lang="zh-CN" altLang="en-US"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混合编程的框架</a:t>
              </a:r>
              <a:r>
                <a:rPr lang="zh-CN" altLang="en-US"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实现（论文第</a:t>
              </a:r>
              <a:r>
                <a:rPr lang="en-US" altLang="zh-CN"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5</a:t>
              </a:r>
              <a:r>
                <a:rPr lang="zh-CN" altLang="en-US"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章内容）</a:t>
              </a:r>
              <a:endParaRPr lang="zh-CN" altLang="en-US" sz="24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4315150" y="953426"/>
              <a:ext cx="4758832" cy="540191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p>
              <a:pPr fontAlgn="auto"/>
              <a:endParaRPr lang="zh-CN" altLang="en-US" sz="2135" b="1" strike="noStrik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18075" y="5368925"/>
            <a:ext cx="7493000" cy="566738"/>
            <a:chOff x="4315150" y="1647579"/>
            <a:chExt cx="4308859" cy="540057"/>
          </a:xfrm>
        </p:grpSpPr>
        <p:sp>
          <p:nvSpPr>
            <p:cNvPr id="5158" name="矩形 11"/>
            <p:cNvSpPr/>
            <p:nvPr/>
          </p:nvSpPr>
          <p:spPr>
            <a:xfrm>
              <a:off x="4441191" y="1729114"/>
              <a:ext cx="4182818" cy="438456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lIns="91440" tIns="45720" rIns="91440" bIns="45720" anchor="t" anchorCtr="0">
              <a:spAutoFit/>
            </a:bodyPr>
            <a:p>
              <a:r>
                <a:rPr lang="zh-CN" altLang="en-US" sz="2400" b="1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</a:rPr>
                <a:t> 总结</a:t>
              </a:r>
              <a:endParaRPr lang="zh-CN" altLang="en-US" sz="24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p>
              <a:pPr fontAlgn="auto"/>
              <a:endParaRPr lang="zh-CN" altLang="en-US" sz="2135" b="1" strike="noStrike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 advTm="4633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1" grpId="0" animBg="1"/>
      <p:bldP spid="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5400000">
            <a:off x="-355600" y="1593850"/>
            <a:ext cx="2813050" cy="210185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47625" y="0"/>
            <a:ext cx="3416300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开发背景和意义</a:t>
            </a:r>
            <a:endParaRPr lang="zh-CN" altLang="en-US" sz="3600" b="1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383838" y="2655888"/>
            <a:ext cx="2070100" cy="1546225"/>
          </a:xfrm>
          <a:prstGeom prst="triangl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7" name="等腰三角形 6"/>
          <p:cNvSpPr/>
          <p:nvPr/>
        </p:nvSpPr>
        <p:spPr>
          <a:xfrm rot="5400000">
            <a:off x="-437356" y="2328069"/>
            <a:ext cx="3459163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625" y="2882900"/>
            <a:ext cx="1627188" cy="15700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1925" y="530225"/>
            <a:ext cx="8032750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/>
            <a:endParaRPr lang="en-US" altLang="zh-CN" noProof="1" dirty="0"/>
          </a:p>
          <a:p>
            <a:pPr indent="457200" fontAlgn="auto"/>
            <a:endParaRPr lang="en-US" altLang="zh-CN" noProof="1" dirty="0"/>
          </a:p>
          <a:p>
            <a:pPr indent="457200" fontAlgn="auto"/>
            <a:r>
              <a:rPr lang="zh-CN" altLang="zh-CN" sz="2400" noProof="1" dirty="0">
                <a:latin typeface="+mn-lt"/>
                <a:ea typeface="+mn-ea"/>
                <a:cs typeface="+mn-cs"/>
              </a:rPr>
              <a:t>由于深度学习框架使得开发者减少了重复编程的时间，能推动深度学习的应用快速落地。故而尽管当下，已有深度学习框架TensorFlow和PyTorch在工业界和学术界各占一边天。</a:t>
            </a:r>
            <a:endParaRPr lang="zh-CN" altLang="zh-CN" sz="2400" noProof="1" dirty="0"/>
          </a:p>
          <a:p>
            <a:pPr indent="457200" fontAlgn="auto"/>
            <a:endParaRPr lang="zh-CN" altLang="zh-CN" sz="2400" noProof="1" dirty="0"/>
          </a:p>
          <a:p>
            <a:pPr indent="457200" fontAlgn="auto"/>
            <a:r>
              <a:rPr lang="zh-CN" altLang="zh-CN" sz="2400" noProof="1" dirty="0">
                <a:latin typeface="+mn-lt"/>
                <a:ea typeface="+mn-ea"/>
                <a:cs typeface="+mn-cs"/>
              </a:rPr>
              <a:t>但是国内外各家巨头公司依然在打造自家的深度学习框架，因为在整个AI产业版图中，深度学习框架担任着一个</a:t>
            </a:r>
            <a:r>
              <a:rPr lang="zh-CN" altLang="zh-CN" sz="2400" b="1" noProof="1" dirty="0">
                <a:latin typeface="+mn-lt"/>
                <a:ea typeface="+mn-ea"/>
                <a:cs typeface="+mn-cs"/>
              </a:rPr>
              <a:t>操作系统</a:t>
            </a:r>
            <a:r>
              <a:rPr lang="zh-CN" altLang="zh-CN" sz="2400" noProof="1" dirty="0">
                <a:latin typeface="+mn-lt"/>
                <a:ea typeface="+mn-ea"/>
                <a:cs typeface="+mn-cs"/>
              </a:rPr>
              <a:t>的角色，与自家业务相匹配的深度学习框架可以</a:t>
            </a:r>
            <a:r>
              <a:rPr lang="zh-CN" altLang="zh-CN" sz="2400" b="1" noProof="1" dirty="0">
                <a:latin typeface="+mn-lt"/>
                <a:ea typeface="+mn-ea"/>
                <a:cs typeface="+mn-cs"/>
              </a:rPr>
              <a:t>缩短人力资源和时间的成本</a:t>
            </a:r>
            <a:r>
              <a:rPr lang="zh-CN" altLang="zh-CN" sz="2400" noProof="1" dirty="0">
                <a:latin typeface="+mn-lt"/>
                <a:ea typeface="+mn-ea"/>
                <a:cs typeface="+mn-cs"/>
              </a:rPr>
              <a:t>。</a:t>
            </a:r>
            <a:endParaRPr lang="zh-CN" altLang="zh-CN" sz="2400" noProof="1" dirty="0"/>
          </a:p>
          <a:p>
            <a:pPr indent="457200" fontAlgn="auto"/>
            <a:endParaRPr lang="zh-CN" altLang="zh-CN" sz="2400" noProof="1" dirty="0"/>
          </a:p>
          <a:p>
            <a:pPr indent="457200" fontAlgn="auto"/>
            <a:r>
              <a:rPr lang="zh-CN" altLang="zh-CN" sz="2400" noProof="1" dirty="0">
                <a:latin typeface="+mn-lt"/>
                <a:ea typeface="+mn-ea"/>
                <a:cs typeface="+mn-cs"/>
              </a:rPr>
              <a:t>比如国外的巨头公司谷歌，亚马逊，微软都有自家深度学习框架，而国内百度，华为，旷视，清华大学也在2016年之后相继推出了自家深度学习框架。</a:t>
            </a:r>
            <a:endParaRPr lang="zh-CN" altLang="zh-CN" sz="2400" noProof="1" dirty="0"/>
          </a:p>
          <a:p>
            <a:pPr indent="457200" fontAlgn="auto">
              <a:lnSpc>
                <a:spcPct val="200000"/>
              </a:lnSpc>
            </a:pPr>
            <a:endParaRPr lang="zh-CN" altLang="zh-CN" noProof="1" dirty="0"/>
          </a:p>
          <a:p>
            <a:pPr fontAlgn="auto"/>
            <a:endParaRPr kumimoji="1" lang="zh-CN" altLang="en-US" noProof="1" dirty="0"/>
          </a:p>
        </p:txBody>
      </p:sp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 bldLvl="0" animBg="1"/>
      <p:bldP spid="7" grpId="0" bldLvl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5400000">
            <a:off x="-355600" y="1593850"/>
            <a:ext cx="2813050" cy="210185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47625" y="0"/>
            <a:ext cx="20113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研究内容</a:t>
            </a:r>
            <a:endParaRPr lang="zh-CN" altLang="en-US" sz="3600" b="1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383838" y="2655888"/>
            <a:ext cx="2070100" cy="1546225"/>
          </a:xfrm>
          <a:prstGeom prst="triangl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7" name="等腰三角形 6"/>
          <p:cNvSpPr/>
          <p:nvPr/>
        </p:nvSpPr>
        <p:spPr>
          <a:xfrm rot="5400000">
            <a:off x="-437356" y="2328069"/>
            <a:ext cx="3459163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625" y="2882900"/>
            <a:ext cx="16129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4" name="文本框 3"/>
          <p:cNvSpPr txBox="1"/>
          <p:nvPr/>
        </p:nvSpPr>
        <p:spPr>
          <a:xfrm>
            <a:off x="2584450" y="1122363"/>
            <a:ext cx="814705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457200"/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indent="457200"/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indent="457200"/>
            <a:r>
              <a:rPr lang="zh-CN" altLang="zh-CN" sz="2400" dirty="0">
                <a:latin typeface="等线" panose="02010600030101010101" charset="-122"/>
                <a:ea typeface="等线" panose="02010600030101010101" charset="-122"/>
              </a:rPr>
              <a:t>本文设计和实现了一个基于Python和C++混合编程的深度学习模型——DeepSketch，它把Python作为主要语言，部分模块可替换成C++编写的可以用CUDA编程模型进行GPU加速的模块。</a:t>
            </a:r>
            <a:endParaRPr lang="zh-CN" altLang="zh-CN" sz="2400" dirty="0">
              <a:latin typeface="等线" panose="02010600030101010101" charset="-122"/>
              <a:ea typeface="等线" panose="02010600030101010101" charset="-122"/>
            </a:endParaRPr>
          </a:p>
          <a:p>
            <a:pPr indent="457200"/>
            <a:endParaRPr lang="zh-CN" altLang="zh-CN" sz="2400" dirty="0">
              <a:latin typeface="等线" panose="02010600030101010101" charset="-122"/>
              <a:ea typeface="等线" panose="02010600030101010101" charset="-122"/>
            </a:endParaRPr>
          </a:p>
          <a:p>
            <a:pPr indent="457200"/>
            <a:endParaRPr lang="zh-CN" altLang="zh-CN" sz="24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 bldLvl="0" animBg="1"/>
      <p:bldP spid="7" grpId="0" bldLvl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5400000">
            <a:off x="-355600" y="3127375"/>
            <a:ext cx="2813050" cy="210185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47625" y="0"/>
            <a:ext cx="56692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>
                <a:latin typeface="等线" panose="02010600030101010101" charset="-122"/>
                <a:ea typeface="等线" panose="02010600030101010101" charset="-122"/>
              </a:rPr>
              <a:t>做出来的东西是什么样的？</a:t>
            </a:r>
            <a:endParaRPr lang="zh-CN" altLang="en-US" sz="3600" b="1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437356" y="3861594"/>
            <a:ext cx="3459163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625" y="4416425"/>
            <a:ext cx="16129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197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9190" y="466090"/>
            <a:ext cx="7242810" cy="6267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" name="文本框 4"/>
          <p:cNvSpPr txBox="1"/>
          <p:nvPr/>
        </p:nvSpPr>
        <p:spPr>
          <a:xfrm>
            <a:off x="1260475" y="881063"/>
            <a:ext cx="348297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DeepSketch 的结构图如图 所示，分为 3 部分，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从右到左为 Python 部分， C++模块，cuda 模块，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cuda 模块嵌入 C++模块，C++模块嵌入 Python 代码，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zh-CN" altLang="en-US" sz="2400">
                <a:latin typeface="等线" panose="02010600030101010101" charset="-122"/>
                <a:ea typeface="等线" panose="02010600030101010101" charset="-122"/>
              </a:rPr>
              <a:t>用户只能通过 Python 语言直接使用 DeepSketch。</a:t>
            </a:r>
            <a:endParaRPr lang="zh-CN" altLang="en-US" sz="240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7" grpId="0" bldLvl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5400000">
            <a:off x="-355600" y="1593850"/>
            <a:ext cx="2813050" cy="210185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47625" y="0"/>
            <a:ext cx="56692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深度学习框架怎么运作</a:t>
            </a:r>
            <a:r>
              <a:rPr lang="zh-CN" altLang="en-US" sz="3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的？</a:t>
            </a:r>
            <a:endParaRPr lang="en-US" altLang="zh-CN" sz="3600" b="1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383838" y="2655888"/>
            <a:ext cx="2070100" cy="1546225"/>
          </a:xfrm>
          <a:prstGeom prst="triangl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7" name="等腰三角形 6"/>
          <p:cNvSpPr/>
          <p:nvPr/>
        </p:nvSpPr>
        <p:spPr>
          <a:xfrm rot="5400000">
            <a:off x="-437356" y="2328069"/>
            <a:ext cx="3459163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625" y="2882900"/>
            <a:ext cx="16129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22" name="文本框 3"/>
          <p:cNvSpPr txBox="1"/>
          <p:nvPr/>
        </p:nvSpPr>
        <p:spPr>
          <a:xfrm>
            <a:off x="2498725" y="138113"/>
            <a:ext cx="8147050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457200"/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indent="457200"/>
            <a:endParaRPr lang="en-US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indent="457200"/>
            <a:r>
              <a:rPr lang="zh-CN" altLang="zh-CN" sz="2400" dirty="0">
                <a:latin typeface="等线" panose="02010600030101010101" charset="-122"/>
                <a:ea typeface="等线" panose="02010600030101010101" charset="-122"/>
              </a:rPr>
              <a:t>深度学习干什么？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————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找到合适的参数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 indent="457200"/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怎么找到参数？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</a:rPr>
              <a:t>————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</a:rPr>
              <a:t>反向传播算法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  <a:p>
            <a:pPr indent="457200"/>
            <a:endParaRPr lang="zh-CN" altLang="en-US" sz="2400" dirty="0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9223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69000" y="2606675"/>
            <a:ext cx="4602163" cy="31337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224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5763" y="3232150"/>
          <a:ext cx="22209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143000" imgH="203200" progId="Equation.KSEE3">
                  <p:embed/>
                </p:oleObj>
              </mc:Choice>
              <mc:Fallback>
                <p:oleObj name="" r:id="rId3" imgW="11430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5763" y="3232150"/>
                        <a:ext cx="2220912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5394325" y="3429000"/>
            <a:ext cx="574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6" name="文本框 10"/>
          <p:cNvSpPr txBox="1"/>
          <p:nvPr/>
        </p:nvSpPr>
        <p:spPr>
          <a:xfrm>
            <a:off x="3084513" y="1749425"/>
            <a:ext cx="5808662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如下图，希望输入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x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，就能得到正确的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out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，那就要有合适的参数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w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和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b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，得到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w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和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b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就要通过右图的计算图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。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 bldLvl="0" animBg="1"/>
      <p:bldP spid="7" grpId="0" bldLvl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5400000">
            <a:off x="-355600" y="1593850"/>
            <a:ext cx="2813050" cy="210185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0113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3600" b="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架构设计</a:t>
            </a:r>
            <a:endParaRPr lang="zh-CN" altLang="en-US" sz="3600" b="1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383838" y="2655888"/>
            <a:ext cx="2070100" cy="1546225"/>
          </a:xfrm>
          <a:prstGeom prst="triangl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7" name="等腰三角形 6"/>
          <p:cNvSpPr/>
          <p:nvPr/>
        </p:nvSpPr>
        <p:spPr>
          <a:xfrm rot="5400000">
            <a:off x="-437356" y="2328069"/>
            <a:ext cx="3459163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625" y="2882900"/>
            <a:ext cx="16129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4450" y="-12700"/>
            <a:ext cx="8683625" cy="23383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indent="457200" algn="just">
              <a:lnSpc>
                <a:spcPct val="20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所有元素都是结点，每个结点有</a:t>
            </a:r>
            <a:r>
              <a:rPr lang="en-US" altLang="zh-CN" sz="20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个属性，</a:t>
            </a:r>
            <a:r>
              <a:rPr lang="en-US" altLang="zh-CN" sz="20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属性和</a:t>
            </a:r>
            <a:r>
              <a:rPr lang="en-US" altLang="zh-CN" sz="20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jacobi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zh-CN" altLang="en-US" sz="20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algn="just">
              <a:lnSpc>
                <a:spcPct val="200000"/>
              </a:lnSpc>
            </a:pPr>
            <a:r>
              <a:rPr lang="en-US" altLang="zh-CN" sz="20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属性就是前向传播计算出来的值，即图中绿色的值</a:t>
            </a:r>
            <a:r>
              <a:rPr lang="zh-CN" altLang="en-US" sz="16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jacobi</a:t>
            </a:r>
            <a:r>
              <a:rPr lang="zh-CN" altLang="en-US" sz="16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属性即目</a:t>
            </a:r>
            <a:r>
              <a:rPr lang="en-US" altLang="zh-CN" sz="16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标结点对当前</a:t>
            </a:r>
            <a:r>
              <a:rPr lang="en-US" altLang="zh-CN" sz="16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结点的导数，即图中黑色的值）。</a:t>
            </a:r>
            <a:endParaRPr lang="zh-CN" altLang="en-US" sz="16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algn="just">
              <a:lnSpc>
                <a:spcPct val="200000"/>
              </a:lnSpc>
            </a:pPr>
            <a:r>
              <a:rPr lang="en-US" altLang="zh-CN" sz="20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20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基于计算图实现反向传播算法。</a:t>
            </a:r>
            <a:r>
              <a:rPr lang="en-US" altLang="zh-CN" sz="200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endParaRPr lang="en-US" altLang="zh-CN" sz="200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271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4788" y="3063875"/>
            <a:ext cx="6011862" cy="3625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9133523" y="5349558"/>
            <a:ext cx="2732088" cy="119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fontAlgn="auto"/>
            <a:r>
              <a:rPr lang="zh-CN" altLang="en-US" strike="noStrike" noProof="1"/>
              <a:t>训练</a:t>
            </a:r>
            <a:r>
              <a:rPr lang="en-US" altLang="zh-CN" strike="noStrike" noProof="1"/>
              <a:t>3</a:t>
            </a:r>
            <a:r>
              <a:rPr lang="zh-CN" altLang="en-US" strike="noStrike" noProof="1"/>
              <a:t>部曲：</a:t>
            </a:r>
            <a:endParaRPr lang="zh-CN" altLang="en-US" strike="noStrike" noProof="1"/>
          </a:p>
          <a:p>
            <a:pPr fontAlgn="auto"/>
            <a:r>
              <a:rPr lang="en-US" altLang="zh-CN" strike="noStrike" noProof="1"/>
              <a:t>1.</a:t>
            </a:r>
            <a:r>
              <a:rPr lang="zh-CN" altLang="en-US" strike="noStrike" noProof="1"/>
              <a:t>前向</a:t>
            </a:r>
            <a:endParaRPr lang="zh-CN" altLang="en-US" strike="noStrike" noProof="1"/>
          </a:p>
          <a:p>
            <a:pPr fontAlgn="auto"/>
            <a:r>
              <a:rPr lang="en-US" altLang="zh-CN" strike="noStrike" noProof="1"/>
              <a:t>2.</a:t>
            </a:r>
            <a:r>
              <a:rPr lang="zh-CN" altLang="en-US" strike="noStrike" noProof="1"/>
              <a:t>反向</a:t>
            </a:r>
            <a:endParaRPr lang="zh-CN" altLang="en-US" strike="noStrike" noProof="1"/>
          </a:p>
          <a:p>
            <a:pPr fontAlgn="auto"/>
            <a:r>
              <a:rPr lang="en-US" altLang="zh-CN" strike="noStrike" noProof="1"/>
              <a:t>3.</a:t>
            </a:r>
            <a:r>
              <a:rPr lang="zh-CN" altLang="en-US" strike="noStrike" noProof="1"/>
              <a:t>更新参数结点</a:t>
            </a:r>
            <a:r>
              <a:rPr lang="en-US" altLang="zh-CN" strike="noStrike" noProof="1"/>
              <a:t>w</a:t>
            </a:r>
            <a:r>
              <a:rPr lang="zh-CN" altLang="en-US" strike="noStrike" noProof="1"/>
              <a:t>，</a:t>
            </a:r>
            <a:r>
              <a:rPr lang="en-US" altLang="zh-CN" strike="noStrike" noProof="1"/>
              <a:t>b</a:t>
            </a:r>
            <a:endParaRPr lang="en-US" altLang="zh-CN" strike="noStrike" noProof="1"/>
          </a:p>
        </p:txBody>
      </p:sp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6" grpId="0" bldLvl="0" animBg="1"/>
      <p:bldP spid="7" grpId="0" bldLvl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5400000">
            <a:off x="-355600" y="1593850"/>
            <a:ext cx="2813050" cy="210185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383838" y="2655888"/>
            <a:ext cx="2070100" cy="1546225"/>
          </a:xfrm>
          <a:prstGeom prst="triangl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7" name="等腰三角形 6"/>
          <p:cNvSpPr/>
          <p:nvPr/>
        </p:nvSpPr>
        <p:spPr>
          <a:xfrm rot="5400000">
            <a:off x="-437356" y="2328069"/>
            <a:ext cx="3459163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625" y="2882900"/>
            <a:ext cx="16129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17" name="文本框 3"/>
          <p:cNvSpPr txBox="1"/>
          <p:nvPr/>
        </p:nvSpPr>
        <p:spPr>
          <a:xfrm>
            <a:off x="128588" y="57150"/>
            <a:ext cx="6938962" cy="646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>
                <a:latin typeface="等线" panose="02010600030101010101" charset="-122"/>
                <a:ea typeface="等线" panose="02010600030101010101" charset="-122"/>
              </a:rPr>
              <a:t>结点是怎么定义实现的？</a:t>
            </a:r>
            <a:endParaRPr lang="zh-CN" altLang="en-US" sz="3600" b="1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318" name="文本框 9"/>
          <p:cNvSpPr txBox="1"/>
          <p:nvPr/>
        </p:nvSpPr>
        <p:spPr>
          <a:xfrm>
            <a:off x="2452688" y="801688"/>
            <a:ext cx="6881812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先定一个基类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Node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，基类有能执行反向传播算法所有的属性和方法。再根据不同结点的特点去继承为不同的类。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3319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8438" y="1617663"/>
            <a:ext cx="3227387" cy="2217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20" name="文本框 12"/>
          <p:cNvSpPr txBox="1"/>
          <p:nvPr/>
        </p:nvSpPr>
        <p:spPr>
          <a:xfrm>
            <a:off x="7570788" y="2239963"/>
            <a:ext cx="28082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基类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Node</a:t>
            </a: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478588" y="2401888"/>
            <a:ext cx="996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2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50" y="2759075"/>
            <a:ext cx="2735263" cy="3887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23" name="文本框 16"/>
          <p:cNvSpPr txBox="1"/>
          <p:nvPr/>
        </p:nvSpPr>
        <p:spPr>
          <a:xfrm>
            <a:off x="2584450" y="4808538"/>
            <a:ext cx="374332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继承后的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4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大类：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1.Variable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，即变量结点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2.Operator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，即运算结点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3.LossFunction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，即损失函数结点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4.Metrics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，即评估结点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989638" y="5095875"/>
            <a:ext cx="1293813" cy="249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7" grpId="0" bldLvl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等腰三角形 1"/>
          <p:cNvSpPr/>
          <p:nvPr/>
        </p:nvSpPr>
        <p:spPr>
          <a:xfrm rot="5400000">
            <a:off x="-355600" y="1593850"/>
            <a:ext cx="2813050" cy="2101850"/>
          </a:xfrm>
          <a:prstGeom prst="triangle">
            <a:avLst/>
          </a:pr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6" name="等腰三角形 5"/>
          <p:cNvSpPr/>
          <p:nvPr/>
        </p:nvSpPr>
        <p:spPr>
          <a:xfrm rot="16200000" flipH="1">
            <a:off x="10383838" y="2655888"/>
            <a:ext cx="2070100" cy="1546225"/>
          </a:xfrm>
          <a:prstGeom prst="triangle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7" name="等腰三角形 6"/>
          <p:cNvSpPr/>
          <p:nvPr/>
        </p:nvSpPr>
        <p:spPr>
          <a:xfrm rot="5400000">
            <a:off x="-437356" y="2328069"/>
            <a:ext cx="3459163" cy="2584450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2400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47625" y="2882900"/>
            <a:ext cx="161290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9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1" name="文本框 3"/>
          <p:cNvSpPr txBox="1"/>
          <p:nvPr/>
        </p:nvSpPr>
        <p:spPr>
          <a:xfrm>
            <a:off x="3454400" y="142875"/>
            <a:ext cx="6604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在第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章的基础上，对元件封装组合，为了搭建更复杂的深度学习模型，形成模块，构建真正的深度学习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框架。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4342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0" y="947738"/>
            <a:ext cx="6419850" cy="5837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177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7" grpId="0" bldLvl="0" animBg="1"/>
      <p:bldP spid="8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936,&quot;width&quot;:7247}"/>
</p:tagLst>
</file>

<file path=ppt/tags/tag2.xml><?xml version="1.0" encoding="utf-8"?>
<p:tagLst xmlns:p="http://schemas.openxmlformats.org/presentationml/2006/main">
  <p:tag name="COMMONDATA" val="eyJoZGlkIjoiYzBiN2Y0ZTAzMGE4NmI1ZTA3ZTI2MWIzYzg5NDI0ZD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2269</Words>
  <Application>WPS 演示</Application>
  <PresentationFormat>宽屏</PresentationFormat>
  <Paragraphs>182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Impact</vt:lpstr>
      <vt:lpstr>等线</vt:lpstr>
      <vt:lpstr>Arial Unicode MS</vt:lpstr>
      <vt:lpstr>等线 Light</vt:lpstr>
      <vt:lpstr>Cambria Math</vt:lpstr>
      <vt:lpstr>Calibri</vt:lpstr>
      <vt:lpstr>楷体</vt:lpstr>
      <vt:lpstr>黑体</vt:lpstr>
      <vt:lpstr>隶书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赛 常</dc:creator>
  <cp:lastModifiedBy>Mally</cp:lastModifiedBy>
  <cp:revision>375</cp:revision>
  <dcterms:created xsi:type="dcterms:W3CDTF">2020-10-09T13:45:00Z</dcterms:created>
  <dcterms:modified xsi:type="dcterms:W3CDTF">2022-06-04T14:32:03Z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5A7B13E292F34ABAB7ED3A61BCE9577B</vt:lpwstr>
  </property>
</Properties>
</file>