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b8MlEBOCcbeEqMHgpoXByaxO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86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dd454d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dd454d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dd454dc6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dd454dc6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dd454dc6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dd454dc6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7443266" y="1841812"/>
            <a:ext cx="4748735" cy="5016187"/>
          </a:xfrm>
          <a:custGeom>
            <a:avLst/>
            <a:gdLst/>
            <a:ahLst/>
            <a:cxnLst/>
            <a:rect l="l" t="t" r="r" b="b"/>
            <a:pathLst>
              <a:path w="4748735" h="5016187" extrusionOk="0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3"/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/>
            <a:ahLst/>
            <a:cxnLst/>
            <a:rect l="l" t="t" r="r" b="b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" y="0"/>
            <a:ext cx="5880649" cy="6075137"/>
          </a:xfrm>
          <a:custGeom>
            <a:avLst/>
            <a:gdLst/>
            <a:ahLst/>
            <a:cxnLst/>
            <a:rect l="l" t="t" r="r" b="b"/>
            <a:pathLst>
              <a:path w="5880649" h="6075137" extrusionOk="0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" y="-1"/>
            <a:ext cx="5137691" cy="3723310"/>
          </a:xfrm>
          <a:custGeom>
            <a:avLst/>
            <a:gdLst/>
            <a:ahLst/>
            <a:cxnLst/>
            <a:rect l="l" t="t" r="r" b="b"/>
            <a:pathLst>
              <a:path w="5137691" h="3723310" extrusionOk="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3"/>
          <p:cNvSpPr txBox="1"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ntent 2">
  <p:cSld name="Title and Two Content 2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rot="5400000">
            <a:off x="10423648" y="-93866"/>
            <a:ext cx="1698615" cy="1838087"/>
          </a:xfrm>
          <a:custGeom>
            <a:avLst/>
            <a:gdLst/>
            <a:ahLst/>
            <a:cxnLst/>
            <a:rect l="l" t="t" r="r" b="b"/>
            <a:pathLst>
              <a:path w="3216357" h="3480449" extrusionOk="0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6381060" y="-24130"/>
            <a:ext cx="5371060" cy="6899910"/>
          </a:xfrm>
          <a:custGeom>
            <a:avLst/>
            <a:gdLst/>
            <a:ahLst/>
            <a:cxnLst/>
            <a:rect l="l" t="t" r="r" b="b"/>
            <a:pathLst>
              <a:path w="5371060" h="6899910" extrusionOk="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1" y="1"/>
            <a:ext cx="3097831" cy="2532431"/>
          </a:xfrm>
          <a:custGeom>
            <a:avLst/>
            <a:gdLst/>
            <a:ahLst/>
            <a:cxnLst/>
            <a:rect l="l" t="t" r="r" b="b"/>
            <a:pathLst>
              <a:path w="3097831" h="2532431" extrusionOk="0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22"/>
          <p:cNvCxnSpPr/>
          <p:nvPr/>
        </p:nvCxnSpPr>
        <p:spPr>
          <a:xfrm>
            <a:off x="10938933" y="6327754"/>
            <a:ext cx="414867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914399" y="2039111"/>
            <a:ext cx="2816352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4097800" y="2039111"/>
            <a:ext cx="69494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>
  <p:cSld name="Closing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-17145" y="3001406"/>
            <a:ext cx="3865902" cy="3856595"/>
          </a:xfrm>
          <a:custGeom>
            <a:avLst/>
            <a:gdLst/>
            <a:ahLst/>
            <a:cxnLst/>
            <a:rect l="l" t="t" r="r" b="b"/>
            <a:pathLst>
              <a:path w="3865902" h="3856595" extrusionOk="0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" y="-1"/>
            <a:ext cx="4267591" cy="2882748"/>
          </a:xfrm>
          <a:custGeom>
            <a:avLst/>
            <a:gdLst/>
            <a:ahLst/>
            <a:cxnLst/>
            <a:rect l="l" t="t" r="r" b="b"/>
            <a:pathLst>
              <a:path w="4267591" h="2882748" extrusionOk="0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23"/>
          <p:cNvSpPr/>
          <p:nvPr/>
        </p:nvSpPr>
        <p:spPr>
          <a:xfrm>
            <a:off x="10530567" y="1187801"/>
            <a:ext cx="1678579" cy="5460561"/>
          </a:xfrm>
          <a:custGeom>
            <a:avLst/>
            <a:gdLst/>
            <a:ahLst/>
            <a:cxnLst/>
            <a:rect l="l" t="t" r="r" b="b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6848856" y="914400"/>
            <a:ext cx="38679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2" type="obj">
  <p:cSld name="OBJECT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>
            <a:off x="-10955" y="0"/>
            <a:ext cx="6558260" cy="6858000"/>
          </a:xfrm>
          <a:custGeom>
            <a:avLst/>
            <a:gdLst/>
            <a:ahLst/>
            <a:cxnLst/>
            <a:rect l="l" t="t" r="r" b="b"/>
            <a:pathLst>
              <a:path w="6558260" h="6858000" extrusionOk="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0" y="180445"/>
            <a:ext cx="5327858" cy="3001484"/>
          </a:xfrm>
          <a:custGeom>
            <a:avLst/>
            <a:gdLst/>
            <a:ahLst/>
            <a:cxnLst/>
            <a:rect l="l" t="t" r="r" b="b"/>
            <a:pathLst>
              <a:path w="5327858" h="3001484" extrusionOk="0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1798383" y="5597818"/>
            <a:ext cx="2430115" cy="1294338"/>
          </a:xfrm>
          <a:custGeom>
            <a:avLst/>
            <a:gdLst/>
            <a:ahLst/>
            <a:cxnLst/>
            <a:rect l="l" t="t" r="r" b="b"/>
            <a:pathLst>
              <a:path w="2430115" h="1294338" extrusionOk="0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-10954" y="3988558"/>
            <a:ext cx="2469462" cy="2893553"/>
          </a:xfrm>
          <a:custGeom>
            <a:avLst/>
            <a:gdLst/>
            <a:ahLst/>
            <a:cxnLst/>
            <a:rect l="l" t="t" r="r" b="b"/>
            <a:pathLst>
              <a:path w="2469462" h="2893553" extrusionOk="0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868956" y="1143000"/>
            <a:ext cx="4190999" cy="46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Title and Content 5">
    <p:bg>
      <p:bgPr>
        <a:solidFill>
          <a:schemeClr val="l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0" y="3271424"/>
            <a:ext cx="12192000" cy="3586577"/>
          </a:xfrm>
          <a:custGeom>
            <a:avLst/>
            <a:gdLst/>
            <a:ahLst/>
            <a:cxnLst/>
            <a:rect l="l" t="t" r="r" b="b"/>
            <a:pathLst>
              <a:path w="12192000" h="3586577" extrusionOk="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5591140" y="1"/>
            <a:ext cx="5362677" cy="590065"/>
          </a:xfrm>
          <a:custGeom>
            <a:avLst/>
            <a:gdLst/>
            <a:ahLst/>
            <a:cxnLst/>
            <a:rect l="l" t="t" r="r" b="b"/>
            <a:pathLst>
              <a:path w="5362677" h="590065" extrusionOk="0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6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09" name="Google Shape;109;p26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/>
              <a:ahLst/>
              <a:cxnLst/>
              <a:rect l="l" t="t" r="r" b="b"/>
              <a:pathLst>
                <a:path w="2430115" h="1294338" extrusionOk="0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/>
              <a:ahLst/>
              <a:cxnLst/>
              <a:rect l="l" t="t" r="r" b="b"/>
              <a:pathLst>
                <a:path w="2469462" h="2893553" extrusionOk="0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1" name="Google Shape;111;p26"/>
          <p:cNvSpPr/>
          <p:nvPr/>
        </p:nvSpPr>
        <p:spPr>
          <a:xfrm rot="10800000">
            <a:off x="10332231" y="4321742"/>
            <a:ext cx="1859768" cy="2536257"/>
          </a:xfrm>
          <a:custGeom>
            <a:avLst/>
            <a:gdLst/>
            <a:ahLst/>
            <a:cxnLst/>
            <a:rect l="l" t="t" r="r" b="b"/>
            <a:pathLst>
              <a:path w="2476443" h="3377247" extrusionOk="0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 2">
  <p:cSld name="Picture with Caption 2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/>
          <p:nvPr/>
        </p:nvSpPr>
        <p:spPr>
          <a:xfrm>
            <a:off x="6867286" y="1"/>
            <a:ext cx="5324716" cy="6417732"/>
          </a:xfrm>
          <a:custGeom>
            <a:avLst/>
            <a:gdLst/>
            <a:ahLst/>
            <a:cxnLst/>
            <a:rect l="l" t="t" r="r" b="b"/>
            <a:pathLst>
              <a:path w="5113309" h="6162929" extrusionOk="0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4"/>
          <p:cNvSpPr>
            <a:spLocks noGrp="1"/>
          </p:cNvSpPr>
          <p:nvPr>
            <p:ph type="pic" idx="2"/>
          </p:nvPr>
        </p:nvSpPr>
        <p:spPr>
          <a:xfrm>
            <a:off x="7401941" y="0"/>
            <a:ext cx="4790059" cy="6587067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6918777" y="0"/>
            <a:ext cx="5288935" cy="6857999"/>
          </a:xfrm>
          <a:custGeom>
            <a:avLst/>
            <a:gdLst/>
            <a:ahLst/>
            <a:cxnLst/>
            <a:rect l="l" t="t" r="r" b="b"/>
            <a:pathLst>
              <a:path w="5288935" h="6857999" extrusionOk="0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19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15"/>
          <p:cNvSpPr/>
          <p:nvPr/>
        </p:nvSpPr>
        <p:spPr>
          <a:xfrm rot="10800000" flipH="1">
            <a:off x="0" y="-26179"/>
            <a:ext cx="5273226" cy="1169180"/>
          </a:xfrm>
          <a:custGeom>
            <a:avLst/>
            <a:gdLst/>
            <a:ahLst/>
            <a:cxnLst/>
            <a:rect l="l" t="t" r="r" b="b"/>
            <a:pathLst>
              <a:path w="5273226" h="1169180" extrusionOk="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8006849" y="3200881"/>
            <a:ext cx="4200862" cy="3685693"/>
          </a:xfrm>
          <a:custGeom>
            <a:avLst/>
            <a:gdLst/>
            <a:ahLst/>
            <a:cxnLst/>
            <a:rect l="l" t="t" r="r" b="b"/>
            <a:pathLst>
              <a:path w="4200862" h="3685693" extrusionOk="0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>
            <a:spLocks noGrp="1"/>
          </p:cNvSpPr>
          <p:nvPr>
            <p:ph type="pic" idx="2"/>
          </p:nvPr>
        </p:nvSpPr>
        <p:spPr>
          <a:xfrm>
            <a:off x="-1" y="261780"/>
            <a:ext cx="5046134" cy="659622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5827204" y="4681728"/>
            <a:ext cx="5449824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sz="2400" b="0" cap="none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7">
  <p:cSld name="Title and Content 7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36" name="Google Shape;36;p16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/>
              <a:ahLst/>
              <a:cxnLst/>
              <a:rect l="l" t="t" r="r" b="b"/>
              <a:pathLst>
                <a:path w="2430115" h="1294338" extrusionOk="0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/>
              <a:ahLst/>
              <a:cxnLst/>
              <a:rect l="l" t="t" r="r" b="b"/>
              <a:pathLst>
                <a:path w="2469462" h="2893553" extrusionOk="0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/>
          <p:nvPr/>
        </p:nvSpPr>
        <p:spPr>
          <a:xfrm rot="10800000">
            <a:off x="-1" y="5010313"/>
            <a:ext cx="3307890" cy="1876021"/>
          </a:xfrm>
          <a:custGeom>
            <a:avLst/>
            <a:gdLst/>
            <a:ahLst/>
            <a:cxnLst/>
            <a:rect l="l" t="t" r="r" b="b"/>
            <a:pathLst>
              <a:path w="3307890" h="1876021" extrusionOk="0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6"/>
          <p:cNvSpPr/>
          <p:nvPr/>
        </p:nvSpPr>
        <p:spPr>
          <a:xfrm rot="10800000">
            <a:off x="9394047" y="4650286"/>
            <a:ext cx="1859768" cy="2207713"/>
          </a:xfrm>
          <a:custGeom>
            <a:avLst/>
            <a:gdLst/>
            <a:ahLst/>
            <a:cxnLst/>
            <a:rect l="l" t="t" r="r" b="b"/>
            <a:pathLst>
              <a:path w="1859768" h="2207713" extrusionOk="0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6"/>
          <p:cNvSpPr/>
          <p:nvPr/>
        </p:nvSpPr>
        <p:spPr>
          <a:xfrm rot="-5400000" flipH="1">
            <a:off x="8812879" y="2130044"/>
            <a:ext cx="5509165" cy="1249078"/>
          </a:xfrm>
          <a:custGeom>
            <a:avLst/>
            <a:gdLst/>
            <a:ahLst/>
            <a:cxnLst/>
            <a:rect l="l" t="t" r="r" b="b"/>
            <a:pathLst>
              <a:path w="5509165" h="1249078" extrusionOk="0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7150608" cy="33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1">
  <p:cSld name="Table 1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357747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/>
          <p:nvPr/>
        </p:nvSpPr>
        <p:spPr>
          <a:xfrm>
            <a:off x="0" y="5879804"/>
            <a:ext cx="4707470" cy="978196"/>
          </a:xfrm>
          <a:custGeom>
            <a:avLst/>
            <a:gdLst/>
            <a:ahLst/>
            <a:cxnLst/>
            <a:rect l="l" t="t" r="r" b="b"/>
            <a:pathLst>
              <a:path w="4707470" h="978196" extrusionOk="0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dk1">
              <a:alpha val="509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7"/>
          <p:cNvSpPr/>
          <p:nvPr/>
        </p:nvSpPr>
        <p:spPr>
          <a:xfrm rot="10800000">
            <a:off x="9012497" y="1"/>
            <a:ext cx="3179502" cy="2726160"/>
          </a:xfrm>
          <a:custGeom>
            <a:avLst/>
            <a:gdLst/>
            <a:ahLst/>
            <a:cxnLst/>
            <a:rect l="l" t="t" r="r" b="b"/>
            <a:pathLst>
              <a:path w="3179502" h="2726160" extrusionOk="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1" y="1"/>
            <a:ext cx="3216357" cy="3480449"/>
          </a:xfrm>
          <a:custGeom>
            <a:avLst/>
            <a:gdLst/>
            <a:ahLst/>
            <a:cxnLst/>
            <a:rect l="l" t="t" r="r" b="b"/>
            <a:pathLst>
              <a:path w="3216357" h="3480449" extrusionOk="0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9037474" y="1618811"/>
            <a:ext cx="3154526" cy="5229819"/>
          </a:xfrm>
          <a:custGeom>
            <a:avLst/>
            <a:gdLst/>
            <a:ahLst/>
            <a:cxnLst/>
            <a:rect l="l" t="t" r="r" b="b"/>
            <a:pathLst>
              <a:path w="3154526" h="5229819" extrusionOk="0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rgbClr val="C5C3AD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4" name="Google Shape;54;p18"/>
          <p:cNvPicPr preferRelativeResize="0"/>
          <p:nvPr/>
        </p:nvPicPr>
        <p:blipFill rotWithShape="1">
          <a:blip r:embed="rId2">
            <a:alphaModFix/>
          </a:blip>
          <a:srcRect l="27188"/>
          <a:stretch/>
        </p:blipFill>
        <p:spPr>
          <a:xfrm>
            <a:off x="-1" y="2673019"/>
            <a:ext cx="1697023" cy="1898712"/>
          </a:xfrm>
          <a:custGeom>
            <a:avLst/>
            <a:gdLst/>
            <a:ahLst/>
            <a:cxnLst/>
            <a:rect l="l" t="t" r="r" b="b"/>
            <a:pathLst>
              <a:path w="1697023" h="1898712" extrusionOk="0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5" name="Google Shape;55;p18"/>
          <p:cNvSpPr/>
          <p:nvPr/>
        </p:nvSpPr>
        <p:spPr>
          <a:xfrm>
            <a:off x="0" y="2"/>
            <a:ext cx="2476443" cy="3377247"/>
          </a:xfrm>
          <a:custGeom>
            <a:avLst/>
            <a:gdLst/>
            <a:ahLst/>
            <a:cxnLst/>
            <a:rect l="l" t="t" r="r" b="b"/>
            <a:pathLst>
              <a:path w="2476443" h="3377247" extrusionOk="0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2041114" y="3825875"/>
            <a:ext cx="8109772" cy="264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9"/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0" name="Google Shape;60;p19"/>
            <p:cNvSpPr/>
            <p:nvPr/>
          </p:nvSpPr>
          <p:spPr>
            <a:xfrm>
              <a:off x="1" y="1"/>
              <a:ext cx="3097831" cy="2532431"/>
            </a:xfrm>
            <a:custGeom>
              <a:avLst/>
              <a:gdLst/>
              <a:ahLst/>
              <a:cxnLst/>
              <a:rect l="l" t="t" r="r" b="b"/>
              <a:pathLst>
                <a:path w="3097831" h="2532431" extrusionOk="0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9164166" y="2461367"/>
              <a:ext cx="3027835" cy="4339045"/>
            </a:xfrm>
            <a:custGeom>
              <a:avLst/>
              <a:gdLst/>
              <a:ahLst/>
              <a:cxnLst/>
              <a:rect l="l" t="t" r="r" b="b"/>
              <a:pathLst>
                <a:path w="3027835" h="4339045" extrusionOk="0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914399" y="2039112"/>
            <a:ext cx="3364992" cy="3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4743451" y="2039112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Picture">
  <p:cSld name="Title Content and Picture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/>
          <p:nvPr/>
        </p:nvSpPr>
        <p:spPr>
          <a:xfrm>
            <a:off x="0" y="0"/>
            <a:ext cx="4303817" cy="6100294"/>
          </a:xfrm>
          <a:custGeom>
            <a:avLst/>
            <a:gdLst/>
            <a:ahLst/>
            <a:cxnLst/>
            <a:rect l="l" t="t" r="r" b="b"/>
            <a:pathLst>
              <a:path w="4303817" h="6100294" extrusionOk="0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20"/>
          <p:cNvSpPr/>
          <p:nvPr/>
        </p:nvSpPr>
        <p:spPr>
          <a:xfrm rot="5400000">
            <a:off x="7072129" y="3184875"/>
            <a:ext cx="3027835" cy="4339045"/>
          </a:xfrm>
          <a:custGeom>
            <a:avLst/>
            <a:gdLst/>
            <a:ahLst/>
            <a:cxnLst/>
            <a:rect l="l" t="t" r="r" b="b"/>
            <a:pathLst>
              <a:path w="3027835" h="4339045" extrusionOk="0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914399" y="2039111"/>
            <a:ext cx="5650992" cy="3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7623125" y="-20757"/>
            <a:ext cx="4589511" cy="655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/>
        </p:nvSpPr>
        <p:spPr>
          <a:xfrm>
            <a:off x="4600810" y="0"/>
            <a:ext cx="7591189" cy="6858000"/>
          </a:xfrm>
          <a:custGeom>
            <a:avLst/>
            <a:gdLst/>
            <a:ahLst/>
            <a:cxnLst/>
            <a:rect l="l" t="t" r="r" b="b"/>
            <a:pathLst>
              <a:path w="7591189" h="6858000" extrusionOk="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21"/>
          <p:cNvSpPr/>
          <p:nvPr/>
        </p:nvSpPr>
        <p:spPr>
          <a:xfrm>
            <a:off x="6134000" y="-30589"/>
            <a:ext cx="5047481" cy="6915258"/>
          </a:xfrm>
          <a:custGeom>
            <a:avLst/>
            <a:gdLst/>
            <a:ahLst/>
            <a:cxnLst/>
            <a:rect l="l" t="t" r="r" b="b"/>
            <a:pathLst>
              <a:path w="5047481" h="6915258" extrusionOk="0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 cmpd="sng">
            <a:solidFill>
              <a:schemeClr val="accent1">
                <a:alpha val="4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914399" y="2039111"/>
            <a:ext cx="6729984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cap="none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8113472" y="2039111"/>
            <a:ext cx="3163824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2"/>
          <p:cNvCxnSpPr>
            <a:endCxn id="14" idx="1"/>
          </p:cNvCxnSpPr>
          <p:nvPr/>
        </p:nvCxnSpPr>
        <p:spPr>
          <a:xfrm>
            <a:off x="10938900" y="6327754"/>
            <a:ext cx="4149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Free Energy in a Circumplex Model of Emotion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7519415" y="3429000"/>
            <a:ext cx="42625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Transformation to an Active Inference Emotional State Space</a:t>
            </a:r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l="29604" t="21988" r="31184" b="14262"/>
          <a:stretch/>
        </p:blipFill>
        <p:spPr>
          <a:xfrm>
            <a:off x="410050" y="408949"/>
            <a:ext cx="6818856" cy="623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dd454dc6c_0_0"/>
          <p:cNvSpPr txBox="1">
            <a:spLocks noGrp="1"/>
          </p:cNvSpPr>
          <p:nvPr>
            <p:ph type="body" idx="1"/>
          </p:nvPr>
        </p:nvSpPr>
        <p:spPr>
          <a:xfrm>
            <a:off x="914400" y="800100"/>
            <a:ext cx="3574800" cy="507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Setup</a:t>
            </a: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wallet location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Location 3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Agent's prior belief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wallet is at Location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1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agent starts here with a high belief (certainty) that the wallet is here.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agent does not find the wallet at Location 1.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Belief Update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agent updates its belief based on the observation.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edd454dc6c_0_0"/>
          <p:cNvSpPr txBox="1">
            <a:spLocks noGrp="1"/>
          </p:cNvSpPr>
          <p:nvPr>
            <p:ph type="body" idx="2"/>
          </p:nvPr>
        </p:nvSpPr>
        <p:spPr>
          <a:xfrm>
            <a:off x="4489200" y="679175"/>
            <a:ext cx="7526100" cy="583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Valence and Arousal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Valence Calculation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Utility (U)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log probability of observing the wallet given the agent's prior belief.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Initially: U=logP(wallet at Location 1∣prior)=log(0.95)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not finding the wallet at Location 1: U=logP(no wallet at Location 1)=log(0.05)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Utility (EU)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agent’s expected utility based on its belief distribution.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Initially: EU=EU=EQ(o∣s,π)​[logP(o∣C)]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EU=0.9 (high confidence)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not finding the wallet: EU=0.1 (updated lower confidence)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Valence (V)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V=U−EU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Initially: V=log⁡(0.95)−0.9=−0.025−0.9=−0.925 (neutral valence)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not finding the wallet: V=log⁡(0.05)−0.1=−2.9957−0.1=−3.0957(negative valence)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edd454dc6c_0_0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dd454dc6c_0_12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200" cy="91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edd454dc6c_0_12"/>
          <p:cNvSpPr txBox="1">
            <a:spLocks noGrp="1"/>
          </p:cNvSpPr>
          <p:nvPr>
            <p:ph type="body" idx="2"/>
          </p:nvPr>
        </p:nvSpPr>
        <p:spPr>
          <a:xfrm>
            <a:off x="914400" y="2039211"/>
            <a:ext cx="6949500" cy="384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Arousal Calculation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70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Entropy (H)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uncertainty in the agent’s belief about the wallet’s location.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Initially: High certainty at Location 1, low entropy: H=−Q(s∣o)logQ(s∣o)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H=0.1 (low arousal)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not finding the wallet: Increased uncertainty, higher entropy.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H=0.8 (high arousal)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States: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70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Calm (low arousal, neutral valence)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Valence:−0.925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Arousal: 0.1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Observation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Angry (high arousal, negative valence)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Valence: −3.0957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67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Arousal: 0.8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edd454dc6c_0_12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>
            <a:spLocks noGrp="1"/>
          </p:cNvSpPr>
          <p:nvPr>
            <p:ph type="pic" idx="2"/>
          </p:nvPr>
        </p:nvSpPr>
        <p:spPr>
          <a:xfrm>
            <a:off x="7401941" y="0"/>
            <a:ext cx="4790059" cy="6587067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914401" y="378806"/>
            <a:ext cx="4913376" cy="610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models link free energy to emotion, mainly focusing on valence.</a:t>
            </a:r>
            <a:endParaRPr/>
          </a:p>
          <a:p>
            <a:pPr marL="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Circumplex Model represents emotions on a valence-arousal spectrum.</a:t>
            </a:r>
            <a:endParaRPr/>
          </a:p>
          <a:p>
            <a:pPr marL="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 derived from utility vs. expected utility.</a:t>
            </a:r>
            <a:endParaRPr/>
          </a:p>
          <a:p>
            <a:pPr marL="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Arousal related to the entropy of posterior beliefs.</a:t>
            </a:r>
            <a:endParaRPr/>
          </a:p>
          <a:p>
            <a:pPr marL="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of artificial agents in search tasks shows emotional variability. ​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7890385" y="778434"/>
            <a:ext cx="3932903" cy="115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Introduction to </a:t>
            </a:r>
            <a:br>
              <a:rPr lang="en-US" sz="4000"/>
            </a:br>
            <a:r>
              <a:rPr lang="en-US" sz="4000"/>
              <a:t>Emotions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2232" y="433747"/>
            <a:ext cx="7508915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states influencing behavior and cognition.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for a comprehensive understanding of intelligence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62232" y="2201324"/>
            <a:ext cx="9236895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Emotion Theories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Emotions as discrete states.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Fear associated with the amygdala.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Anger, joy, disgust, fear, sadness, surprise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62232" y="4294205"/>
            <a:ext cx="12029768" cy="211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 Approaches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Circumplex Model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Fluid Boundaries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Activity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/>
              <a:t>Discrete vs. Dimensional Models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1165122" y="2275087"/>
            <a:ext cx="8067368" cy="366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/>
              <a:t>Discrete Models</a:t>
            </a:r>
            <a:r>
              <a:rPr lang="en-US" sz="2800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Evolutionary basis.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Cross-cultural evidence.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Challenges with "edge cases" and defining discrete categories.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/>
              <a:t>Dimensional Models</a:t>
            </a:r>
            <a:r>
              <a:rPr lang="en-US" sz="2800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Accommodate fluid transitions between emotions.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Preferred for granularity and detailed emotional state space.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176784" y="73152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Previous Active Inference Formulations of Emotions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176784" y="2450698"/>
            <a:ext cx="3946329" cy="387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Joffily and Coricelli (2013):</a:t>
            </a:r>
            <a:endParaRPr/>
          </a:p>
          <a:p>
            <a:pPr marL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Valence as interaction between time derivatives of free energy.</a:t>
            </a:r>
            <a:endParaRPr/>
          </a:p>
          <a:p>
            <a:pPr marL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Valence provides feedback on learning process.</a:t>
            </a:r>
            <a:endParaRPr/>
          </a:p>
          <a:p>
            <a:pPr marL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Positive valence: Rapid decrease in free energy (happiness).</a:t>
            </a:r>
            <a:endParaRPr/>
          </a:p>
          <a:p>
            <a:pPr marL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Negative valence: Slow learning rate (adaptation to volatility).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349443" y="2450698"/>
            <a:ext cx="3490066" cy="387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</a:t>
            </a:r>
            <a:r>
              <a:rPr lang="en-US" b="1"/>
              <a:t>Hesp et al. (2021):</a:t>
            </a:r>
            <a:endParaRPr/>
          </a:p>
          <a:p>
            <a:pPr marL="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Hierarchical model of emotional valence.</a:t>
            </a:r>
            <a:endParaRPr/>
          </a:p>
          <a:p>
            <a:pPr marL="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Valence as changes in expected precision of action model ("affective charge").</a:t>
            </a:r>
            <a:endParaRPr/>
          </a:p>
          <a:p>
            <a:pPr marL="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Precision: Confidence in predictions and actions.</a:t>
            </a:r>
            <a:endParaRPr/>
          </a:p>
          <a:p>
            <a:pPr marL="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Positive valence: Riskier behavior (increased confidence).</a:t>
            </a:r>
            <a:endParaRPr/>
          </a:p>
          <a:p>
            <a:pPr marL="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Negative valence: Conservative exploration (adjusted confidence).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8290092" y="2274838"/>
            <a:ext cx="380182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Smith et al. (2020):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Emotional state inference using exteroceptive, proprioceptive, and interoceptive observations.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Hierarchical model presupposing valence and arousal.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 learning explicit, discrete representations of emotional states based on feedback, rather than on the factors constituting emotional states and their behavioral modulation.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From Free Energy to a Circumplex Model of Emotion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363862" y="847506"/>
            <a:ext cx="3462728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Circumplex Model of Emotion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Emotions organized along two dimensions: valence and arousal.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Aim: Derive these dimensions from an active inference agent’s free energy levels.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2"/>
          </p:nvPr>
        </p:nvSpPr>
        <p:spPr>
          <a:xfrm>
            <a:off x="4743451" y="2039112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l="21516" t="23825" r="22664" b="7322"/>
          <a:stretch/>
        </p:blipFill>
        <p:spPr>
          <a:xfrm>
            <a:off x="3898979" y="432508"/>
            <a:ext cx="8116237" cy="563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756726" y="400606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From Free Energy to Valence</a:t>
            </a:r>
            <a:endParaRPr/>
          </a:p>
        </p:txBody>
      </p:sp>
      <p:sp>
        <p:nvSpPr>
          <p:cNvPr id="179" name="Google Shape;179;p8"/>
          <p:cNvSpPr>
            <a:spLocks noGrp="1"/>
          </p:cNvSpPr>
          <p:nvPr>
            <p:ph type="pic" idx="2"/>
          </p:nvPr>
        </p:nvSpPr>
        <p:spPr>
          <a:xfrm>
            <a:off x="7623125" y="-20757"/>
            <a:ext cx="4589511" cy="655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954892" y="1618147"/>
            <a:ext cx="8962988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emotional valence in terms of active inference.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non-hierarchical model that is psychologically interpretable. 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797258" y="3364691"/>
            <a:ext cx="7543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Valence (V) = Utility (U) − Expected Utility (EU)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338049" y="6016032"/>
            <a:ext cx="2879575" cy="376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4568875" y="6016032"/>
            <a:ext cx="2966133" cy="3036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25" r="-2051" b="-2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756726" y="4291494"/>
            <a:ext cx="336534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Utility of Observation (U)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Desirability of an observed outcome.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Example: High utility for observing a preferred outcome (e.g., red apple for a robot).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4210192" y="4291494"/>
            <a:ext cx="413030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Expected Utility (EU)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Anticipated desirability based on beliefs and policies.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Example: Predicted likelihood of encountering preferred outcomes based on past experience and current plan.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915924" y="383458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From Free Energy to Arousal</a:t>
            </a: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ldNum" idx="12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915924" y="1604233"/>
            <a:ext cx="10159180" cy="327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Arousal and Uncertainty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to increased amygdala activity and uncertainty.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Reflects the need to update beliefs for allostasis.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Allostasis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Achieving stability through predicting and responding to environmental changes.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uncertainty in posterior beliefs to maintain internal stability.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495" y="4882053"/>
            <a:ext cx="7059010" cy="166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Gill Sans</vt:lpstr>
      <vt:lpstr>Courier New</vt:lpstr>
      <vt:lpstr>Custom</vt:lpstr>
      <vt:lpstr>Free Energy in a Circumplex Model of Emotion</vt:lpstr>
      <vt:lpstr> Previous models link free energy to emotion, mainly focusing on valence. Circumplex Model represents emotions on a valence-arousal spectrum. Valence derived from utility vs. expected utility. Arousal related to the entropy of posterior beliefs. Simulation of artificial agents in search tasks shows emotional variability. ​ </vt:lpstr>
      <vt:lpstr>Introduction to  Emotions</vt:lpstr>
      <vt:lpstr>Discrete vs. Dimensional Models</vt:lpstr>
      <vt:lpstr>Previous Active Inference Formulations of Emotions</vt:lpstr>
      <vt:lpstr>From Free Energy to a Circumplex Model of Emotion</vt:lpstr>
      <vt:lpstr>PowerPoint Presentation</vt:lpstr>
      <vt:lpstr>From Free Energy to Valence</vt:lpstr>
      <vt:lpstr>From Free Energy to Arousal</vt:lpstr>
      <vt:lpstr>Transformation to an Active Inference Emotional State Space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Energy in a Circumplex Model of Emotion</dc:title>
  <dc:creator>shirin ai</dc:creator>
  <cp:lastModifiedBy>Shirin Ahmadi</cp:lastModifiedBy>
  <cp:revision>2</cp:revision>
  <dcterms:created xsi:type="dcterms:W3CDTF">2024-07-17T22:46:21Z</dcterms:created>
  <dcterms:modified xsi:type="dcterms:W3CDTF">2024-07-30T04:22:54Z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