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1" r:id="rId4"/>
  </p:sldMasterIdLst>
  <p:notesMasterIdLst>
    <p:notesMasterId r:id="rId19"/>
  </p:notesMasterIdLst>
  <p:sldIdLst>
    <p:sldId id="256" r:id="rId5"/>
    <p:sldId id="265" r:id="rId6"/>
    <p:sldId id="261" r:id="rId7"/>
    <p:sldId id="262" r:id="rId8"/>
    <p:sldId id="268" r:id="rId9"/>
    <p:sldId id="264" r:id="rId10"/>
    <p:sldId id="269" r:id="rId11"/>
    <p:sldId id="270" r:id="rId12"/>
    <p:sldId id="271" r:id="rId13"/>
    <p:sldId id="272" r:id="rId14"/>
    <p:sldId id="257" r:id="rId15"/>
    <p:sldId id="258" r:id="rId16"/>
    <p:sldId id="259" r:id="rId17"/>
    <p:sldId id="260"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62626"/>
    <a:srgbClr val="808080"/>
    <a:srgbClr val="000000"/>
    <a:srgbClr val="0D0D0D"/>
    <a:srgbClr val="FFFCFC"/>
    <a:srgbClr val="E3E3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C2FB69-7D31-4AFE-924A-557BEB41B115}" v="818" dt="2023-12-13T20:10:47.593"/>
    <p1510:client id="{38ED5BBF-0B1E-2EDC-EBF3-8F494CD24720}" v="2436" dt="2023-12-13T18:56:36.701"/>
    <p1510:client id="{7ECE8756-647B-4728-9935-2317C9533710}" v="1" dt="2023-12-13T19:21:45.840"/>
    <p1510:client id="{8A0CAB18-7569-D446-B134-C64967D56639}" v="481" dt="2023-12-13T13:29:10.740"/>
    <p1510:client id="{8D00B71A-B4AB-4D55-823E-550CC71D6DAE}" v="276" dt="2023-12-13T14:09:37.416"/>
    <p1510:client id="{B267EF78-967A-4FF9-A147-ADE9207FCE2E}" v="56" dt="2023-12-13T13:22:12.648"/>
    <p1510:client id="{D5786361-5A4E-40A8-BBC9-1674CBA5AF0E}" v="1" dt="2023-12-13T20:10:11.071"/>
    <p1510:client id="{E5A545ED-52EF-46CB-BB25-5EA69B2BD442}" v="1558" dt="2023-12-13T18:25:10.915"/>
    <p1510:client id="{F6F1BFA4-D59A-4B6F-869C-2632D67FAA0A}" v="3" vWet="7" dt="2023-12-13T18:38:25.7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448"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5289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89EF73D5-E43A-4F8E-B3C0-4CFE05A442C2}" type="datetimeFigureOut">
              <a:rPr lang="en-US" smtClean="0"/>
              <a:t>12/13/2023</a:t>
            </a:fld>
            <a:endParaRPr lang="en-US"/>
          </a:p>
        </p:txBody>
      </p:sp>
      <p:sp>
        <p:nvSpPr>
          <p:cNvPr id="5" name="Footer Placeholder 4"/>
          <p:cNvSpPr>
            <a:spLocks noGrp="1"/>
          </p:cNvSpPr>
          <p:nvPr>
            <p:ph type="ftr" sz="quarter" idx="11"/>
          </p:nvPr>
        </p:nvSpPr>
        <p:spPr>
          <a:xfrm>
            <a:off x="1812376" y="246981"/>
            <a:ext cx="3730436" cy="231901"/>
          </a:xfrm>
        </p:spPr>
        <p:txBody>
          <a:bodyPr/>
          <a:lstStyle/>
          <a:p>
            <a:endParaRPr lang="en-US"/>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591228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EF73D5-E43A-4F8E-B3C0-4CFE05A442C2}"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78801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EF73D5-E43A-4F8E-B3C0-4CFE05A442C2}"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779807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29719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EF73D5-E43A-4F8E-B3C0-4CFE05A442C2}"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831206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EF73D5-E43A-4F8E-B3C0-4CFE05A442C2}"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290537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EF73D5-E43A-4F8E-B3C0-4CFE05A442C2}"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306533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EF73D5-E43A-4F8E-B3C0-4CFE05A442C2}" type="datetimeFigureOut">
              <a:rPr lang="en-US" smtClean="0"/>
              <a:t>12/13/2023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14952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EF73D5-E43A-4F8E-B3C0-4CFE05A442C2}" type="datetimeFigureOut">
              <a:rPr lang="en-US" smtClean="0"/>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424362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EF73D5-E43A-4F8E-B3C0-4CFE05A442C2}" type="datetimeFigureOut">
              <a:rPr lang="en-US" smtClean="0"/>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5363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9EF73D5-E43A-4F8E-B3C0-4CFE05A442C2}"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800577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89EF73D5-E43A-4F8E-B3C0-4CFE05A442C2}" type="datetimeFigureOut">
              <a:rPr lang="en-US" smtClean="0"/>
              <a:t>12/13/2023</a:t>
            </a:fld>
            <a:endParaRPr lang="en-US"/>
          </a:p>
        </p:txBody>
      </p:sp>
      <p:sp>
        <p:nvSpPr>
          <p:cNvPr id="6" name="Footer Placeholder 5"/>
          <p:cNvSpPr>
            <a:spLocks noGrp="1"/>
          </p:cNvSpPr>
          <p:nvPr>
            <p:ph type="ftr" sz="quarter" idx="11"/>
          </p:nvPr>
        </p:nvSpPr>
        <p:spPr>
          <a:xfrm>
            <a:off x="1085537" y="238981"/>
            <a:ext cx="4155753" cy="240698"/>
          </a:xfrm>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951011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89EF73D5-E43A-4F8E-B3C0-4CFE05A442C2}" type="datetimeFigureOut">
              <a:rPr lang="en-US" smtClean="0"/>
              <a:t>12/13/2023</a:t>
            </a:fld>
            <a:endParaRPr lang="en-US"/>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829616"/>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ericpierce/austinhousingpric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sz="2000">
                <a:effectLst/>
                <a:latin typeface="Gill Sans MT"/>
                <a:ea typeface="Times New Roman" panose="02020603050405020304" pitchFamily="18" charset="0"/>
                <a:cs typeface="Times New Roman"/>
              </a:rPr>
              <a:t>house listings in Austin, Texas.</a:t>
            </a:r>
            <a:endParaRPr lang="en-US" sz="2000">
              <a:latin typeface="Gill Sans MT"/>
              <a:cs typeface="Times New Roman"/>
            </a:endParaRPr>
          </a:p>
        </p:txBody>
      </p:sp>
      <p:sp>
        <p:nvSpPr>
          <p:cNvPr id="55" name="Google Shape;55;p13"/>
          <p:cNvSpPr txBox="1">
            <a:spLocks noGrp="1"/>
          </p:cNvSpPr>
          <p:nvPr>
            <p:ph type="subTitle" idx="1"/>
          </p:nvPr>
        </p:nvSpPr>
        <p:spPr>
          <a:xfrm>
            <a:off x="1813335" y="2648403"/>
            <a:ext cx="6477804" cy="1236680"/>
          </a:xfrm>
          <a:prstGeom prst="rect">
            <a:avLst/>
          </a:prstGeom>
        </p:spPr>
        <p:txBody>
          <a:bodyPr spcFirstLastPara="1" wrap="square" lIns="91425" tIns="91425" rIns="91425" bIns="91425" anchor="t" anchorCtr="0">
            <a:normAutofit/>
          </a:bodyPr>
          <a:lstStyle/>
          <a:p>
            <a:pPr algn="ctr">
              <a:spcBef>
                <a:spcPts val="0"/>
              </a:spcBef>
            </a:pPr>
            <a:r>
              <a:rPr lang="en-US" sz="2000">
                <a:effectLst/>
                <a:latin typeface="Gill Sans MT"/>
                <a:ea typeface="Times New Roman" panose="02020603050405020304" pitchFamily="18" charset="0"/>
                <a:cs typeface="Times New Roman"/>
              </a:rPr>
              <a:t>Group 1: Joseph Arias, Anthony Guillen, Jose Barreto, Mike Almeida, Moin Azad, Timothy Yu</a:t>
            </a:r>
            <a:endParaRPr lang="en-US" sz="2000">
              <a:effectLst/>
              <a:latin typeface="Gill Sans MT"/>
              <a:ea typeface="Arial" panose="020B0604020202020204" pitchFamily="34" charset="0"/>
              <a:cs typeface="Times New Roman"/>
            </a:endParaRPr>
          </a:p>
          <a:p>
            <a:pPr marL="0" lvl="0" indent="0" algn="ctr" rtl="0">
              <a:spcBef>
                <a:spcPts val="0"/>
              </a:spcBef>
              <a:spcAft>
                <a:spcPts val="0"/>
              </a:spcAft>
              <a:buNone/>
            </a:pPr>
            <a:endParaRPr 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FF90FA1-19F7-B5E7-CC1C-C67BAFE92BB4}"/>
              </a:ext>
            </a:extLst>
          </p:cNvPr>
          <p:cNvSpPr/>
          <p:nvPr/>
        </p:nvSpPr>
        <p:spPr>
          <a:xfrm>
            <a:off x="4246959" y="3202018"/>
            <a:ext cx="4827803" cy="1828640"/>
          </a:xfrm>
          <a:prstGeom prst="rect">
            <a:avLst/>
          </a:prstGeom>
          <a:solidFill>
            <a:srgbClr val="FFFFFF">
              <a:alpha val="4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4EE5E3E-019A-41DD-0D2A-60013CDDF06C}"/>
              </a:ext>
            </a:extLst>
          </p:cNvPr>
          <p:cNvSpPr/>
          <p:nvPr/>
        </p:nvSpPr>
        <p:spPr>
          <a:xfrm>
            <a:off x="4245428" y="775606"/>
            <a:ext cx="4830535" cy="2435679"/>
          </a:xfrm>
          <a:prstGeom prst="rect">
            <a:avLst/>
          </a:prstGeom>
          <a:solidFill>
            <a:srgbClr val="FFFFFF">
              <a:alpha val="4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04828A3-53BF-A45B-9C78-F3180436AF15}"/>
              </a:ext>
            </a:extLst>
          </p:cNvPr>
          <p:cNvSpPr/>
          <p:nvPr/>
        </p:nvSpPr>
        <p:spPr>
          <a:xfrm>
            <a:off x="54429" y="775607"/>
            <a:ext cx="4122962" cy="3422196"/>
          </a:xfrm>
          <a:prstGeom prst="rect">
            <a:avLst/>
          </a:prstGeom>
          <a:solidFill>
            <a:srgbClr val="FFFFFF">
              <a:alpha val="4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omputer&#10;&#10;Description automatically generated">
            <a:extLst>
              <a:ext uri="{FF2B5EF4-FFF2-40B4-BE49-F238E27FC236}">
                <a16:creationId xmlns:a16="http://schemas.microsoft.com/office/drawing/2014/main" id="{1670DEF2-B799-0D6B-6960-FD67F9FFA67D}"/>
              </a:ext>
            </a:extLst>
          </p:cNvPr>
          <p:cNvPicPr>
            <a:picLocks noChangeAspect="1"/>
          </p:cNvPicPr>
          <p:nvPr/>
        </p:nvPicPr>
        <p:blipFill>
          <a:blip r:embed="rId2"/>
          <a:stretch>
            <a:fillRect/>
          </a:stretch>
        </p:blipFill>
        <p:spPr>
          <a:xfrm>
            <a:off x="170420" y="940254"/>
            <a:ext cx="3904587" cy="308610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42F11E99-E33F-8F31-7AFA-276159ED3D79}"/>
              </a:ext>
            </a:extLst>
          </p:cNvPr>
          <p:cNvPicPr>
            <a:picLocks noChangeAspect="1"/>
          </p:cNvPicPr>
          <p:nvPr/>
        </p:nvPicPr>
        <p:blipFill>
          <a:blip r:embed="rId3"/>
          <a:stretch>
            <a:fillRect/>
          </a:stretch>
        </p:blipFill>
        <p:spPr>
          <a:xfrm>
            <a:off x="4340678" y="937005"/>
            <a:ext cx="4606017" cy="2065256"/>
          </a:xfrm>
          <a:prstGeom prst="rect">
            <a:avLst/>
          </a:prstGeom>
        </p:spPr>
      </p:pic>
      <p:sp>
        <p:nvSpPr>
          <p:cNvPr id="28" name="Title 1">
            <a:extLst>
              <a:ext uri="{FF2B5EF4-FFF2-40B4-BE49-F238E27FC236}">
                <a16:creationId xmlns:a16="http://schemas.microsoft.com/office/drawing/2014/main" id="{CC6FD086-64A7-AAF9-B314-04F9E88A1993}"/>
              </a:ext>
            </a:extLst>
          </p:cNvPr>
          <p:cNvSpPr txBox="1">
            <a:spLocks/>
          </p:cNvSpPr>
          <p:nvPr/>
        </p:nvSpPr>
        <p:spPr>
          <a:xfrm>
            <a:off x="167925" y="226981"/>
            <a:ext cx="7205746" cy="792239"/>
          </a:xfrm>
          <a:prstGeom prst="rect">
            <a:avLst/>
          </a:prstGeom>
        </p:spPr>
        <p:txBody>
          <a:bodyPr lIns="91440" tIns="45720" rIns="91440" bIns="45720" anchor="t"/>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r>
              <a:rPr lang="en-US"/>
              <a:t>Describing Table  and querying </a:t>
            </a:r>
          </a:p>
        </p:txBody>
      </p:sp>
      <p:sp>
        <p:nvSpPr>
          <p:cNvPr id="30" name="TextBox 29">
            <a:extLst>
              <a:ext uri="{FF2B5EF4-FFF2-40B4-BE49-F238E27FC236}">
                <a16:creationId xmlns:a16="http://schemas.microsoft.com/office/drawing/2014/main" id="{1414DE09-0FA4-0E6B-ABAA-038563F6AA30}"/>
              </a:ext>
            </a:extLst>
          </p:cNvPr>
          <p:cNvSpPr txBox="1"/>
          <p:nvPr/>
        </p:nvSpPr>
        <p:spPr>
          <a:xfrm>
            <a:off x="4306559" y="3100334"/>
            <a:ext cx="455891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Describe Formatted Command to reveal table metadata including:</a:t>
            </a:r>
          </a:p>
          <a:p>
            <a:pPr marL="285750" indent="-285750">
              <a:buFont typeface="Arial"/>
              <a:buChar char="•"/>
            </a:pPr>
            <a:r>
              <a:rPr lang="en-US"/>
              <a:t>Table Properties</a:t>
            </a:r>
          </a:p>
          <a:p>
            <a:pPr marL="285750" indent="-285750">
              <a:buFont typeface="Arial"/>
              <a:buChar char="•"/>
            </a:pPr>
            <a:r>
              <a:rPr lang="en-US"/>
              <a:t>File Format</a:t>
            </a:r>
          </a:p>
          <a:p>
            <a:pPr marL="285750" indent="-285750">
              <a:buFont typeface="Arial"/>
              <a:buChar char="•"/>
            </a:pPr>
            <a:r>
              <a:rPr lang="en-US"/>
              <a:t>Storage properties</a:t>
            </a:r>
          </a:p>
          <a:p>
            <a:r>
              <a:rPr lang="en-US"/>
              <a:t>Querying the created table reveals table information</a:t>
            </a:r>
          </a:p>
        </p:txBody>
      </p:sp>
      <p:cxnSp>
        <p:nvCxnSpPr>
          <p:cNvPr id="32" name="Straight Arrow Connector 31">
            <a:extLst>
              <a:ext uri="{FF2B5EF4-FFF2-40B4-BE49-F238E27FC236}">
                <a16:creationId xmlns:a16="http://schemas.microsoft.com/office/drawing/2014/main" id="{BCF0E514-1B51-A36D-4C74-4E244E7C51F8}"/>
              </a:ext>
            </a:extLst>
          </p:cNvPr>
          <p:cNvCxnSpPr/>
          <p:nvPr/>
        </p:nvCxnSpPr>
        <p:spPr>
          <a:xfrm flipV="1">
            <a:off x="274235" y="646991"/>
            <a:ext cx="6313793" cy="23882"/>
          </a:xfrm>
          <a:prstGeom prst="straightConnector1">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7397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9CF5-F35E-6D59-070A-5380EF35FE39}"/>
              </a:ext>
            </a:extLst>
          </p:cNvPr>
          <p:cNvSpPr>
            <a:spLocks noGrp="1"/>
          </p:cNvSpPr>
          <p:nvPr>
            <p:ph type="title"/>
          </p:nvPr>
        </p:nvSpPr>
        <p:spPr>
          <a:xfrm>
            <a:off x="311700" y="24465"/>
            <a:ext cx="8520600" cy="666194"/>
          </a:xfrm>
        </p:spPr>
        <p:txBody>
          <a:bodyPr>
            <a:normAutofit fontScale="90000"/>
          </a:bodyPr>
          <a:lstStyle/>
          <a:p>
            <a:r>
              <a:rPr lang="en-US"/>
              <a:t>House price by year of built </a:t>
            </a:r>
          </a:p>
        </p:txBody>
      </p:sp>
      <p:pic>
        <p:nvPicPr>
          <p:cNvPr id="4" name="Picture 3">
            <a:extLst>
              <a:ext uri="{FF2B5EF4-FFF2-40B4-BE49-F238E27FC236}">
                <a16:creationId xmlns:a16="http://schemas.microsoft.com/office/drawing/2014/main" id="{6A0AB949-261D-A891-9318-E60DE4A5EADC}"/>
              </a:ext>
            </a:extLst>
          </p:cNvPr>
          <p:cNvPicPr>
            <a:picLocks noChangeAspect="1"/>
          </p:cNvPicPr>
          <p:nvPr/>
        </p:nvPicPr>
        <p:blipFill>
          <a:blip r:embed="rId2"/>
          <a:stretch>
            <a:fillRect/>
          </a:stretch>
        </p:blipFill>
        <p:spPr>
          <a:xfrm>
            <a:off x="82521" y="710712"/>
            <a:ext cx="8981819" cy="2922100"/>
          </a:xfrm>
          <a:prstGeom prst="rect">
            <a:avLst/>
          </a:prstGeom>
        </p:spPr>
      </p:pic>
      <p:sp>
        <p:nvSpPr>
          <p:cNvPr id="6" name="TextBox 5">
            <a:extLst>
              <a:ext uri="{FF2B5EF4-FFF2-40B4-BE49-F238E27FC236}">
                <a16:creationId xmlns:a16="http://schemas.microsoft.com/office/drawing/2014/main" id="{F816B6F0-67C2-52A4-FCA1-4FD2BF563BC0}"/>
              </a:ext>
            </a:extLst>
          </p:cNvPr>
          <p:cNvSpPr txBox="1"/>
          <p:nvPr/>
        </p:nvSpPr>
        <p:spPr>
          <a:xfrm>
            <a:off x="87662" y="3705129"/>
            <a:ext cx="8966371"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Houses constructed after 1989 show a steady increase in value, reaching a peak in the early 2000s at $250 million. Properties built in the early 1980s also hold considerable value, while those constructed before that period continue to experience a decline in their market worth.</a:t>
            </a:r>
            <a:endParaRPr lang="en-US">
              <a:ea typeface="+mn-lt"/>
              <a:cs typeface="+mn-lt"/>
            </a:endParaRPr>
          </a:p>
        </p:txBody>
      </p:sp>
    </p:spTree>
    <p:extLst>
      <p:ext uri="{BB962C8B-B14F-4D97-AF65-F5344CB8AC3E}">
        <p14:creationId xmlns:p14="http://schemas.microsoft.com/office/powerpoint/2010/main" val="2042716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3425-C5E3-9E14-52B9-B38295BF85C3}"/>
              </a:ext>
            </a:extLst>
          </p:cNvPr>
          <p:cNvSpPr>
            <a:spLocks noGrp="1"/>
          </p:cNvSpPr>
          <p:nvPr>
            <p:ph type="title"/>
          </p:nvPr>
        </p:nvSpPr>
        <p:spPr>
          <a:xfrm>
            <a:off x="314106" y="40105"/>
            <a:ext cx="8520600" cy="841800"/>
          </a:xfrm>
        </p:spPr>
        <p:txBody>
          <a:bodyPr>
            <a:normAutofit fontScale="90000"/>
          </a:bodyPr>
          <a:lstStyle/>
          <a:p>
            <a:r>
              <a:rPr lang="en-US"/>
              <a:t>Price Shade by Zip code</a:t>
            </a:r>
            <a:br>
              <a:rPr lang="en-US"/>
            </a:br>
            <a:endParaRPr lang="en-US"/>
          </a:p>
        </p:txBody>
      </p:sp>
      <p:pic>
        <p:nvPicPr>
          <p:cNvPr id="4" name="Picture 3">
            <a:extLst>
              <a:ext uri="{FF2B5EF4-FFF2-40B4-BE49-F238E27FC236}">
                <a16:creationId xmlns:a16="http://schemas.microsoft.com/office/drawing/2014/main" id="{A79E5CEF-9DED-39B7-8A8B-D97B7F0C669A}"/>
              </a:ext>
            </a:extLst>
          </p:cNvPr>
          <p:cNvPicPr>
            <a:picLocks noChangeAspect="1"/>
          </p:cNvPicPr>
          <p:nvPr/>
        </p:nvPicPr>
        <p:blipFill>
          <a:blip r:embed="rId2"/>
          <a:stretch>
            <a:fillRect/>
          </a:stretch>
        </p:blipFill>
        <p:spPr>
          <a:xfrm>
            <a:off x="180941" y="458932"/>
            <a:ext cx="8828455" cy="3183037"/>
          </a:xfrm>
          <a:prstGeom prst="rect">
            <a:avLst/>
          </a:prstGeom>
        </p:spPr>
      </p:pic>
      <p:sp>
        <p:nvSpPr>
          <p:cNvPr id="5" name="TextBox 4">
            <a:extLst>
              <a:ext uri="{FF2B5EF4-FFF2-40B4-BE49-F238E27FC236}">
                <a16:creationId xmlns:a16="http://schemas.microsoft.com/office/drawing/2014/main" id="{423C17E9-F05B-5FC1-FC9F-F384A154A493}"/>
              </a:ext>
            </a:extLst>
          </p:cNvPr>
          <p:cNvSpPr txBox="1"/>
          <p:nvPr/>
        </p:nvSpPr>
        <p:spPr>
          <a:xfrm>
            <a:off x="182911" y="3853763"/>
            <a:ext cx="882600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Higher-valued houses tend to cluster closer to the center of Austin.  As you move outward and westward, prices gradually decrease, while moving eastward results in a more rapid decline in property values.</a:t>
            </a:r>
            <a:endParaRPr lang="en-US">
              <a:ea typeface="+mn-lt"/>
              <a:cs typeface="+mn-lt"/>
            </a:endParaRPr>
          </a:p>
        </p:txBody>
      </p:sp>
    </p:spTree>
    <p:extLst>
      <p:ext uri="{BB962C8B-B14F-4D97-AF65-F5344CB8AC3E}">
        <p14:creationId xmlns:p14="http://schemas.microsoft.com/office/powerpoint/2010/main" val="3352111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9023-A173-EFED-9834-135721278CC7}"/>
              </a:ext>
            </a:extLst>
          </p:cNvPr>
          <p:cNvSpPr>
            <a:spLocks noGrp="1"/>
          </p:cNvSpPr>
          <p:nvPr>
            <p:ph type="title"/>
          </p:nvPr>
        </p:nvSpPr>
        <p:spPr>
          <a:xfrm>
            <a:off x="301673" y="8440"/>
            <a:ext cx="8520600" cy="841800"/>
          </a:xfrm>
        </p:spPr>
        <p:txBody>
          <a:bodyPr>
            <a:normAutofit fontScale="90000"/>
          </a:bodyPr>
          <a:lstStyle/>
          <a:p>
            <a:r>
              <a:rPr lang="en-US"/>
              <a:t>House Frequency by Price</a:t>
            </a:r>
            <a:br>
              <a:rPr lang="en-US"/>
            </a:br>
            <a:endParaRPr lang="en-US"/>
          </a:p>
        </p:txBody>
      </p:sp>
      <p:pic>
        <p:nvPicPr>
          <p:cNvPr id="4" name="Picture 3">
            <a:extLst>
              <a:ext uri="{FF2B5EF4-FFF2-40B4-BE49-F238E27FC236}">
                <a16:creationId xmlns:a16="http://schemas.microsoft.com/office/drawing/2014/main" id="{C1529019-A8A6-F52A-CE69-56C71B3E795A}"/>
              </a:ext>
            </a:extLst>
          </p:cNvPr>
          <p:cNvPicPr>
            <a:picLocks noChangeAspect="1"/>
          </p:cNvPicPr>
          <p:nvPr/>
        </p:nvPicPr>
        <p:blipFill>
          <a:blip r:embed="rId3"/>
          <a:stretch>
            <a:fillRect/>
          </a:stretch>
        </p:blipFill>
        <p:spPr>
          <a:xfrm>
            <a:off x="99575" y="427280"/>
            <a:ext cx="8936304" cy="3293402"/>
          </a:xfrm>
          <a:prstGeom prst="rect">
            <a:avLst/>
          </a:prstGeom>
        </p:spPr>
      </p:pic>
      <p:sp>
        <p:nvSpPr>
          <p:cNvPr id="5" name="TextBox 4">
            <a:extLst>
              <a:ext uri="{FF2B5EF4-FFF2-40B4-BE49-F238E27FC236}">
                <a16:creationId xmlns:a16="http://schemas.microsoft.com/office/drawing/2014/main" id="{25210491-C62C-1750-E1DC-D59CA0B431A9}"/>
              </a:ext>
            </a:extLst>
          </p:cNvPr>
          <p:cNvSpPr txBox="1"/>
          <p:nvPr/>
        </p:nvSpPr>
        <p:spPr>
          <a:xfrm>
            <a:off x="97688" y="3815148"/>
            <a:ext cx="893128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000000"/>
                </a:solidFill>
                <a:ea typeface="+mn-lt"/>
                <a:cs typeface="+mn-lt"/>
              </a:rPr>
              <a:t>Frequency distribution of latest prices reveals a significant peak at approximately $500,000, followed by a secondary peak at approximately $250,000, and a smaller peak at $750,000.</a:t>
            </a:r>
            <a:endParaRPr lang="en-US" sz="1400"/>
          </a:p>
        </p:txBody>
      </p:sp>
    </p:spTree>
    <p:extLst>
      <p:ext uri="{BB962C8B-B14F-4D97-AF65-F5344CB8AC3E}">
        <p14:creationId xmlns:p14="http://schemas.microsoft.com/office/powerpoint/2010/main" val="729234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6909-86B8-05FA-E05B-64B9DEBA35C8}"/>
              </a:ext>
            </a:extLst>
          </p:cNvPr>
          <p:cNvSpPr>
            <a:spLocks noGrp="1"/>
          </p:cNvSpPr>
          <p:nvPr>
            <p:ph type="title"/>
          </p:nvPr>
        </p:nvSpPr>
        <p:spPr>
          <a:xfrm>
            <a:off x="313674" y="40696"/>
            <a:ext cx="8520600" cy="841800"/>
          </a:xfrm>
        </p:spPr>
        <p:txBody>
          <a:bodyPr>
            <a:normAutofit fontScale="90000"/>
          </a:bodyPr>
          <a:lstStyle/>
          <a:p>
            <a:r>
              <a:rPr lang="en-US"/>
              <a:t>Heatmap by City</a:t>
            </a:r>
            <a:br>
              <a:rPr lang="en-US"/>
            </a:br>
            <a:endParaRPr lang="en-US"/>
          </a:p>
        </p:txBody>
      </p:sp>
      <p:pic>
        <p:nvPicPr>
          <p:cNvPr id="4" name="Picture 3">
            <a:extLst>
              <a:ext uri="{FF2B5EF4-FFF2-40B4-BE49-F238E27FC236}">
                <a16:creationId xmlns:a16="http://schemas.microsoft.com/office/drawing/2014/main" id="{BA7FEA06-0D2E-41C5-58EC-AD5FC19CD9B7}"/>
              </a:ext>
            </a:extLst>
          </p:cNvPr>
          <p:cNvPicPr>
            <a:picLocks noChangeAspect="1"/>
          </p:cNvPicPr>
          <p:nvPr/>
        </p:nvPicPr>
        <p:blipFill>
          <a:blip r:embed="rId2"/>
          <a:stretch>
            <a:fillRect/>
          </a:stretch>
        </p:blipFill>
        <p:spPr>
          <a:xfrm>
            <a:off x="84954" y="462596"/>
            <a:ext cx="8974093" cy="3146507"/>
          </a:xfrm>
          <a:prstGeom prst="rect">
            <a:avLst/>
          </a:prstGeom>
        </p:spPr>
      </p:pic>
      <p:sp>
        <p:nvSpPr>
          <p:cNvPr id="3" name="TextBox 2">
            <a:extLst>
              <a:ext uri="{FF2B5EF4-FFF2-40B4-BE49-F238E27FC236}">
                <a16:creationId xmlns:a16="http://schemas.microsoft.com/office/drawing/2014/main" id="{E7886B13-B914-A59D-79D0-2B03A4DA74B4}"/>
              </a:ext>
            </a:extLst>
          </p:cNvPr>
          <p:cNvSpPr txBox="1"/>
          <p:nvPr/>
        </p:nvSpPr>
        <p:spPr>
          <a:xfrm>
            <a:off x="108122" y="3815148"/>
            <a:ext cx="891231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The heatmap illustrates the distribution of home types across different cities, with Austin standing out as the city with the highest concentration of single-family homes, reaching a peak value of $7,309,068,218.</a:t>
            </a:r>
            <a:endParaRPr lang="en-US"/>
          </a:p>
        </p:txBody>
      </p:sp>
    </p:spTree>
    <p:extLst>
      <p:ext uri="{BB962C8B-B14F-4D97-AF65-F5344CB8AC3E}">
        <p14:creationId xmlns:p14="http://schemas.microsoft.com/office/powerpoint/2010/main" val="883240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0143D-085B-4C0C-F645-B880E5F3F67A}"/>
              </a:ext>
            </a:extLst>
          </p:cNvPr>
          <p:cNvSpPr>
            <a:spLocks noGrp="1"/>
          </p:cNvSpPr>
          <p:nvPr>
            <p:ph type="title"/>
          </p:nvPr>
        </p:nvSpPr>
        <p:spPr>
          <a:xfrm>
            <a:off x="353899" y="616997"/>
            <a:ext cx="7202456" cy="460355"/>
          </a:xfrm>
        </p:spPr>
        <p:txBody>
          <a:bodyPr/>
          <a:lstStyle/>
          <a:p>
            <a:r>
              <a:rPr lang="en-US"/>
              <a:t>Abstract</a:t>
            </a:r>
          </a:p>
        </p:txBody>
      </p:sp>
      <p:sp>
        <p:nvSpPr>
          <p:cNvPr id="3" name="Content Placeholder 2">
            <a:extLst>
              <a:ext uri="{FF2B5EF4-FFF2-40B4-BE49-F238E27FC236}">
                <a16:creationId xmlns:a16="http://schemas.microsoft.com/office/drawing/2014/main" id="{77101B4A-89E4-36BB-0F9E-00AAE39BBF6F}"/>
              </a:ext>
            </a:extLst>
          </p:cNvPr>
          <p:cNvSpPr>
            <a:spLocks noGrp="1"/>
          </p:cNvSpPr>
          <p:nvPr>
            <p:ph idx="1"/>
          </p:nvPr>
        </p:nvSpPr>
        <p:spPr>
          <a:xfrm>
            <a:off x="353901" y="1362121"/>
            <a:ext cx="8712848" cy="2975764"/>
          </a:xfrm>
        </p:spPr>
        <p:txBody>
          <a:bodyPr vert="horz" lIns="91440" tIns="45720" rIns="91440" bIns="45720" rtlCol="0" anchor="t">
            <a:noAutofit/>
          </a:bodyPr>
          <a:lstStyle/>
          <a:p>
            <a:pPr marL="0" indent="0">
              <a:buNone/>
            </a:pPr>
            <a:r>
              <a:rPr lang="en-US" sz="2000"/>
              <a:t>In this project, we utilized </a:t>
            </a:r>
            <a:r>
              <a:rPr lang="en-US" sz="2000" err="1"/>
              <a:t>GitBash</a:t>
            </a:r>
            <a:r>
              <a:rPr lang="en-US" sz="2000"/>
              <a:t> to execute Hadoop commands and employed Beeline to establish an external table for the Austin, TX House Listing dataset, accessible through the provided Kaggle link. The analysis involved querying diverse aspects such as house prices by year, number of rooms, and square footage within the Hadoop environment. Furthermore, we leveraged the extracted insights to generate informative bar graphs and 3D maps &amp; charts using Tableau, offering a comprehensive visualization of the dataset's key metrics and trends.</a:t>
            </a:r>
            <a:endParaRPr lang="en-US"/>
          </a:p>
          <a:p>
            <a:pPr marL="0" indent="0">
              <a:buNone/>
            </a:pPr>
            <a:endParaRPr lang="en-US"/>
          </a:p>
          <a:p>
            <a:endParaRPr lang="en-US"/>
          </a:p>
          <a:p>
            <a:endParaRPr lang="en-US"/>
          </a:p>
          <a:p>
            <a:endParaRPr lang="en-US"/>
          </a:p>
          <a:p>
            <a:endParaRPr lang="en-US"/>
          </a:p>
          <a:p>
            <a:endParaRPr lang="en-US"/>
          </a:p>
        </p:txBody>
      </p:sp>
    </p:spTree>
    <p:extLst>
      <p:ext uri="{BB962C8B-B14F-4D97-AF65-F5344CB8AC3E}">
        <p14:creationId xmlns:p14="http://schemas.microsoft.com/office/powerpoint/2010/main" val="3779829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03B02-E946-024A-670E-A231559315AB}"/>
              </a:ext>
            </a:extLst>
          </p:cNvPr>
          <p:cNvSpPr>
            <a:spLocks noGrp="1"/>
          </p:cNvSpPr>
          <p:nvPr>
            <p:ph type="title"/>
          </p:nvPr>
        </p:nvSpPr>
        <p:spPr>
          <a:xfrm>
            <a:off x="476364" y="724502"/>
            <a:ext cx="7202456" cy="786926"/>
          </a:xfrm>
        </p:spPr>
        <p:txBody>
          <a:bodyPr/>
          <a:lstStyle/>
          <a:p>
            <a:r>
              <a:rPr lang="en-US"/>
              <a:t>INTRO TO AUSTIN HOUSING DATABASE</a:t>
            </a:r>
          </a:p>
        </p:txBody>
      </p:sp>
      <p:sp>
        <p:nvSpPr>
          <p:cNvPr id="3" name="Content Placeholder 2">
            <a:extLst>
              <a:ext uri="{FF2B5EF4-FFF2-40B4-BE49-F238E27FC236}">
                <a16:creationId xmlns:a16="http://schemas.microsoft.com/office/drawing/2014/main" id="{18E2F42E-C1EA-E7A7-0E61-EB88DB83B2AF}"/>
              </a:ext>
            </a:extLst>
          </p:cNvPr>
          <p:cNvSpPr>
            <a:spLocks noGrp="1"/>
          </p:cNvSpPr>
          <p:nvPr>
            <p:ph idx="1"/>
          </p:nvPr>
        </p:nvSpPr>
        <p:spPr>
          <a:xfrm>
            <a:off x="476364" y="1511799"/>
            <a:ext cx="8440705" cy="2587960"/>
          </a:xfrm>
        </p:spPr>
        <p:txBody>
          <a:bodyPr>
            <a:noAutofit/>
          </a:bodyPr>
          <a:lstStyle/>
          <a:p>
            <a:pPr marL="0" indent="0">
              <a:buNone/>
            </a:pPr>
            <a:r>
              <a:rPr lang="en-US" sz="2000">
                <a:latin typeface="Gill Sans MT"/>
                <a:cs typeface="Times New Roman"/>
              </a:rPr>
              <a:t>The dataset that we will be using is based on real estate out of Austin, Texas.  This database has multiple data entries that consist of specific details of each house. From how big the lot size to, how many bathrooms and bedrooms it has. One of the main reasons why we chose this database is because we wanted to be able to isolate the most important details in this dataset to help new buyers. As we wanted to make sure that this was a tool for those new buyers in their search for a house. </a:t>
            </a:r>
          </a:p>
        </p:txBody>
      </p:sp>
    </p:spTree>
    <p:extLst>
      <p:ext uri="{BB962C8B-B14F-4D97-AF65-F5344CB8AC3E}">
        <p14:creationId xmlns:p14="http://schemas.microsoft.com/office/powerpoint/2010/main" val="1409310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B716A-D05A-4A2D-E004-9EC4A079FA25}"/>
              </a:ext>
            </a:extLst>
          </p:cNvPr>
          <p:cNvSpPr>
            <a:spLocks noGrp="1"/>
          </p:cNvSpPr>
          <p:nvPr>
            <p:ph type="title"/>
          </p:nvPr>
        </p:nvSpPr>
        <p:spPr>
          <a:xfrm>
            <a:off x="408328" y="616997"/>
            <a:ext cx="7202456" cy="786926"/>
          </a:xfrm>
        </p:spPr>
        <p:txBody>
          <a:bodyPr/>
          <a:lstStyle/>
          <a:p>
            <a:r>
              <a:rPr lang="en-US"/>
              <a:t>DATA SIZE, Source,  and INFORMATION </a:t>
            </a:r>
          </a:p>
        </p:txBody>
      </p:sp>
      <p:sp>
        <p:nvSpPr>
          <p:cNvPr id="3" name="Content Placeholder 2">
            <a:extLst>
              <a:ext uri="{FF2B5EF4-FFF2-40B4-BE49-F238E27FC236}">
                <a16:creationId xmlns:a16="http://schemas.microsoft.com/office/drawing/2014/main" id="{0D2FC328-15F5-9686-5B3D-F44F7C4FADE7}"/>
              </a:ext>
            </a:extLst>
          </p:cNvPr>
          <p:cNvSpPr>
            <a:spLocks noGrp="1"/>
          </p:cNvSpPr>
          <p:nvPr>
            <p:ph idx="1"/>
          </p:nvPr>
        </p:nvSpPr>
        <p:spPr>
          <a:xfrm>
            <a:off x="299471" y="1511799"/>
            <a:ext cx="8576777" cy="2587960"/>
          </a:xfrm>
        </p:spPr>
        <p:txBody>
          <a:bodyPr vert="horz" lIns="91440" tIns="45720" rIns="91440" bIns="45720" rtlCol="0" anchor="t">
            <a:noAutofit/>
          </a:bodyPr>
          <a:lstStyle/>
          <a:p>
            <a:pPr>
              <a:lnSpc>
                <a:spcPct val="100000"/>
              </a:lnSpc>
            </a:pPr>
            <a:r>
              <a:rPr lang="en-US" sz="2000">
                <a:latin typeface="Gill Sans MT"/>
                <a:cs typeface="Times New Roman"/>
              </a:rPr>
              <a:t>Data Source URL:  </a:t>
            </a:r>
            <a:r>
              <a:rPr lang="en-US" sz="2000">
                <a:latin typeface="Gill Sans MT"/>
                <a:cs typeface="Times New Roman"/>
                <a:hlinkClick r:id="rId2"/>
              </a:rPr>
              <a:t>https://www.kaggle.com/datasets/ericpierce/austinhousingprices/</a:t>
            </a:r>
            <a:r>
              <a:rPr lang="en-US" sz="2000">
                <a:latin typeface="Gill Sans MT"/>
                <a:cs typeface="Times New Roman"/>
              </a:rPr>
              <a:t> 3GB</a:t>
            </a:r>
            <a:endParaRPr lang="en-US"/>
          </a:p>
          <a:p>
            <a:pPr>
              <a:lnSpc>
                <a:spcPct val="100000"/>
              </a:lnSpc>
            </a:pPr>
            <a:r>
              <a:rPr lang="en-US" sz="2000">
                <a:latin typeface="Gill Sans MT"/>
                <a:cs typeface="Times New Roman"/>
              </a:rPr>
              <a:t>Analyzing the dataset to help buyers isolate on choices they want to</a:t>
            </a:r>
          </a:p>
          <a:p>
            <a:pPr lvl="1">
              <a:lnSpc>
                <a:spcPct val="100000"/>
              </a:lnSpc>
              <a:buFont typeface="Courier New" panose="020B0604020202020204" pitchFamily="34" charset="0"/>
              <a:buChar char="o"/>
            </a:pPr>
            <a:r>
              <a:rPr lang="en-US" sz="2000">
                <a:latin typeface="Gill Sans MT"/>
                <a:cs typeface="Times New Roman"/>
              </a:rPr>
              <a:t>options on pricing </a:t>
            </a:r>
          </a:p>
          <a:p>
            <a:pPr lvl="1">
              <a:lnSpc>
                <a:spcPct val="100000"/>
              </a:lnSpc>
              <a:buFont typeface="Courier New" panose="020B0604020202020204" pitchFamily="34" charset="0"/>
              <a:buChar char="o"/>
            </a:pPr>
            <a:r>
              <a:rPr lang="en-US" sz="2000">
                <a:latin typeface="Gill Sans MT"/>
                <a:cs typeface="Times New Roman"/>
              </a:rPr>
              <a:t>Lot size, number of bedrooms, number of bathrooms</a:t>
            </a:r>
          </a:p>
          <a:p>
            <a:pPr lvl="1">
              <a:lnSpc>
                <a:spcPct val="100000"/>
              </a:lnSpc>
              <a:buFont typeface="Courier New" panose="020B0604020202020204" pitchFamily="34" charset="0"/>
              <a:buChar char="o"/>
            </a:pPr>
            <a:r>
              <a:rPr lang="en-US" sz="2000">
                <a:latin typeface="Gill Sans MT"/>
                <a:cs typeface="Times New Roman"/>
              </a:rPr>
              <a:t>Location of house</a:t>
            </a:r>
          </a:p>
          <a:p>
            <a:pPr>
              <a:lnSpc>
                <a:spcPct val="100000"/>
              </a:lnSpc>
            </a:pPr>
            <a:r>
              <a:rPr lang="en-US" sz="2000">
                <a:latin typeface="Gill Sans MT"/>
                <a:cs typeface="Times New Roman"/>
              </a:rPr>
              <a:t>Buyers gain a better understanding of the market in Austin, Texas</a:t>
            </a:r>
          </a:p>
          <a:p>
            <a:pPr>
              <a:lnSpc>
                <a:spcPct val="100000"/>
              </a:lnSpc>
            </a:pPr>
            <a:endParaRPr lang="en-US" sz="2000"/>
          </a:p>
          <a:p>
            <a:pPr>
              <a:lnSpc>
                <a:spcPct val="100000"/>
              </a:lnSpc>
            </a:pPr>
            <a:endParaRPr lang="en-US"/>
          </a:p>
        </p:txBody>
      </p:sp>
    </p:spTree>
    <p:extLst>
      <p:ext uri="{BB962C8B-B14F-4D97-AF65-F5344CB8AC3E}">
        <p14:creationId xmlns:p14="http://schemas.microsoft.com/office/powerpoint/2010/main" val="168674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0341008-86AB-36A8-FB4A-40F1C1A04446}"/>
              </a:ext>
            </a:extLst>
          </p:cNvPr>
          <p:cNvSpPr/>
          <p:nvPr/>
        </p:nvSpPr>
        <p:spPr>
          <a:xfrm>
            <a:off x="115661" y="1469570"/>
            <a:ext cx="8899070" cy="3360964"/>
          </a:xfrm>
          <a:prstGeom prst="rect">
            <a:avLst/>
          </a:prstGeom>
          <a:solidFill>
            <a:srgbClr val="FFFFFF">
              <a:alpha val="4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E5F3BB-793D-D175-DCA6-5261F85979C1}"/>
              </a:ext>
            </a:extLst>
          </p:cNvPr>
          <p:cNvSpPr>
            <a:spLocks noGrp="1"/>
          </p:cNvSpPr>
          <p:nvPr>
            <p:ph type="title"/>
          </p:nvPr>
        </p:nvSpPr>
        <p:spPr>
          <a:xfrm>
            <a:off x="129742" y="765661"/>
            <a:ext cx="7202456" cy="786926"/>
          </a:xfrm>
        </p:spPr>
        <p:txBody>
          <a:bodyPr/>
          <a:lstStyle/>
          <a:p>
            <a:r>
              <a:rPr lang="en-US"/>
              <a:t>Project Uniqueness </a:t>
            </a:r>
          </a:p>
        </p:txBody>
      </p:sp>
      <p:sp>
        <p:nvSpPr>
          <p:cNvPr id="3" name="Content Placeholder 2">
            <a:extLst>
              <a:ext uri="{FF2B5EF4-FFF2-40B4-BE49-F238E27FC236}">
                <a16:creationId xmlns:a16="http://schemas.microsoft.com/office/drawing/2014/main" id="{25276145-89C1-2299-A4CD-862B5BC6CAA9}"/>
              </a:ext>
            </a:extLst>
          </p:cNvPr>
          <p:cNvSpPr>
            <a:spLocks noGrp="1"/>
          </p:cNvSpPr>
          <p:nvPr>
            <p:ph idx="1"/>
          </p:nvPr>
        </p:nvSpPr>
        <p:spPr>
          <a:xfrm>
            <a:off x="209860" y="1426086"/>
            <a:ext cx="8820944" cy="2587960"/>
          </a:xfrm>
        </p:spPr>
        <p:txBody>
          <a:bodyPr>
            <a:noAutofit/>
          </a:bodyPr>
          <a:lstStyle/>
          <a:p>
            <a:pPr marL="0" indent="0">
              <a:buNone/>
            </a:pPr>
            <a:r>
              <a:rPr lang="en-US" sz="2000"/>
              <a:t>Our project stands out for its distinctive approach of exploring the Austin, TX House Market and leveraging Hadoop and Hive to execute queries through Beeline. By creating an external table within this environment, we conducted in-depth market analyses, exploring facets like cost variations, accessibility, and fundamental housing characteristics.  What sets our project apart is not only our use of Hadoop but and our incorporation of Tableau for dynamic visualizations. Utilizing Tableau, we crafted compelling bar graphs, 3D maps, and charts, offering a comprehensive visual representation of the dataset and enhancing the interpretability of our housing market insights.</a:t>
            </a:r>
            <a:endParaRPr lang="en-US"/>
          </a:p>
        </p:txBody>
      </p:sp>
    </p:spTree>
    <p:extLst>
      <p:ext uri="{BB962C8B-B14F-4D97-AF65-F5344CB8AC3E}">
        <p14:creationId xmlns:p14="http://schemas.microsoft.com/office/powerpoint/2010/main" val="1811714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4788-0C04-364D-3A3D-D585118A477A}"/>
              </a:ext>
            </a:extLst>
          </p:cNvPr>
          <p:cNvSpPr>
            <a:spLocks noGrp="1"/>
          </p:cNvSpPr>
          <p:nvPr>
            <p:ph type="title"/>
          </p:nvPr>
        </p:nvSpPr>
        <p:spPr>
          <a:xfrm>
            <a:off x="238293" y="749808"/>
            <a:ext cx="7202456" cy="786926"/>
          </a:xfrm>
        </p:spPr>
        <p:txBody>
          <a:bodyPr/>
          <a:lstStyle/>
          <a:p>
            <a:r>
              <a:rPr lang="en-US"/>
              <a:t>Relevance to topics In class</a:t>
            </a:r>
          </a:p>
        </p:txBody>
      </p:sp>
      <p:sp>
        <p:nvSpPr>
          <p:cNvPr id="3" name="Content Placeholder 2">
            <a:extLst>
              <a:ext uri="{FF2B5EF4-FFF2-40B4-BE49-F238E27FC236}">
                <a16:creationId xmlns:a16="http://schemas.microsoft.com/office/drawing/2014/main" id="{1883F47E-0CDF-BC7F-8DED-E5C922D32897}"/>
              </a:ext>
            </a:extLst>
          </p:cNvPr>
          <p:cNvSpPr>
            <a:spLocks noGrp="1"/>
          </p:cNvSpPr>
          <p:nvPr>
            <p:ph idx="1"/>
          </p:nvPr>
        </p:nvSpPr>
        <p:spPr>
          <a:xfrm>
            <a:off x="128565" y="1439335"/>
            <a:ext cx="8628920" cy="2587960"/>
          </a:xfrm>
        </p:spPr>
        <p:txBody>
          <a:bodyPr>
            <a:noAutofit/>
          </a:bodyPr>
          <a:lstStyle/>
          <a:p>
            <a:r>
              <a:rPr lang="en-US" sz="2000"/>
              <a:t>Our topic relates to a lab we did in class, specifically Lab #7 where we analyzed social media and customer sentiment with Hadoop and Tableau.. In lab #7 we learned how Tableau can import data of HDFS in our Hadoop Cloud and how to visualize the data from HDFS in Tableau about Go game of Google's </a:t>
            </a:r>
            <a:r>
              <a:rPr lang="en-US" sz="2000" err="1"/>
              <a:t>Aphago</a:t>
            </a:r>
            <a:r>
              <a:rPr lang="en-US" sz="2000"/>
              <a:t> vs. Se-Dol Lee. Similarly, in our project we analyzed the Austin, Tx House Listing data in beeline in Hadoop and imported HDFS data into our local computer for visualization in Tableau. We create beeline tables for Tableau visualization using the data set we downloaded for our big data. </a:t>
            </a:r>
          </a:p>
        </p:txBody>
      </p:sp>
    </p:spTree>
    <p:extLst>
      <p:ext uri="{BB962C8B-B14F-4D97-AF65-F5344CB8AC3E}">
        <p14:creationId xmlns:p14="http://schemas.microsoft.com/office/powerpoint/2010/main" val="3850466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6D20E8-95A5-A8F0-B17C-266745269E52}"/>
              </a:ext>
            </a:extLst>
          </p:cNvPr>
          <p:cNvSpPr/>
          <p:nvPr/>
        </p:nvSpPr>
        <p:spPr>
          <a:xfrm>
            <a:off x="476248" y="1646464"/>
            <a:ext cx="5238749" cy="2149927"/>
          </a:xfrm>
          <a:prstGeom prst="rect">
            <a:avLst/>
          </a:prstGeom>
          <a:solidFill>
            <a:srgbClr val="FFFFFF">
              <a:alpha val="2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B53B94-AACD-F39F-27D1-DAEC2A5EDC8E}"/>
              </a:ext>
            </a:extLst>
          </p:cNvPr>
          <p:cNvSpPr>
            <a:spLocks noGrp="1"/>
          </p:cNvSpPr>
          <p:nvPr>
            <p:ph type="title"/>
          </p:nvPr>
        </p:nvSpPr>
        <p:spPr>
          <a:xfrm>
            <a:off x="1029638" y="784330"/>
            <a:ext cx="7205746" cy="792239"/>
          </a:xfrm>
        </p:spPr>
        <p:txBody>
          <a:bodyPr/>
          <a:lstStyle/>
          <a:p>
            <a:r>
              <a:rPr lang="en-US"/>
              <a:t>LOCAL TERMINAL AND HADOOP COMMANDS</a:t>
            </a:r>
          </a:p>
        </p:txBody>
      </p:sp>
      <p:pic>
        <p:nvPicPr>
          <p:cNvPr id="8" name="Content Placeholder 7" descr="A computer screen with white text&#10;&#10;Description automatically generated">
            <a:extLst>
              <a:ext uri="{FF2B5EF4-FFF2-40B4-BE49-F238E27FC236}">
                <a16:creationId xmlns:a16="http://schemas.microsoft.com/office/drawing/2014/main" id="{D65406D2-6CEA-57D6-A99C-8590E6DA5CC5}"/>
              </a:ext>
            </a:extLst>
          </p:cNvPr>
          <p:cNvPicPr>
            <a:picLocks noGrp="1" noChangeAspect="1"/>
          </p:cNvPicPr>
          <p:nvPr>
            <p:ph sz="half" idx="2"/>
          </p:nvPr>
        </p:nvPicPr>
        <p:blipFill>
          <a:blip r:embed="rId2"/>
          <a:stretch>
            <a:fillRect/>
          </a:stretch>
        </p:blipFill>
        <p:spPr>
          <a:xfrm>
            <a:off x="847984" y="2615261"/>
            <a:ext cx="3596269" cy="919528"/>
          </a:xfrm>
        </p:spPr>
      </p:pic>
      <p:pic>
        <p:nvPicPr>
          <p:cNvPr id="9" name="Content Placeholder 8" descr="A black background with white text&#10;&#10;Description automatically generated">
            <a:extLst>
              <a:ext uri="{FF2B5EF4-FFF2-40B4-BE49-F238E27FC236}">
                <a16:creationId xmlns:a16="http://schemas.microsoft.com/office/drawing/2014/main" id="{CDB098AF-D681-EE4C-6526-5AA6C5429C39}"/>
              </a:ext>
            </a:extLst>
          </p:cNvPr>
          <p:cNvPicPr>
            <a:picLocks noGrp="1" noChangeAspect="1"/>
          </p:cNvPicPr>
          <p:nvPr>
            <p:ph sz="quarter" idx="4"/>
          </p:nvPr>
        </p:nvPicPr>
        <p:blipFill>
          <a:blip r:embed="rId3"/>
          <a:stretch>
            <a:fillRect/>
          </a:stretch>
        </p:blipFill>
        <p:spPr>
          <a:xfrm>
            <a:off x="850143" y="1824976"/>
            <a:ext cx="4572000" cy="580972"/>
          </a:xfrm>
        </p:spPr>
      </p:pic>
      <p:sp>
        <p:nvSpPr>
          <p:cNvPr id="15" name="TextBox 14">
            <a:extLst>
              <a:ext uri="{FF2B5EF4-FFF2-40B4-BE49-F238E27FC236}">
                <a16:creationId xmlns:a16="http://schemas.microsoft.com/office/drawing/2014/main" id="{0BC7E9F5-21F6-8F13-7F36-3CA9D00F877F}"/>
              </a:ext>
            </a:extLst>
          </p:cNvPr>
          <p:cNvSpPr txBox="1"/>
          <p:nvPr/>
        </p:nvSpPr>
        <p:spPr>
          <a:xfrm>
            <a:off x="5718815" y="2737191"/>
            <a:ext cx="252296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a:t>Creating directory housing and sub directory data</a:t>
            </a:r>
          </a:p>
        </p:txBody>
      </p:sp>
      <p:sp>
        <p:nvSpPr>
          <p:cNvPr id="16" name="TextBox 15">
            <a:extLst>
              <a:ext uri="{FF2B5EF4-FFF2-40B4-BE49-F238E27FC236}">
                <a16:creationId xmlns:a16="http://schemas.microsoft.com/office/drawing/2014/main" id="{E9B45DC5-9041-BEC0-E66B-FBF1BE19FBF9}"/>
              </a:ext>
            </a:extLst>
          </p:cNvPr>
          <p:cNvSpPr txBox="1"/>
          <p:nvPr/>
        </p:nvSpPr>
        <p:spPr>
          <a:xfrm>
            <a:off x="5718814" y="1644802"/>
            <a:ext cx="252296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a:t>Downloading the data set into the local terminal</a:t>
            </a:r>
          </a:p>
        </p:txBody>
      </p:sp>
    </p:spTree>
    <p:extLst>
      <p:ext uri="{BB962C8B-B14F-4D97-AF65-F5344CB8AC3E}">
        <p14:creationId xmlns:p14="http://schemas.microsoft.com/office/powerpoint/2010/main" val="2504802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7DE5D7FB-79A4-5C30-BBAE-7B1F33F8943A}"/>
              </a:ext>
            </a:extLst>
          </p:cNvPr>
          <p:cNvSpPr/>
          <p:nvPr/>
        </p:nvSpPr>
        <p:spPr>
          <a:xfrm>
            <a:off x="299356" y="1646464"/>
            <a:ext cx="5252357" cy="1687285"/>
          </a:xfrm>
          <a:prstGeom prst="rect">
            <a:avLst/>
          </a:prstGeom>
          <a:solidFill>
            <a:srgbClr val="FFFFFF">
              <a:alpha val="2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71F80B5A-ADC7-C9EF-AC98-478DF27942BC}"/>
              </a:ext>
            </a:extLst>
          </p:cNvPr>
          <p:cNvSpPr>
            <a:spLocks noGrp="1"/>
          </p:cNvSpPr>
          <p:nvPr>
            <p:ph type="title"/>
          </p:nvPr>
        </p:nvSpPr>
        <p:spPr>
          <a:xfrm>
            <a:off x="1038782" y="852910"/>
            <a:ext cx="7205746" cy="792239"/>
          </a:xfrm>
        </p:spPr>
        <p:txBody>
          <a:bodyPr/>
          <a:lstStyle/>
          <a:p>
            <a:r>
              <a:rPr lang="en-US"/>
              <a:t>Accessing Apache hive</a:t>
            </a:r>
          </a:p>
        </p:txBody>
      </p:sp>
      <p:sp>
        <p:nvSpPr>
          <p:cNvPr id="16" name="TextBox 15">
            <a:extLst>
              <a:ext uri="{FF2B5EF4-FFF2-40B4-BE49-F238E27FC236}">
                <a16:creationId xmlns:a16="http://schemas.microsoft.com/office/drawing/2014/main" id="{44530C0D-50B0-F5EB-E5C4-FCB0871169F6}"/>
              </a:ext>
            </a:extLst>
          </p:cNvPr>
          <p:cNvSpPr txBox="1"/>
          <p:nvPr/>
        </p:nvSpPr>
        <p:spPr>
          <a:xfrm>
            <a:off x="5673095" y="2659467"/>
            <a:ext cx="252296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a:t>Specifying the database used for the session</a:t>
            </a:r>
          </a:p>
        </p:txBody>
      </p:sp>
      <p:sp>
        <p:nvSpPr>
          <p:cNvPr id="18" name="TextBox 17">
            <a:extLst>
              <a:ext uri="{FF2B5EF4-FFF2-40B4-BE49-F238E27FC236}">
                <a16:creationId xmlns:a16="http://schemas.microsoft.com/office/drawing/2014/main" id="{55773D88-8389-905E-7B20-33E07B48CD89}"/>
              </a:ext>
            </a:extLst>
          </p:cNvPr>
          <p:cNvSpPr txBox="1"/>
          <p:nvPr/>
        </p:nvSpPr>
        <p:spPr>
          <a:xfrm>
            <a:off x="5627374" y="1644802"/>
            <a:ext cx="313561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a:t>Accessing the Hive distributed file server via the beeline command</a:t>
            </a:r>
          </a:p>
        </p:txBody>
      </p:sp>
      <p:pic>
        <p:nvPicPr>
          <p:cNvPr id="32" name="Picture 31" descr="A computer screen with white text&#10;&#10;Description automatically generated">
            <a:extLst>
              <a:ext uri="{FF2B5EF4-FFF2-40B4-BE49-F238E27FC236}">
                <a16:creationId xmlns:a16="http://schemas.microsoft.com/office/drawing/2014/main" id="{79B3CF31-6490-3800-2112-9104286E8D48}"/>
              </a:ext>
            </a:extLst>
          </p:cNvPr>
          <p:cNvPicPr>
            <a:picLocks noChangeAspect="1"/>
          </p:cNvPicPr>
          <p:nvPr/>
        </p:nvPicPr>
        <p:blipFill>
          <a:blip r:embed="rId2"/>
          <a:stretch>
            <a:fillRect/>
          </a:stretch>
        </p:blipFill>
        <p:spPr>
          <a:xfrm>
            <a:off x="614444" y="1934372"/>
            <a:ext cx="4684631" cy="864895"/>
          </a:xfrm>
          <a:prstGeom prst="rect">
            <a:avLst/>
          </a:prstGeom>
        </p:spPr>
      </p:pic>
      <p:pic>
        <p:nvPicPr>
          <p:cNvPr id="33" name="Picture 32">
            <a:extLst>
              <a:ext uri="{FF2B5EF4-FFF2-40B4-BE49-F238E27FC236}">
                <a16:creationId xmlns:a16="http://schemas.microsoft.com/office/drawing/2014/main" id="{CA948696-4FF8-5B95-CFDB-209A87DD3501}"/>
              </a:ext>
            </a:extLst>
          </p:cNvPr>
          <p:cNvPicPr>
            <a:picLocks noChangeAspect="1"/>
          </p:cNvPicPr>
          <p:nvPr/>
        </p:nvPicPr>
        <p:blipFill>
          <a:blip r:embed="rId3"/>
          <a:stretch>
            <a:fillRect/>
          </a:stretch>
        </p:blipFill>
        <p:spPr>
          <a:xfrm>
            <a:off x="615859" y="2879559"/>
            <a:ext cx="4572000" cy="161841"/>
          </a:xfrm>
          <a:prstGeom prst="rect">
            <a:avLst/>
          </a:prstGeom>
        </p:spPr>
      </p:pic>
    </p:spTree>
    <p:extLst>
      <p:ext uri="{BB962C8B-B14F-4D97-AF65-F5344CB8AC3E}">
        <p14:creationId xmlns:p14="http://schemas.microsoft.com/office/powerpoint/2010/main" val="975641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7" name="Straight Connector 16">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264816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D8760283-ED65-D44D-93A6-5FFF3AF1A1A1}"/>
              </a:ext>
            </a:extLst>
          </p:cNvPr>
          <p:cNvSpPr>
            <a:spLocks noGrp="1"/>
          </p:cNvSpPr>
          <p:nvPr>
            <p:ph type="title"/>
          </p:nvPr>
        </p:nvSpPr>
        <p:spPr>
          <a:xfrm>
            <a:off x="136186" y="637407"/>
            <a:ext cx="3389205" cy="786926"/>
          </a:xfrm>
        </p:spPr>
        <p:txBody>
          <a:bodyPr vert="horz" lIns="91440" tIns="45720" rIns="91440" bIns="45720" rtlCol="0" anchor="t">
            <a:noAutofit/>
          </a:bodyPr>
          <a:lstStyle/>
          <a:p>
            <a:pPr defTabSz="914400"/>
            <a:r>
              <a:rPr lang="en-US" sz="2000"/>
              <a:t>Hive Table Creation and schema definitions</a:t>
            </a:r>
          </a:p>
        </p:txBody>
      </p:sp>
      <p:sp>
        <p:nvSpPr>
          <p:cNvPr id="25" name="Rectangle 24">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7" name="Group 26">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098" y="361628"/>
            <a:ext cx="4568843" cy="3861826"/>
            <a:chOff x="5446003" y="583365"/>
            <a:chExt cx="6091790" cy="5181928"/>
          </a:xfrm>
        </p:grpSpPr>
        <p:sp>
          <p:nvSpPr>
            <p:cNvPr id="28" name="Rectangle 27">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Content Placeholder 6" descr="A screenshot of a computer screen&#10;&#10;Description automatically generated">
            <a:extLst>
              <a:ext uri="{FF2B5EF4-FFF2-40B4-BE49-F238E27FC236}">
                <a16:creationId xmlns:a16="http://schemas.microsoft.com/office/drawing/2014/main" id="{3CE341B5-15DC-32EB-6D0F-FACF9CA31169}"/>
              </a:ext>
            </a:extLst>
          </p:cNvPr>
          <p:cNvPicPr>
            <a:picLocks noGrp="1" noChangeAspect="1"/>
          </p:cNvPicPr>
          <p:nvPr>
            <p:ph sz="half" idx="4294967295"/>
          </p:nvPr>
        </p:nvPicPr>
        <p:blipFill rotWithShape="1">
          <a:blip r:embed="rId3"/>
          <a:srcRect r="23302" b="-1"/>
          <a:stretch/>
        </p:blipFill>
        <p:spPr>
          <a:xfrm>
            <a:off x="4570444" y="837258"/>
            <a:ext cx="3616163" cy="2899629"/>
          </a:xfrm>
          <a:prstGeom prst="rect">
            <a:avLst/>
          </a:prstGeom>
        </p:spPr>
      </p:pic>
      <p:pic>
        <p:nvPicPr>
          <p:cNvPr id="31" name="Picture 30">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33" name="Straight Connector 32">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949009B-A772-E5A8-1E8C-7185EE7F7D08}"/>
              </a:ext>
            </a:extLst>
          </p:cNvPr>
          <p:cNvSpPr/>
          <p:nvPr/>
        </p:nvSpPr>
        <p:spPr>
          <a:xfrm>
            <a:off x="136071" y="1523999"/>
            <a:ext cx="3864428" cy="3469821"/>
          </a:xfrm>
          <a:prstGeom prst="rect">
            <a:avLst/>
          </a:prstGeom>
          <a:solidFill>
            <a:srgbClr val="FFFFFF">
              <a:alpha val="4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0455028-6D77-2308-1CD8-CC8D4FF417B2}"/>
              </a:ext>
            </a:extLst>
          </p:cNvPr>
          <p:cNvSpPr txBox="1"/>
          <p:nvPr/>
        </p:nvSpPr>
        <p:spPr>
          <a:xfrm>
            <a:off x="61346" y="1511798"/>
            <a:ext cx="3923963" cy="25335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28600" defTabSz="914400">
              <a:buClr>
                <a:schemeClr val="accent1"/>
              </a:buClr>
              <a:buSzPct val="100000"/>
              <a:buFont typeface="Arial" panose="020B0604020202020204" pitchFamily="34" charset="0"/>
              <a:buChar char="•"/>
            </a:pPr>
            <a:r>
              <a:rPr lang="en-US" sz="2000"/>
              <a:t>Column Data Types</a:t>
            </a:r>
            <a:endParaRPr lang="en-US"/>
          </a:p>
          <a:p>
            <a:pPr marL="742950" lvl="1" indent="-228600" defTabSz="914400">
              <a:buClr>
                <a:schemeClr val="accent1"/>
              </a:buClr>
              <a:buSzPct val="100000"/>
              <a:buFont typeface="Arial" panose="020B0604020202020204" pitchFamily="34" charset="0"/>
              <a:buChar char="•"/>
            </a:pPr>
            <a:r>
              <a:rPr lang="en-US" sz="2000"/>
              <a:t>STRING: 'city', '</a:t>
            </a:r>
            <a:r>
              <a:rPr lang="en-US" sz="2000" err="1"/>
              <a:t>streetAddress</a:t>
            </a:r>
            <a:r>
              <a:rPr lang="en-US" sz="2000"/>
              <a:t>', '</a:t>
            </a:r>
            <a:r>
              <a:rPr lang="en-US" sz="2000" err="1"/>
              <a:t>hasCooling</a:t>
            </a:r>
            <a:r>
              <a:rPr lang="en-US" sz="2000"/>
              <a:t>', '</a:t>
            </a:r>
            <a:r>
              <a:rPr lang="en-US" sz="2000" err="1"/>
              <a:t>homeType</a:t>
            </a:r>
            <a:r>
              <a:rPr lang="en-US" sz="2000"/>
              <a:t>'</a:t>
            </a:r>
          </a:p>
          <a:p>
            <a:pPr marL="742950" lvl="1" indent="-228600" defTabSz="914400">
              <a:buClr>
                <a:schemeClr val="accent1"/>
              </a:buClr>
              <a:buSzPct val="100000"/>
              <a:buFont typeface="Arial" panose="020B0604020202020204" pitchFamily="34" charset="0"/>
              <a:buChar char="•"/>
            </a:pPr>
            <a:r>
              <a:rPr lang="en-US" sz="2000"/>
              <a:t>INT: </a:t>
            </a:r>
            <a:r>
              <a:rPr lang="en-US" sz="2000" err="1"/>
              <a:t>latestPrice</a:t>
            </a:r>
            <a:r>
              <a:rPr lang="en-US" sz="2000"/>
              <a:t>, </a:t>
            </a:r>
            <a:r>
              <a:rPr lang="en-US" sz="2000" err="1"/>
              <a:t>lotSizeSqFt</a:t>
            </a:r>
            <a:r>
              <a:rPr lang="en-US" sz="2000"/>
              <a:t>, </a:t>
            </a:r>
            <a:r>
              <a:rPr lang="en-US" sz="2000" err="1"/>
              <a:t>lotSizeSqFt</a:t>
            </a:r>
            <a:r>
              <a:rPr lang="en-US" sz="2000"/>
              <a:t>, </a:t>
            </a:r>
            <a:r>
              <a:rPr lang="en-US" sz="2000" err="1"/>
              <a:t>livingAreaSqFt</a:t>
            </a:r>
            <a:r>
              <a:rPr lang="en-US" sz="2000"/>
              <a:t>, </a:t>
            </a:r>
            <a:r>
              <a:rPr lang="en-US" sz="2000" err="1"/>
              <a:t>numOfBathrooms</a:t>
            </a:r>
            <a:r>
              <a:rPr lang="en-US" sz="2000"/>
              <a:t>, </a:t>
            </a:r>
            <a:r>
              <a:rPr lang="en-US" sz="2000" err="1"/>
              <a:t>numOfBedrooms</a:t>
            </a:r>
            <a:r>
              <a:rPr lang="en-US" sz="2000"/>
              <a:t>, </a:t>
            </a:r>
            <a:r>
              <a:rPr lang="en-US" sz="2000" err="1"/>
              <a:t>numOfStories</a:t>
            </a:r>
            <a:r>
              <a:rPr lang="en-US" sz="2000"/>
              <a:t>, </a:t>
            </a:r>
            <a:r>
              <a:rPr lang="en-US" sz="2000" err="1"/>
              <a:t>propertyTaxRate</a:t>
            </a:r>
            <a:endParaRPr lang="en-US" sz="2000"/>
          </a:p>
          <a:p>
            <a:pPr marL="742950" lvl="1" indent="-228600" defTabSz="914400">
              <a:buClr>
                <a:schemeClr val="accent1"/>
              </a:buClr>
              <a:buSzPct val="100000"/>
              <a:buFont typeface="Arial" panose="020B0604020202020204" pitchFamily="34" charset="0"/>
              <a:buChar char="•"/>
            </a:pPr>
            <a:r>
              <a:rPr lang="en-US" sz="2000"/>
              <a:t>DOUBLE: latitude, longitude</a:t>
            </a:r>
          </a:p>
        </p:txBody>
      </p:sp>
    </p:spTree>
    <p:extLst>
      <p:ext uri="{BB962C8B-B14F-4D97-AF65-F5344CB8AC3E}">
        <p14:creationId xmlns:p14="http://schemas.microsoft.com/office/powerpoint/2010/main" val="66021224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3C5C5AF9F2224DB41D229090BEFB30" ma:contentTypeVersion="3" ma:contentTypeDescription="Create a new document." ma:contentTypeScope="" ma:versionID="b8fa9b14fcd95fa0490071ba26b6d75b">
  <xsd:schema xmlns:xsd="http://www.w3.org/2001/XMLSchema" xmlns:xs="http://www.w3.org/2001/XMLSchema" xmlns:p="http://schemas.microsoft.com/office/2006/metadata/properties" xmlns:ns2="d57d57b7-0a25-4730-84d1-c5d089b60849" targetNamespace="http://schemas.microsoft.com/office/2006/metadata/properties" ma:root="true" ma:fieldsID="24a2a77fa30a07cb83e183cf90d24861" ns2:_="">
    <xsd:import namespace="d57d57b7-0a25-4730-84d1-c5d089b60849"/>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7d57b7-0a25-4730-84d1-c5d089b608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27B9F6C-3A96-4DF0-A754-CC2EEF7BF1D1}">
  <ds:schemaRefs>
    <ds:schemaRef ds:uri="d57d57b7-0a25-4730-84d1-c5d089b6084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51428BCA-5EC9-4254-9026-60A44E5AECAF}">
  <ds:schemaRefs>
    <ds:schemaRef ds:uri="http://schemas.microsoft.com/sharepoint/v3/contenttype/forms"/>
  </ds:schemaRefs>
</ds:datastoreItem>
</file>

<file path=customXml/itemProps3.xml><?xml version="1.0" encoding="utf-8"?>
<ds:datastoreItem xmlns:ds="http://schemas.openxmlformats.org/officeDocument/2006/customXml" ds:itemID="{29B0D69C-6FFE-46AE-8D40-B37026C7A225}">
  <ds:schemaRefs>
    <ds:schemaRef ds:uri="d57d57b7-0a25-4730-84d1-c5d089b6084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Gallery</Template>
  <TotalTime>0</TotalTime>
  <Words>806</Words>
  <Application>Microsoft Office PowerPoint</Application>
  <PresentationFormat>On-screen Show (16:9)</PresentationFormat>
  <Paragraphs>46</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Courier New</vt:lpstr>
      <vt:lpstr>Gill Sans MT</vt:lpstr>
      <vt:lpstr>Gallery</vt:lpstr>
      <vt:lpstr>house listings in Austin, Texas.</vt:lpstr>
      <vt:lpstr>Abstract</vt:lpstr>
      <vt:lpstr>INTRO TO AUSTIN HOUSING DATABASE</vt:lpstr>
      <vt:lpstr>DATA SIZE, Source,  and INFORMATION </vt:lpstr>
      <vt:lpstr>Project Uniqueness </vt:lpstr>
      <vt:lpstr>Relevance to topics In class</vt:lpstr>
      <vt:lpstr>LOCAL TERMINAL AND HADOOP COMMANDS</vt:lpstr>
      <vt:lpstr>Accessing Apache hive</vt:lpstr>
      <vt:lpstr>Hive Table Creation and schema definitions</vt:lpstr>
      <vt:lpstr>PowerPoint Presentation</vt:lpstr>
      <vt:lpstr>House price by year of built </vt:lpstr>
      <vt:lpstr>Price Shade by Zip code </vt:lpstr>
      <vt:lpstr>House Frequency by Price </vt:lpstr>
      <vt:lpstr>Heatmap by City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listings in Austin, Texas.</dc:title>
  <dc:creator>Mike</dc:creator>
  <cp:lastModifiedBy>Almeida Sotomayor, Mike H</cp:lastModifiedBy>
  <cp:revision>1</cp:revision>
  <dcterms:modified xsi:type="dcterms:W3CDTF">2023-12-13T20:10:47Z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0x010100763C5C5AF9F2224DB41D229090BEFB30</vt:lpwstr>
  </property>
</Properties>
</file>