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Amatic SC"/>
      <p:regular r:id="rId26"/>
      <p:bold r:id="rId27"/>
    </p:embeddedFont>
    <p:embeddedFont>
      <p:font typeface="Corbel"/>
      <p:regular r:id="rId28"/>
      <p:bold r:id="rId29"/>
      <p:italic r:id="rId30"/>
      <p:boldItalic r:id="rId31"/>
    </p:embeddedFont>
    <p:embeddedFont>
      <p:font typeface="EB Garamon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maticSC-regular.fntdata"/><Relationship Id="rId25" Type="http://schemas.openxmlformats.org/officeDocument/2006/relationships/slide" Target="slides/slide21.xml"/><Relationship Id="rId28" Type="http://schemas.openxmlformats.org/officeDocument/2006/relationships/font" Target="fonts/Corbel-regular.fntdata"/><Relationship Id="rId27" Type="http://schemas.openxmlformats.org/officeDocument/2006/relationships/font" Target="fonts/AmaticS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" Target="slides/slide7.xml"/><Relationship Id="rId33" Type="http://schemas.openxmlformats.org/officeDocument/2006/relationships/font" Target="fonts/EBGaramond-bold.fntdata"/><Relationship Id="rId10" Type="http://schemas.openxmlformats.org/officeDocument/2006/relationships/slide" Target="slides/slide6.xml"/><Relationship Id="rId32" Type="http://schemas.openxmlformats.org/officeDocument/2006/relationships/font" Target="fonts/EBGaramond-regular.fntdata"/><Relationship Id="rId13" Type="http://schemas.openxmlformats.org/officeDocument/2006/relationships/slide" Target="slides/slide9.xml"/><Relationship Id="rId35" Type="http://schemas.openxmlformats.org/officeDocument/2006/relationships/font" Target="fonts/EBGaramond-boldItalic.fntdata"/><Relationship Id="rId12" Type="http://schemas.openxmlformats.org/officeDocument/2006/relationships/slide" Target="slides/slide8.xml"/><Relationship Id="rId34" Type="http://schemas.openxmlformats.org/officeDocument/2006/relationships/font" Target="fonts/EBGaramon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005a4f25_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005a4f25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005a4f25_2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b005a4f25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b005a4f25_2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b005a4f25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005a4f25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005a4f2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b005a4f25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b005a4f2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b098e76e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8b098e76ed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098e76e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8b098e76ed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005a4f2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8b005a4f25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005a4f2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8b005a4f25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005a4f2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b005a4f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005a4f25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005a4f2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005a4f25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005a4f2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Détection et analyse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d’images de cupules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00025" y="4670248"/>
            <a:ext cx="7315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-FR"/>
              <a:t>Malo ANCEAUX, Paul DHALLUIN et Léo SIMPLET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246369" y="112838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/>
              <a:t>I. Le traitement de l’image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Étape 3 : nettoyage des impuretés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262" y="1952112"/>
            <a:ext cx="1452075" cy="1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137" y="1952113"/>
            <a:ext cx="1452075" cy="1448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6012" y="1952113"/>
            <a:ext cx="1452075" cy="1445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8262" y="3831275"/>
            <a:ext cx="1452075" cy="145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7137" y="3834788"/>
            <a:ext cx="1452075" cy="144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6012" y="3833030"/>
            <a:ext cx="1452075" cy="14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5298250" y="3397125"/>
            <a:ext cx="145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1600">
                <a:solidFill>
                  <a:srgbClr val="000000"/>
                </a:solidFill>
              </a:rPr>
              <a:t>Compteur = 0</a:t>
            </a:r>
            <a:endParaRPr b="1" sz="1600">
              <a:solidFill>
                <a:srgbClr val="A64D79"/>
              </a:solidFill>
            </a:endParaRPr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6917175" y="3397125"/>
            <a:ext cx="145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1600">
                <a:solidFill>
                  <a:srgbClr val="000000"/>
                </a:solidFill>
              </a:rPr>
              <a:t>Compteur = 1</a:t>
            </a:r>
            <a:endParaRPr b="1" sz="1600">
              <a:solidFill>
                <a:srgbClr val="A64D79"/>
              </a:solidFill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536000" y="3397125"/>
            <a:ext cx="145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1600">
                <a:solidFill>
                  <a:srgbClr val="000000"/>
                </a:solidFill>
              </a:rPr>
              <a:t>Compteur = 2</a:t>
            </a:r>
            <a:endParaRPr b="1" sz="1600">
              <a:solidFill>
                <a:srgbClr val="A64D79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5298350" y="5283350"/>
            <a:ext cx="145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1600">
                <a:solidFill>
                  <a:srgbClr val="000000"/>
                </a:solidFill>
              </a:rPr>
              <a:t>Compteur = 4</a:t>
            </a:r>
            <a:endParaRPr b="1" sz="1600">
              <a:solidFill>
                <a:srgbClr val="A64D79"/>
              </a:solidFill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6917150" y="5301725"/>
            <a:ext cx="14520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1600">
                <a:solidFill>
                  <a:srgbClr val="000000"/>
                </a:solidFill>
              </a:rPr>
              <a:t>Compteur = 4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1600">
                <a:solidFill>
                  <a:srgbClr val="000000"/>
                </a:solidFill>
              </a:rPr>
              <a:t>4 &lt; ρ 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536000" y="5283350"/>
            <a:ext cx="145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1600">
                <a:solidFill>
                  <a:srgbClr val="000000"/>
                </a:solidFill>
              </a:rPr>
              <a:t>Compteur = 0</a:t>
            </a:r>
            <a:endParaRPr b="1" sz="1600">
              <a:solidFill>
                <a:srgbClr val="A64D79"/>
              </a:solidFill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6524175" y="1434700"/>
            <a:ext cx="2238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1600">
                <a:solidFill>
                  <a:srgbClr val="000000"/>
                </a:solidFill>
              </a:rPr>
              <a:t>Principe : phagocytage</a:t>
            </a:r>
            <a:endParaRPr b="1" sz="1600">
              <a:solidFill>
                <a:srgbClr val="A64D79"/>
              </a:solidFill>
            </a:endParaRPr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246369" y="112838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/>
              <a:t>I. Le traitement de l’image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Étape 3 : nettoyage des impuretés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375" y="1193876"/>
            <a:ext cx="7125600" cy="480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6954526" y="5994875"/>
            <a:ext cx="1377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Seuil : 15</a:t>
            </a:r>
            <a:r>
              <a:rPr lang="fr-FR" sz="1600">
                <a:solidFill>
                  <a:schemeClr val="dk1"/>
                </a:solidFill>
              </a:rPr>
              <a:t> 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9249650" y="52299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8331825" y="30771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8142500" y="4338950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7041450" y="24166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9249650" y="26122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6453000" y="417662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5726525" y="186532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5115300" y="485602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4749050" y="29002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246369" y="112838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/>
              <a:t>I. Le traitement de l’image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Étape 3 : nettoyage des impuretés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375" y="1193875"/>
            <a:ext cx="7125600" cy="480787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5322225" y="6001750"/>
            <a:ext cx="4641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Nombre de voisins maximal : </a:t>
            </a:r>
            <a:r>
              <a:rPr lang="fr-FR" sz="2400">
                <a:solidFill>
                  <a:schemeClr val="dk1"/>
                </a:solidFill>
              </a:rPr>
              <a:t>ρ = 12 </a:t>
            </a:r>
            <a:endParaRPr b="1" sz="2400">
              <a:solidFill>
                <a:srgbClr val="A64D79"/>
              </a:solidFill>
            </a:endParaRPr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246369" y="112838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/>
              <a:t>I. Le traitement de l’image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Étape 4 : affinage des contours					</a:t>
            </a:r>
            <a:r>
              <a:rPr b="1" lang="fr-FR">
                <a:solidFill>
                  <a:srgbClr val="A64D79"/>
                </a:solidFill>
              </a:rPr>
              <a:t>Open-CV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5526350" y="6012600"/>
            <a:ext cx="4294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Filtre de Canny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1600">
                <a:solidFill>
                  <a:srgbClr val="000000"/>
                </a:solidFill>
              </a:rPr>
              <a:t>(une seule réponse par contour)</a:t>
            </a:r>
            <a:endParaRPr b="1" sz="1200">
              <a:solidFill>
                <a:srgbClr val="A64D79"/>
              </a:solidFill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363" y="1211596"/>
            <a:ext cx="7101623" cy="48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 </a:t>
            </a:r>
            <a:br>
              <a:rPr lang="fr-FR"/>
            </a:br>
            <a:br>
              <a:rPr lang="fr-FR"/>
            </a:br>
            <a:r>
              <a:rPr b="1" lang="fr-FR" sz="1800">
                <a:solidFill>
                  <a:srgbClr val="8F8F8F"/>
                </a:solidFill>
              </a:rPr>
              <a:t>I. Le traitement de l’image</a:t>
            </a:r>
            <a:br>
              <a:rPr b="1" lang="fr-FR" sz="1800"/>
            </a:br>
            <a:r>
              <a:rPr b="1" lang="fr-FR" sz="1800"/>
              <a:t>II. La détection des cupules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b="1" sz="1800">
              <a:solidFill>
                <a:srgbClr val="8F8F8F"/>
              </a:solidFill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5013825" y="5905900"/>
            <a:ext cx="3189900" cy="3933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latin typeface="Corbel"/>
                <a:ea typeface="Corbel"/>
                <a:cs typeface="Corbel"/>
                <a:sym typeface="Corbel"/>
              </a:rPr>
              <a:t>En sortie :</a:t>
            </a:r>
            <a:r>
              <a:rPr lang="fr-FR" sz="1600">
                <a:latin typeface="Corbel"/>
                <a:ea typeface="Corbel"/>
                <a:cs typeface="Corbel"/>
                <a:sym typeface="Corbel"/>
              </a:rPr>
              <a:t> une liste d’objets cupules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b="87358" l="1263" r="92630" t="2308"/>
          <a:stretch/>
        </p:blipFill>
        <p:spPr>
          <a:xfrm>
            <a:off x="4115900" y="1251900"/>
            <a:ext cx="18002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4">
            <a:alphaModFix/>
          </a:blip>
          <a:srcRect b="87307" l="11186" r="82710" t="2364"/>
          <a:stretch/>
        </p:blipFill>
        <p:spPr>
          <a:xfrm>
            <a:off x="6678125" y="1251901"/>
            <a:ext cx="18002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5">
            <a:alphaModFix/>
          </a:blip>
          <a:srcRect b="87944" l="11359" r="82720" t="2036"/>
          <a:stretch/>
        </p:blipFill>
        <p:spPr>
          <a:xfrm>
            <a:off x="9240350" y="1251900"/>
            <a:ext cx="18002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40" name="Google Shape;240;p26"/>
          <p:cNvCxnSpPr>
            <a:stCxn id="236" idx="3"/>
            <a:endCxn id="237" idx="1"/>
          </p:cNvCxnSpPr>
          <p:nvPr/>
        </p:nvCxnSpPr>
        <p:spPr>
          <a:xfrm>
            <a:off x="5916125" y="2147250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6"/>
          <p:cNvCxnSpPr>
            <a:stCxn id="237" idx="3"/>
            <a:endCxn id="238" idx="1"/>
          </p:cNvCxnSpPr>
          <p:nvPr/>
        </p:nvCxnSpPr>
        <p:spPr>
          <a:xfrm>
            <a:off x="8478350" y="2147251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6"/>
          <p:cNvSpPr txBox="1"/>
          <p:nvPr/>
        </p:nvSpPr>
        <p:spPr>
          <a:xfrm>
            <a:off x="3949175" y="3610450"/>
            <a:ext cx="4695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Corbel"/>
                <a:ea typeface="Corbel"/>
                <a:cs typeface="Corbel"/>
                <a:sym typeface="Corbel"/>
              </a:rPr>
              <a:t>On crée un nouvel </a:t>
            </a:r>
            <a:r>
              <a:rPr b="1" lang="fr-FR" sz="1600">
                <a:latin typeface="Corbel"/>
                <a:ea typeface="Corbel"/>
                <a:cs typeface="Corbel"/>
                <a:sym typeface="Corbel"/>
              </a:rPr>
              <a:t>objet Cupule</a:t>
            </a:r>
            <a:r>
              <a:rPr lang="fr-FR" sz="1600">
                <a:latin typeface="Corbel"/>
                <a:ea typeface="Corbel"/>
                <a:cs typeface="Corbel"/>
                <a:sym typeface="Corbel"/>
              </a:rPr>
              <a:t> à chaque fois, avec les attributs :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-"/>
            </a:pPr>
            <a:r>
              <a:rPr b="1" lang="fr-FR" sz="1600">
                <a:latin typeface="Corbel"/>
                <a:ea typeface="Corbel"/>
                <a:cs typeface="Corbel"/>
                <a:sym typeface="Corbel"/>
              </a:rPr>
              <a:t>points</a:t>
            </a:r>
            <a:endParaRPr b="1"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-"/>
            </a:pPr>
            <a:r>
              <a:rPr b="1" lang="fr-FR" sz="1600">
                <a:latin typeface="Corbel"/>
                <a:ea typeface="Corbel"/>
                <a:cs typeface="Corbel"/>
                <a:sym typeface="Corbel"/>
              </a:rPr>
              <a:t>surface</a:t>
            </a:r>
            <a:endParaRPr b="1"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-"/>
            </a:pPr>
            <a:r>
              <a:rPr b="1" lang="fr-FR" sz="1600">
                <a:latin typeface="Corbel"/>
                <a:ea typeface="Corbel"/>
                <a:cs typeface="Corbel"/>
                <a:sym typeface="Corbel"/>
              </a:rPr>
              <a:t>contour</a:t>
            </a:r>
            <a:endParaRPr b="1" sz="1600"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-"/>
            </a:pPr>
            <a:r>
              <a:rPr lang="fr-FR" sz="1600">
                <a:latin typeface="Corbel"/>
                <a:ea typeface="Corbel"/>
                <a:cs typeface="Corbel"/>
                <a:sym typeface="Corbel"/>
              </a:rPr>
              <a:t>...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6">
            <a:alphaModFix/>
          </a:blip>
          <a:srcRect b="44267" l="0" r="71470" t="0"/>
          <a:stretch/>
        </p:blipFill>
        <p:spPr>
          <a:xfrm>
            <a:off x="9071008" y="3536825"/>
            <a:ext cx="1749692" cy="230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6"/>
          <p:cNvCxnSpPr/>
          <p:nvPr/>
        </p:nvCxnSpPr>
        <p:spPr>
          <a:xfrm rot="10800000">
            <a:off x="9087800" y="3543775"/>
            <a:ext cx="19200" cy="228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/>
          <p:nvPr/>
        </p:nvCxnSpPr>
        <p:spPr>
          <a:xfrm rot="10800000">
            <a:off x="9087875" y="3553225"/>
            <a:ext cx="1724100" cy="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chemeClr val="dk1"/>
                </a:solidFill>
              </a:rPr>
              <a:t>Algorithme de parcours en largeur</a:t>
            </a:r>
            <a:r>
              <a:rPr lang="fr-FR" sz="1800"/>
              <a:t> (Breadth First Search, BFS)</a:t>
            </a:r>
            <a:endParaRPr b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925" y="1419700"/>
            <a:ext cx="6050426" cy="40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6036475" y="5787050"/>
            <a:ext cx="2732700" cy="63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latin typeface="Corbel"/>
                <a:ea typeface="Corbel"/>
                <a:cs typeface="Corbel"/>
                <a:sym typeface="Corbel"/>
              </a:rPr>
              <a:t>Problème :</a:t>
            </a:r>
            <a:r>
              <a:rPr lang="fr-FR" sz="1600">
                <a:latin typeface="Corbel"/>
                <a:ea typeface="Corbel"/>
                <a:cs typeface="Corbel"/>
                <a:sym typeface="Corbel"/>
              </a:rPr>
              <a:t> il n’y a pas que des cupules dans cette liste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 </a:t>
            </a:r>
            <a:br>
              <a:rPr lang="fr-FR"/>
            </a:br>
            <a:br>
              <a:rPr lang="fr-FR"/>
            </a:br>
            <a:r>
              <a:rPr b="1" lang="fr-FR" sz="1800">
                <a:solidFill>
                  <a:srgbClr val="8F8F8F"/>
                </a:solidFill>
              </a:rPr>
              <a:t>I. Le traitement de l’image</a:t>
            </a:r>
            <a:br>
              <a:rPr b="1" lang="fr-FR" sz="1800"/>
            </a:br>
            <a:r>
              <a:rPr b="1" lang="fr-FR" sz="1800"/>
              <a:t>II. La détection des cupules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b="1" sz="1800">
              <a:solidFill>
                <a:srgbClr val="8F8F8F"/>
              </a:solidFill>
            </a:endParaRPr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chemeClr val="dk1"/>
                </a:solidFill>
              </a:rPr>
              <a:t>Affichage des cupules</a:t>
            </a:r>
            <a:endParaRPr b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 </a:t>
            </a:r>
            <a:br>
              <a:rPr lang="fr-FR"/>
            </a:br>
            <a:br>
              <a:rPr lang="fr-FR"/>
            </a:br>
            <a:r>
              <a:rPr b="1" lang="fr-FR" sz="1800">
                <a:solidFill>
                  <a:srgbClr val="8F8F8F"/>
                </a:solidFill>
              </a:rPr>
              <a:t>I. Le traitement de l’image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/>
            </a:br>
            <a:r>
              <a:rPr b="1" lang="fr-FR" sz="1800"/>
              <a:t>III. Le tri des cupules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sp>
        <p:nvSpPr>
          <p:cNvPr id="261" name="Google Shape;261;p28"/>
          <p:cNvSpPr txBox="1"/>
          <p:nvPr/>
        </p:nvSpPr>
        <p:spPr>
          <a:xfrm>
            <a:off x="3608350" y="4851500"/>
            <a:ext cx="76128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orbel"/>
                <a:ea typeface="Corbel"/>
                <a:cs typeface="Corbel"/>
                <a:sym typeface="Corbel"/>
              </a:rPr>
              <a:t>Étape 1 :</a:t>
            </a:r>
            <a:r>
              <a:rPr lang="fr-FR">
                <a:latin typeface="Corbel"/>
                <a:ea typeface="Corbel"/>
                <a:cs typeface="Corbel"/>
                <a:sym typeface="Corbel"/>
              </a:rPr>
              <a:t> Calculer la moyenne des surfaces en ne prenant pas en compte les cupules de tailles trop extrêmes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3608350" y="5517363"/>
            <a:ext cx="761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É</a:t>
            </a:r>
            <a:r>
              <a:rPr b="1" lang="fr-FR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tape 2 :</a:t>
            </a:r>
            <a:r>
              <a:rPr lang="fr-FR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Supprimer les cupules qui sont trop éloignées de la moyenne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687" y="1222400"/>
            <a:ext cx="4041488" cy="2933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8"/>
          <p:cNvCxnSpPr/>
          <p:nvPr/>
        </p:nvCxnSpPr>
        <p:spPr>
          <a:xfrm>
            <a:off x="6133100" y="1447650"/>
            <a:ext cx="22800" cy="2324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8"/>
          <p:cNvSpPr txBox="1"/>
          <p:nvPr/>
        </p:nvSpPr>
        <p:spPr>
          <a:xfrm>
            <a:off x="4201625" y="3933675"/>
            <a:ext cx="1483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Corbel"/>
                <a:ea typeface="Corbel"/>
                <a:cs typeface="Corbel"/>
                <a:sym typeface="Corbel"/>
              </a:rPr>
              <a:t>Petites fausses cupules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8190500" y="3886050"/>
            <a:ext cx="1524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latin typeface="Corbel"/>
                <a:ea typeface="Corbel"/>
                <a:cs typeface="Corbel"/>
                <a:sym typeface="Corbel"/>
              </a:rPr>
              <a:t>Grande</a:t>
            </a:r>
            <a:r>
              <a:rPr lang="fr-FR" sz="1600">
                <a:latin typeface="Corbel"/>
                <a:ea typeface="Corbel"/>
                <a:cs typeface="Corbel"/>
                <a:sym typeface="Corbel"/>
              </a:rPr>
              <a:t> fausse cupule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4">
            <a:alphaModFix/>
          </a:blip>
          <a:srcRect b="82733" l="0" r="90767" t="0"/>
          <a:stretch/>
        </p:blipFill>
        <p:spPr>
          <a:xfrm>
            <a:off x="3520525" y="1870113"/>
            <a:ext cx="1307649" cy="164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8"/>
          <p:cNvCxnSpPr/>
          <p:nvPr/>
        </p:nvCxnSpPr>
        <p:spPr>
          <a:xfrm>
            <a:off x="8190500" y="1447650"/>
            <a:ext cx="22800" cy="2324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8"/>
          <p:cNvSpPr txBox="1"/>
          <p:nvPr/>
        </p:nvSpPr>
        <p:spPr>
          <a:xfrm>
            <a:off x="6373100" y="2047725"/>
            <a:ext cx="16002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orbel"/>
                <a:ea typeface="Corbel"/>
                <a:cs typeface="Corbel"/>
                <a:sym typeface="Corbel"/>
              </a:rPr>
              <a:t>Cupules que l’on souhaite garder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70" name="Google Shape;270;p28"/>
          <p:cNvCxnSpPr/>
          <p:nvPr/>
        </p:nvCxnSpPr>
        <p:spPr>
          <a:xfrm rot="10800000">
            <a:off x="3761225" y="3066975"/>
            <a:ext cx="743100" cy="86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8"/>
          <p:cNvCxnSpPr/>
          <p:nvPr/>
        </p:nvCxnSpPr>
        <p:spPr>
          <a:xfrm rot="10800000">
            <a:off x="3904250" y="2752500"/>
            <a:ext cx="609600" cy="115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8"/>
          <p:cNvCxnSpPr/>
          <p:nvPr/>
        </p:nvCxnSpPr>
        <p:spPr>
          <a:xfrm rot="10800000">
            <a:off x="4132775" y="2599950"/>
            <a:ext cx="428700" cy="128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8"/>
          <p:cNvCxnSpPr/>
          <p:nvPr/>
        </p:nvCxnSpPr>
        <p:spPr>
          <a:xfrm rot="10800000">
            <a:off x="4361375" y="2695200"/>
            <a:ext cx="276300" cy="117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4" name="Google Shape;2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6425" y="1665324"/>
            <a:ext cx="2608375" cy="1757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28"/>
          <p:cNvCxnSpPr/>
          <p:nvPr/>
        </p:nvCxnSpPr>
        <p:spPr>
          <a:xfrm flipH="1" rot="10800000">
            <a:off x="9266825" y="2952750"/>
            <a:ext cx="66900" cy="97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7" name="Google Shape;277;p28"/>
          <p:cNvSpPr txBox="1"/>
          <p:nvPr/>
        </p:nvSpPr>
        <p:spPr>
          <a:xfrm>
            <a:off x="3608350" y="6122950"/>
            <a:ext cx="769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Corbel"/>
                <a:ea typeface="Corbel"/>
                <a:cs typeface="Corbel"/>
                <a:sym typeface="Corbel"/>
              </a:rPr>
              <a:t>Autre technique :</a:t>
            </a:r>
            <a:r>
              <a:rPr lang="fr-FR">
                <a:latin typeface="Corbel"/>
                <a:ea typeface="Corbel"/>
                <a:cs typeface="Corbel"/>
                <a:sym typeface="Corbel"/>
              </a:rPr>
              <a:t> demander à l’utilisateur de définir une surface minimum et maximum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chemeClr val="dk1"/>
                </a:solidFill>
              </a:rPr>
              <a:t>Discrimination en taille </a:t>
            </a:r>
            <a:r>
              <a:rPr lang="fr-FR" sz="1800"/>
              <a:t>(en surface)</a:t>
            </a:r>
            <a:endParaRPr b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>
                <a:latin typeface="Amatic SC"/>
                <a:ea typeface="Amatic SC"/>
                <a:cs typeface="Amatic SC"/>
                <a:sym typeface="Amatic SC"/>
              </a:rPr>
              <a:t> </a:t>
            </a:r>
            <a:br>
              <a:rPr lang="fr-FR"/>
            </a:br>
            <a:br>
              <a:rPr lang="fr-FR"/>
            </a:br>
            <a:r>
              <a:rPr b="1" lang="fr-FR" sz="1800">
                <a:solidFill>
                  <a:srgbClr val="8F8F8F"/>
                </a:solidFill>
              </a:rPr>
              <a:t>I. Le traitement de l’image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/>
            </a:br>
            <a:r>
              <a:rPr b="1" lang="fr-FR" sz="1800"/>
              <a:t>IV. L’analyse des cupules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31869" l="31660" r="36433" t="10279"/>
          <a:stretch/>
        </p:blipFill>
        <p:spPr>
          <a:xfrm>
            <a:off x="3858900" y="1680725"/>
            <a:ext cx="3586624" cy="419669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/>
        </p:nvSpPr>
        <p:spPr>
          <a:xfrm>
            <a:off x="4123413" y="852475"/>
            <a:ext cx="305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latin typeface="Corbel"/>
                <a:ea typeface="Corbel"/>
                <a:cs typeface="Corbel"/>
                <a:sym typeface="Corbel"/>
              </a:rPr>
              <a:t>Création de l’empreinte de la cupule</a:t>
            </a:r>
            <a:endParaRPr b="1" sz="20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4">
            <a:alphaModFix/>
          </a:blip>
          <a:srcRect b="32804" l="29009" r="35316" t="7746"/>
          <a:stretch/>
        </p:blipFill>
        <p:spPr>
          <a:xfrm>
            <a:off x="7586650" y="1680725"/>
            <a:ext cx="3902149" cy="41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7445525" y="852475"/>
            <a:ext cx="418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latin typeface="Corbel"/>
                <a:ea typeface="Corbel"/>
                <a:cs typeface="Corbel"/>
                <a:sym typeface="Corbel"/>
              </a:rPr>
              <a:t>Détermination de la fermeture/ouverture de la cupule</a:t>
            </a:r>
            <a:endParaRPr b="1" sz="2000"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89" name="Google Shape;289;p29"/>
          <p:cNvCxnSpPr/>
          <p:nvPr/>
        </p:nvCxnSpPr>
        <p:spPr>
          <a:xfrm rot="10800000">
            <a:off x="8943875" y="2967050"/>
            <a:ext cx="357300" cy="228600"/>
          </a:xfrm>
          <a:prstGeom prst="straightConnector1">
            <a:avLst/>
          </a:prstGeom>
          <a:noFill/>
          <a:ln cap="flat" cmpd="sng" w="1143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9"/>
          <p:cNvCxnSpPr/>
          <p:nvPr/>
        </p:nvCxnSpPr>
        <p:spPr>
          <a:xfrm>
            <a:off x="8729675" y="3324225"/>
            <a:ext cx="2057400" cy="1271700"/>
          </a:xfrm>
          <a:prstGeom prst="straightConnector1">
            <a:avLst/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>
                <a:latin typeface="Amatic SC"/>
                <a:ea typeface="Amatic SC"/>
                <a:cs typeface="Amatic SC"/>
                <a:sym typeface="Amatic SC"/>
              </a:rPr>
              <a:t> </a:t>
            </a:r>
            <a:br>
              <a:rPr lang="fr-FR"/>
            </a:br>
            <a:br>
              <a:rPr lang="fr-FR"/>
            </a:br>
            <a:r>
              <a:rPr b="1" lang="fr-FR" sz="1800">
                <a:solidFill>
                  <a:srgbClr val="8F8F8F"/>
                </a:solidFill>
              </a:rPr>
              <a:t>I. Le traitement de l’image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/>
            </a:br>
            <a:r>
              <a:rPr b="1" lang="fr-FR" sz="1800"/>
              <a:t>IV. L’analyse des cupules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7" name="Google Shape;297;p30"/>
          <p:cNvSpPr txBox="1"/>
          <p:nvPr/>
        </p:nvSpPr>
        <p:spPr>
          <a:xfrm>
            <a:off x="3971405" y="714375"/>
            <a:ext cx="424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latin typeface="Corbel"/>
                <a:ea typeface="Corbel"/>
                <a:cs typeface="Corbel"/>
                <a:sym typeface="Corbel"/>
              </a:rPr>
              <a:t>Approximation de la cupule par une ellipse</a:t>
            </a:r>
            <a:endParaRPr b="1" sz="20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28847" l="28666" r="33925" t="4392"/>
          <a:stretch/>
        </p:blipFill>
        <p:spPr>
          <a:xfrm>
            <a:off x="4356125" y="1471625"/>
            <a:ext cx="3783800" cy="435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0"/>
          <p:cNvCxnSpPr/>
          <p:nvPr/>
        </p:nvCxnSpPr>
        <p:spPr>
          <a:xfrm>
            <a:off x="6300800" y="1857375"/>
            <a:ext cx="14400" cy="36147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0"/>
          <p:cNvCxnSpPr/>
          <p:nvPr/>
        </p:nvCxnSpPr>
        <p:spPr>
          <a:xfrm flipH="1" rot="10800000">
            <a:off x="4872050" y="3614825"/>
            <a:ext cx="2843100" cy="285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0"/>
          <p:cNvSpPr txBox="1"/>
          <p:nvPr/>
        </p:nvSpPr>
        <p:spPr>
          <a:xfrm>
            <a:off x="8367275" y="1666700"/>
            <a:ext cx="3334200" cy="21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latin typeface="Corbel"/>
                <a:ea typeface="Corbel"/>
                <a:cs typeface="Corbel"/>
                <a:sym typeface="Corbel"/>
              </a:rPr>
              <a:t>Détermination des paramètres voulus</a:t>
            </a:r>
            <a:endParaRPr b="1" sz="2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8853275" y="3100400"/>
            <a:ext cx="32103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●"/>
            </a:pPr>
            <a:r>
              <a:rPr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Surface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●"/>
            </a:pPr>
            <a:r>
              <a:rPr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Petit axe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●"/>
            </a:pPr>
            <a:r>
              <a:rPr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Grand axe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(cupule fermée)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●"/>
            </a:pPr>
            <a:r>
              <a:rPr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Diamètre équivalent 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(cupule fermée)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>
                <a:solidFill>
                  <a:srgbClr val="8F8F8F"/>
                </a:solidFill>
              </a:rPr>
              <a:t>I. Le traitement de l’image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/>
              <a:t>V. Affichage des résultats</a:t>
            </a:r>
            <a:endParaRPr sz="3400"/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9" name="Google Shape;309;p31"/>
          <p:cNvPicPr preferRelativeResize="0"/>
          <p:nvPr/>
        </p:nvPicPr>
        <p:blipFill rotWithShape="1">
          <a:blip r:embed="rId3">
            <a:alphaModFix/>
          </a:blip>
          <a:srcRect b="55020" l="14025" r="65942" t="14364"/>
          <a:stretch/>
        </p:blipFill>
        <p:spPr>
          <a:xfrm>
            <a:off x="5816788" y="129675"/>
            <a:ext cx="3911227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 rotWithShape="1">
          <a:blip r:embed="rId4">
            <a:alphaModFix/>
          </a:blip>
          <a:srcRect b="46868" l="35337" r="35369" t="7383"/>
          <a:stretch/>
        </p:blipFill>
        <p:spPr>
          <a:xfrm>
            <a:off x="5086363" y="3015750"/>
            <a:ext cx="4914898" cy="37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Contexte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du projet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472" y="2070250"/>
            <a:ext cx="5937050" cy="316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4"/>
          <p:cNvCxnSpPr/>
          <p:nvPr/>
        </p:nvCxnSpPr>
        <p:spPr>
          <a:xfrm rot="10800000">
            <a:off x="8878400" y="3375250"/>
            <a:ext cx="1257300" cy="4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9068825" y="3832375"/>
            <a:ext cx="1038300" cy="3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9306800" y="3413350"/>
            <a:ext cx="828900" cy="44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10202375" y="3575200"/>
            <a:ext cx="1530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4A86E8"/>
                </a:solidFill>
                <a:latin typeface="Corbel"/>
                <a:ea typeface="Corbel"/>
                <a:cs typeface="Corbel"/>
                <a:sym typeface="Corbel"/>
              </a:rPr>
              <a:t>Cupules</a:t>
            </a:r>
            <a:r>
              <a:rPr lang="fr-FR" sz="1600">
                <a:latin typeface="Corbel"/>
                <a:ea typeface="Corbel"/>
                <a:cs typeface="Corbel"/>
                <a:sym typeface="Corbel"/>
              </a:rPr>
              <a:t> dues à la déformation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232775" y="8829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Etude de la rupture du </a:t>
            </a:r>
            <a:r>
              <a:rPr b="1" lang="fr-FR" sz="2400">
                <a:solidFill>
                  <a:srgbClr val="000000"/>
                </a:solidFill>
              </a:rPr>
              <a:t>Titane Ti-Cr-Sn</a:t>
            </a:r>
            <a:endParaRPr b="1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>
                <a:solidFill>
                  <a:srgbClr val="8F8F8F"/>
                </a:solidFill>
              </a:rPr>
              <a:t>I. Le traitement de l’image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/>
              <a:t>V. Affichage des résultats</a:t>
            </a:r>
            <a:endParaRPr sz="3400"/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 b="5098" l="36706" r="9122" t="52768"/>
          <a:stretch/>
        </p:blipFill>
        <p:spPr>
          <a:xfrm>
            <a:off x="3524725" y="167025"/>
            <a:ext cx="8562499" cy="32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5658" l="9500" r="64319" t="52207"/>
          <a:stretch/>
        </p:blipFill>
        <p:spPr>
          <a:xfrm>
            <a:off x="3519950" y="3448375"/>
            <a:ext cx="4138152" cy="32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 b="47598" l="64064" r="8999" t="10267"/>
          <a:stretch/>
        </p:blipFill>
        <p:spPr>
          <a:xfrm>
            <a:off x="7829550" y="3453150"/>
            <a:ext cx="4257677" cy="3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type="title"/>
          </p:nvPr>
        </p:nvSpPr>
        <p:spPr>
          <a:xfrm>
            <a:off x="252918" y="1123837"/>
            <a:ext cx="2975311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Démonstration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5" name="Google Shape;325;p33"/>
          <p:cNvSpPr txBox="1"/>
          <p:nvPr>
            <p:ph idx="1" type="body"/>
          </p:nvPr>
        </p:nvSpPr>
        <p:spPr>
          <a:xfrm>
            <a:off x="3869268" y="9403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Contexte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du projet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763" y="1364350"/>
            <a:ext cx="6134817" cy="46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080375" y="626575"/>
            <a:ext cx="7125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Observation du faciès de rupture au MEB </a:t>
            </a:r>
            <a:r>
              <a:rPr lang="fr-FR" sz="1800"/>
              <a:t>(Microscope électronique à balayage)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Contexte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du projet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50" y="1280025"/>
            <a:ext cx="6506650" cy="48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080375" y="626575"/>
            <a:ext cx="7125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Cupules </a:t>
            </a:r>
            <a:r>
              <a:rPr b="1" lang="fr-FR" sz="2400">
                <a:solidFill>
                  <a:srgbClr val="E06666"/>
                </a:solidFill>
              </a:rPr>
              <a:t>ouvertes</a:t>
            </a:r>
            <a:r>
              <a:rPr lang="fr-FR" sz="2400">
                <a:solidFill>
                  <a:srgbClr val="000000"/>
                </a:solidFill>
              </a:rPr>
              <a:t> et </a:t>
            </a:r>
            <a:r>
              <a:rPr b="1" lang="fr-FR" sz="2400">
                <a:solidFill>
                  <a:srgbClr val="B6D7A8"/>
                </a:solidFill>
              </a:rPr>
              <a:t>fermées</a:t>
            </a:r>
            <a:endParaRPr b="1" sz="14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Problématique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982550" y="2141050"/>
            <a:ext cx="7334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latin typeface="Corbel"/>
                <a:ea typeface="Corbel"/>
                <a:cs typeface="Corbel"/>
                <a:sym typeface="Corbel"/>
              </a:rPr>
              <a:t>Elaborer un algorithme capable de détecter les cupules, les différencier et les analyser </a:t>
            </a:r>
            <a:endParaRPr sz="36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/>
              <a:t>I. Le traitement de l’image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375" y="1225802"/>
            <a:ext cx="7125750" cy="481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Ét</a:t>
            </a:r>
            <a:r>
              <a:rPr lang="fr-FR" sz="2400">
                <a:solidFill>
                  <a:srgbClr val="000000"/>
                </a:solidFill>
              </a:rPr>
              <a:t>ap</a:t>
            </a:r>
            <a:r>
              <a:rPr lang="fr-FR" sz="2400">
                <a:solidFill>
                  <a:srgbClr val="000000"/>
                </a:solidFill>
              </a:rPr>
              <a:t>e 1 : import de l’image / conversion			</a:t>
            </a:r>
            <a:r>
              <a:rPr b="1" lang="fr-FR">
                <a:solidFill>
                  <a:srgbClr val="A64D79"/>
                </a:solidFill>
              </a:rPr>
              <a:t>Open-CV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350" y="6040675"/>
            <a:ext cx="2327274" cy="5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9525" y="6040675"/>
            <a:ext cx="2414574" cy="5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246369" y="112838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/>
              <a:t>I. Le traitement de l’image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400" y="3605293"/>
            <a:ext cx="3498376" cy="236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637" y="3611077"/>
            <a:ext cx="3498361" cy="2359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637" y="1247600"/>
            <a:ext cx="3498363" cy="23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8400" y="1247600"/>
            <a:ext cx="3498376" cy="236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Étape 2 : seuillage de l’image						</a:t>
            </a:r>
            <a:r>
              <a:rPr b="1" lang="fr-FR">
                <a:solidFill>
                  <a:srgbClr val="A64D79"/>
                </a:solidFill>
              </a:rPr>
              <a:t>Open-CV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5211813" y="5970075"/>
            <a:ext cx="124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Seuil : 2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809188" y="5970075"/>
            <a:ext cx="145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Seuil : 69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246369" y="112838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/>
              <a:t>I. Le traitement de l’image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Étape 2’ : interface graphique					   </a:t>
            </a:r>
            <a:r>
              <a:rPr b="1" lang="fr-FR">
                <a:solidFill>
                  <a:srgbClr val="A64D79"/>
                </a:solidFill>
              </a:rPr>
              <a:t>Tkinter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613" y="1317375"/>
            <a:ext cx="8267124" cy="43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46369" y="112838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fr-FR">
                <a:latin typeface="EB Garamond"/>
                <a:ea typeface="EB Garamond"/>
                <a:cs typeface="EB Garamond"/>
                <a:sym typeface="EB Garamond"/>
              </a:rPr>
              <a:t>Principe de l’algorithme</a:t>
            </a:r>
            <a:r>
              <a:rPr lang="fr-FR"/>
              <a:t> </a:t>
            </a:r>
            <a:br>
              <a:rPr lang="fr-FR"/>
            </a:br>
            <a:br>
              <a:rPr lang="fr-FR"/>
            </a:br>
            <a:r>
              <a:rPr b="1" lang="fr-FR" sz="1800"/>
              <a:t>I. Le traitement de l’image</a:t>
            </a:r>
            <a:br>
              <a:rPr b="1" lang="fr-FR" sz="1800"/>
            </a:br>
            <a:r>
              <a:rPr b="1" lang="fr-FR" sz="1800">
                <a:solidFill>
                  <a:srgbClr val="8F8F8F"/>
                </a:solidFill>
              </a:rPr>
              <a:t>II. La détection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III. Le tri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IV. L’analyse des cupules</a:t>
            </a:r>
            <a:br>
              <a:rPr b="1" lang="fr-FR" sz="1800">
                <a:solidFill>
                  <a:srgbClr val="8F8F8F"/>
                </a:solidFill>
              </a:rPr>
            </a:br>
            <a:r>
              <a:rPr b="1" lang="fr-FR" sz="1800">
                <a:solidFill>
                  <a:srgbClr val="8F8F8F"/>
                </a:solidFill>
              </a:rPr>
              <a:t>V. Affichage des résultats</a:t>
            </a:r>
            <a:endParaRPr sz="1800"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080375" y="730525"/>
            <a:ext cx="7125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Étape 3 : nettoyage des impuretés</a:t>
            </a:r>
            <a:endParaRPr b="1">
              <a:solidFill>
                <a:srgbClr val="A64D79"/>
              </a:solidFill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375" y="1193876"/>
            <a:ext cx="7125600" cy="480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6954526" y="5994875"/>
            <a:ext cx="1377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sz="2400">
                <a:solidFill>
                  <a:srgbClr val="000000"/>
                </a:solidFill>
              </a:rPr>
              <a:t>Seuil : 15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9249650" y="52299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8331825" y="30771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8142500" y="4338950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041450" y="24166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9249650" y="26122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453000" y="417662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5726525" y="186532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5115300" y="485602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4749050" y="2900275"/>
            <a:ext cx="273600" cy="288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10634135" y="6356350"/>
            <a:ext cx="1530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