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sldIdLst>
    <p:sldId id="256" r:id="rId5"/>
    <p:sldId id="265" r:id="rId6"/>
    <p:sldId id="527" r:id="rId7"/>
    <p:sldId id="1286" r:id="rId8"/>
    <p:sldId id="1294" r:id="rId9"/>
    <p:sldId id="267" r:id="rId10"/>
    <p:sldId id="1288" r:id="rId11"/>
    <p:sldId id="1289" r:id="rId12"/>
    <p:sldId id="1290" r:id="rId13"/>
    <p:sldId id="1291" r:id="rId14"/>
    <p:sldId id="261" r:id="rId15"/>
    <p:sldId id="1282" r:id="rId16"/>
    <p:sldId id="1292" r:id="rId17"/>
    <p:sldId id="1293" r:id="rId18"/>
    <p:sldId id="1295" r:id="rId19"/>
    <p:sldId id="1296" r:id="rId20"/>
    <p:sldId id="1297" r:id="rId21"/>
    <p:sldId id="1298" r:id="rId22"/>
    <p:sldId id="1318" r:id="rId23"/>
    <p:sldId id="1299" r:id="rId24"/>
    <p:sldId id="1300" r:id="rId25"/>
    <p:sldId id="1301" r:id="rId26"/>
    <p:sldId id="1302" r:id="rId27"/>
    <p:sldId id="1303" r:id="rId28"/>
    <p:sldId id="1304" r:id="rId29"/>
    <p:sldId id="1305" r:id="rId30"/>
    <p:sldId id="1307" r:id="rId31"/>
    <p:sldId id="1308" r:id="rId32"/>
    <p:sldId id="1309" r:id="rId33"/>
    <p:sldId id="1310" r:id="rId34"/>
    <p:sldId id="1311" r:id="rId35"/>
    <p:sldId id="1312" r:id="rId36"/>
    <p:sldId id="1313" r:id="rId37"/>
    <p:sldId id="1314" r:id="rId38"/>
    <p:sldId id="1317" r:id="rId39"/>
    <p:sldId id="1315" r:id="rId40"/>
    <p:sldId id="1316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77" autoAdjust="0"/>
    <p:restoredTop sz="82873"/>
  </p:normalViewPr>
  <p:slideViewPr>
    <p:cSldViewPr snapToGrid="0">
      <p:cViewPr varScale="1">
        <p:scale>
          <a:sx n="75" d="100"/>
          <a:sy n="75" d="100"/>
        </p:scale>
        <p:origin x="10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9F4DB-FE64-4078-9D55-F9F285AD0155}" type="datetimeFigureOut">
              <a:rPr lang="es-ES" smtClean="0"/>
              <a:t>4/7/24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70815-CCBB-4D97-B650-F8E964A036E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6437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s-ES" sz="2000" dirty="0">
                <a:ea typeface="ＭＳ Ｐゴシック" panose="020B0600070205080204" pitchFamily="34" charset="-128"/>
              </a:rPr>
              <a:t>Large Language Models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87003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b="1" dirty="0" err="1"/>
              <a:t>statement</a:t>
            </a:r>
            <a:r>
              <a:rPr lang="es-ES" dirty="0"/>
              <a:t> es una instrucción completa y ejecutable por sí </a:t>
            </a:r>
            <a:r>
              <a:rPr lang="es-ES" dirty="0" err="1"/>
              <a:t>misma.Una</a:t>
            </a:r>
            <a:r>
              <a:rPr lang="es-ES" dirty="0"/>
              <a:t> </a:t>
            </a:r>
            <a:r>
              <a:rPr lang="es-ES" b="1" dirty="0" err="1"/>
              <a:t>clause</a:t>
            </a:r>
            <a:r>
              <a:rPr lang="es-ES" dirty="0"/>
              <a:t> es una parte de una estructura de control que contiene una condición y un bloque de código asociado.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9478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285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 </a:t>
            </a:r>
            <a:r>
              <a:rPr lang="en-GB" dirty="0" err="1"/>
              <a:t>poner</a:t>
            </a:r>
            <a:r>
              <a:rPr lang="en-GB" dirty="0"/>
              <a:t> “_”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 que no se </a:t>
            </a:r>
            <a:r>
              <a:rPr lang="en-GB" dirty="0" err="1"/>
              <a:t>ajuste</a:t>
            </a:r>
            <a:r>
              <a:rPr lang="en-GB" dirty="0"/>
              <a:t> a lo anterior </a:t>
            </a:r>
            <a:r>
              <a:rPr lang="en-GB" dirty="0" err="1"/>
              <a:t>escrito</a:t>
            </a:r>
            <a:r>
              <a:rPr lang="en-GB" dirty="0"/>
              <a:t>, </a:t>
            </a:r>
            <a:r>
              <a:rPr lang="en-GB" dirty="0" err="1"/>
              <a:t>pasará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ahí</a:t>
            </a:r>
            <a:r>
              <a:rPr lang="en-GB" dirty="0"/>
              <a:t>. Es un “else”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regla</a:t>
            </a:r>
            <a:r>
              <a:rPr lang="en-GB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9284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04998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 </a:t>
            </a:r>
            <a:r>
              <a:rPr lang="en-GB" dirty="0" err="1"/>
              <a:t>poner</a:t>
            </a:r>
            <a:r>
              <a:rPr lang="en-GB" dirty="0"/>
              <a:t> “_”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 que no se </a:t>
            </a:r>
            <a:r>
              <a:rPr lang="en-GB" dirty="0" err="1"/>
              <a:t>ajuste</a:t>
            </a:r>
            <a:r>
              <a:rPr lang="en-GB" dirty="0"/>
              <a:t> a lo anterior </a:t>
            </a:r>
            <a:r>
              <a:rPr lang="en-GB" dirty="0" err="1"/>
              <a:t>escrito</a:t>
            </a:r>
            <a:r>
              <a:rPr lang="en-GB" dirty="0"/>
              <a:t>, </a:t>
            </a:r>
            <a:r>
              <a:rPr lang="en-GB" dirty="0" err="1"/>
              <a:t>pasará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ahí</a:t>
            </a:r>
            <a:r>
              <a:rPr lang="en-GB" dirty="0"/>
              <a:t>. Es un “else”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regla</a:t>
            </a:r>
            <a:r>
              <a:rPr lang="en-GB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2192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range(5) → [0, 1, 2, 3, 4]</a:t>
            </a:r>
          </a:p>
          <a:p>
            <a:r>
              <a:rPr lang="en-GB" dirty="0"/>
              <a:t>range(2, 8) → [2, 3, 4, 5, 6, 7]</a:t>
            </a:r>
          </a:p>
          <a:p>
            <a:r>
              <a:rPr lang="en-GB" dirty="0"/>
              <a:t>range(1, 10, 2) → [1, 3, 5, 7, 9]</a:t>
            </a:r>
          </a:p>
          <a:p>
            <a:pPr marL="67952">
              <a:spcBef>
                <a:spcPts val="1962"/>
              </a:spcBef>
            </a:pPr>
            <a:endParaRPr lang="en-GB" sz="1200" spc="-168" dirty="0">
              <a:solidFill>
                <a:srgbClr val="0046AC"/>
              </a:solidFill>
              <a:latin typeface="Courier New"/>
              <a:cs typeface="Courier New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725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 </a:t>
            </a:r>
            <a:r>
              <a:rPr lang="en-GB" dirty="0" err="1"/>
              <a:t>poner</a:t>
            </a:r>
            <a:r>
              <a:rPr lang="en-GB" dirty="0"/>
              <a:t> “_”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 que no se </a:t>
            </a:r>
            <a:r>
              <a:rPr lang="en-GB" dirty="0" err="1"/>
              <a:t>ajuste</a:t>
            </a:r>
            <a:r>
              <a:rPr lang="en-GB" dirty="0"/>
              <a:t> a lo anterior </a:t>
            </a:r>
            <a:r>
              <a:rPr lang="en-GB" dirty="0" err="1"/>
              <a:t>escrito</a:t>
            </a:r>
            <a:r>
              <a:rPr lang="en-GB" dirty="0"/>
              <a:t>, </a:t>
            </a:r>
            <a:r>
              <a:rPr lang="en-GB" dirty="0" err="1"/>
              <a:t>pasará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ahí</a:t>
            </a:r>
            <a:r>
              <a:rPr lang="en-GB" dirty="0"/>
              <a:t>. Es un “else”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regla</a:t>
            </a:r>
            <a:r>
              <a:rPr lang="en-GB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727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 </a:t>
            </a:r>
            <a:r>
              <a:rPr lang="en-GB" dirty="0" err="1"/>
              <a:t>poner</a:t>
            </a:r>
            <a:r>
              <a:rPr lang="en-GB" dirty="0"/>
              <a:t> “_”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 que no se </a:t>
            </a:r>
            <a:r>
              <a:rPr lang="en-GB" dirty="0" err="1"/>
              <a:t>ajuste</a:t>
            </a:r>
            <a:r>
              <a:rPr lang="en-GB" dirty="0"/>
              <a:t> a lo anterior </a:t>
            </a:r>
            <a:r>
              <a:rPr lang="en-GB" dirty="0" err="1"/>
              <a:t>escrito</a:t>
            </a:r>
            <a:r>
              <a:rPr lang="en-GB" dirty="0"/>
              <a:t>, </a:t>
            </a:r>
            <a:r>
              <a:rPr lang="en-GB" dirty="0" err="1"/>
              <a:t>pasará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ahí</a:t>
            </a:r>
            <a:r>
              <a:rPr lang="en-GB" dirty="0"/>
              <a:t>. Es un “else”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regla</a:t>
            </a:r>
            <a:r>
              <a:rPr lang="en-GB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7447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2677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2712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9425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 </a:t>
            </a:r>
            <a:r>
              <a:rPr lang="en-GB" dirty="0" err="1"/>
              <a:t>poner</a:t>
            </a:r>
            <a:r>
              <a:rPr lang="en-GB" dirty="0"/>
              <a:t> “_”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 que no se </a:t>
            </a:r>
            <a:r>
              <a:rPr lang="en-GB" dirty="0" err="1"/>
              <a:t>ajuste</a:t>
            </a:r>
            <a:r>
              <a:rPr lang="en-GB" dirty="0"/>
              <a:t> a lo anterior </a:t>
            </a:r>
            <a:r>
              <a:rPr lang="en-GB" dirty="0" err="1"/>
              <a:t>escrito</a:t>
            </a:r>
            <a:r>
              <a:rPr lang="en-GB" dirty="0"/>
              <a:t>, </a:t>
            </a:r>
            <a:r>
              <a:rPr lang="en-GB" dirty="0" err="1"/>
              <a:t>pasará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ahí</a:t>
            </a:r>
            <a:r>
              <a:rPr lang="en-GB" dirty="0"/>
              <a:t>. Es un “else”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regla</a:t>
            </a:r>
            <a:r>
              <a:rPr lang="en-GB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2473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5460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Al </a:t>
            </a:r>
            <a:r>
              <a:rPr lang="en-GB" dirty="0" err="1"/>
              <a:t>poner</a:t>
            </a:r>
            <a:r>
              <a:rPr lang="en-GB" dirty="0"/>
              <a:t> “_” </a:t>
            </a:r>
            <a:r>
              <a:rPr lang="en-GB" dirty="0" err="1"/>
              <a:t>significa</a:t>
            </a:r>
            <a:r>
              <a:rPr lang="en-GB" dirty="0"/>
              <a:t> que </a:t>
            </a:r>
            <a:r>
              <a:rPr lang="en-GB" dirty="0" err="1"/>
              <a:t>cualquier</a:t>
            </a:r>
            <a:r>
              <a:rPr lang="en-GB" dirty="0"/>
              <a:t> </a:t>
            </a:r>
            <a:r>
              <a:rPr lang="en-GB" dirty="0" err="1"/>
              <a:t>cadena</a:t>
            </a:r>
            <a:r>
              <a:rPr lang="en-GB" dirty="0"/>
              <a:t> que no se </a:t>
            </a:r>
            <a:r>
              <a:rPr lang="en-GB" dirty="0" err="1"/>
              <a:t>ajuste</a:t>
            </a:r>
            <a:r>
              <a:rPr lang="en-GB" dirty="0"/>
              <a:t> a lo anterior </a:t>
            </a:r>
            <a:r>
              <a:rPr lang="en-GB" dirty="0" err="1"/>
              <a:t>escrito</a:t>
            </a:r>
            <a:r>
              <a:rPr lang="en-GB" dirty="0"/>
              <a:t>, </a:t>
            </a:r>
            <a:r>
              <a:rPr lang="en-GB" dirty="0" err="1"/>
              <a:t>pasará</a:t>
            </a:r>
            <a:r>
              <a:rPr lang="en-GB" dirty="0"/>
              <a:t> </a:t>
            </a:r>
            <a:r>
              <a:rPr lang="en-GB" dirty="0" err="1"/>
              <a:t>por</a:t>
            </a:r>
            <a:r>
              <a:rPr lang="en-GB" dirty="0"/>
              <a:t> </a:t>
            </a:r>
            <a:r>
              <a:rPr lang="en-GB" dirty="0" err="1"/>
              <a:t>ahí</a:t>
            </a:r>
            <a:r>
              <a:rPr lang="en-GB" dirty="0"/>
              <a:t>. Es un “else”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toda</a:t>
            </a:r>
            <a:r>
              <a:rPr lang="en-GB" dirty="0"/>
              <a:t> </a:t>
            </a:r>
            <a:r>
              <a:rPr lang="en-GB" dirty="0" err="1"/>
              <a:t>regla</a:t>
            </a:r>
            <a:r>
              <a:rPr lang="en-GB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7977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428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Placeholder</a:t>
            </a:r>
            <a:r>
              <a:rPr lang="es-ES" b="1" dirty="0"/>
              <a:t> in </a:t>
            </a:r>
            <a:r>
              <a:rPr lang="es-ES" b="1" dirty="0" err="1"/>
              <a:t>Function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dirty="0"/>
              <a:t>: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plan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Placeholder</a:t>
            </a:r>
            <a:r>
              <a:rPr lang="es-ES" b="1" dirty="0"/>
              <a:t> in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dirty="0"/>
              <a:t>: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skeletons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3067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7058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919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6881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6273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8522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1827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Placeholder</a:t>
            </a:r>
            <a:r>
              <a:rPr lang="es-ES" b="1" dirty="0"/>
              <a:t> in </a:t>
            </a:r>
            <a:r>
              <a:rPr lang="es-ES" b="1" dirty="0" err="1"/>
              <a:t>Function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dirty="0"/>
              <a:t>: </a:t>
            </a:r>
            <a:r>
              <a:rPr lang="es-ES" dirty="0" err="1"/>
              <a:t>Allows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define </a:t>
            </a:r>
            <a:r>
              <a:rPr lang="es-ES" dirty="0" err="1"/>
              <a:t>functions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plan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implement</a:t>
            </a:r>
            <a:r>
              <a:rPr lang="es-ES" dirty="0"/>
              <a:t> </a:t>
            </a:r>
            <a:r>
              <a:rPr lang="es-ES" dirty="0" err="1"/>
              <a:t>later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 err="1"/>
              <a:t>Placeholder</a:t>
            </a:r>
            <a:r>
              <a:rPr lang="es-ES" b="1" dirty="0"/>
              <a:t> in </a:t>
            </a:r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b="1" dirty="0" err="1"/>
              <a:t>Definitions</a:t>
            </a:r>
            <a:r>
              <a:rPr lang="es-ES" dirty="0"/>
              <a:t>: </a:t>
            </a:r>
            <a:r>
              <a:rPr lang="es-ES" dirty="0" err="1"/>
              <a:t>Useful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creating</a:t>
            </a:r>
            <a:r>
              <a:rPr lang="es-ES" dirty="0"/>
              <a:t> </a:t>
            </a: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skeletons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6790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099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0516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Siempre</a:t>
            </a:r>
            <a:r>
              <a:rPr lang="en-GB" dirty="0"/>
              <a:t> major </a:t>
            </a:r>
            <a:r>
              <a:rPr lang="en-GB" dirty="0" err="1"/>
              <a:t>poner</a:t>
            </a:r>
            <a:r>
              <a:rPr lang="en-GB" dirty="0"/>
              <a:t> </a:t>
            </a:r>
            <a:r>
              <a:rPr lang="en-GB" dirty="0" err="1"/>
              <a:t>parentesis</a:t>
            </a:r>
            <a:r>
              <a:rPr lang="en-GB" dirty="0"/>
              <a:t> para </a:t>
            </a:r>
            <a:r>
              <a:rPr lang="en-GB" dirty="0" err="1"/>
              <a:t>evitar</a:t>
            </a:r>
            <a:r>
              <a:rPr lang="en-GB" dirty="0"/>
              <a:t> </a:t>
            </a:r>
            <a:r>
              <a:rPr lang="en-GB" dirty="0" err="1"/>
              <a:t>errores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792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1164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09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cases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depend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result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earlier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might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shop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visit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decide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going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shopping,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dinner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have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made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decision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hungry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enough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dinner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/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Python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equivalent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putting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within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either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clause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another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fragment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calculates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sending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parcel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post office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charges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R5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300g, and R2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100g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thereafter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rounded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up), up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maximum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1000g:</a:t>
            </a:r>
          </a:p>
          <a:p>
            <a:pPr algn="l"/>
            <a:b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Note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bodies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dirty="0" err="1">
                <a:effectLst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s-ES" dirty="0" err="1">
                <a:effectLst/>
              </a:rPr>
              <a:t>else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clauses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indented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bodies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dirty="0" err="1">
                <a:effectLst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s-ES" dirty="0" err="1">
                <a:effectLst/>
              </a:rPr>
              <a:t>else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clauses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indented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more time.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track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indentation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each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correct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block.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doesn’t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matter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there’s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empty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line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inner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dirty="0" err="1">
                <a:effectLst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following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statement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still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both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block 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outer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dirty="0" err="1">
                <a:effectLst/>
              </a:rPr>
              <a:t>if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because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indented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can use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empty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lines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sparingly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more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readable</a:t>
            </a:r>
            <a:r>
              <a:rPr lang="es-E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GB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70815-CCBB-4D97-B650-F8E964A036E0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153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6352" y="801087"/>
            <a:ext cx="9144000" cy="2387600"/>
          </a:xfrm>
        </p:spPr>
        <p:txBody>
          <a:bodyPr anchor="b"/>
          <a:lstStyle>
            <a:lvl1pPr algn="l">
              <a:defRPr sz="48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9144000" cy="2423344"/>
          </a:xfrm>
        </p:spPr>
        <p:txBody>
          <a:bodyPr/>
          <a:lstStyle>
            <a:lvl1pPr marL="0" indent="0" algn="l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 dirty="0"/>
          </a:p>
        </p:txBody>
      </p:sp>
      <p:sp>
        <p:nvSpPr>
          <p:cNvPr id="4" name="Rectángulo 3"/>
          <p:cNvSpPr/>
          <p:nvPr userDrawn="1"/>
        </p:nvSpPr>
        <p:spPr>
          <a:xfrm>
            <a:off x="11517745" y="6373092"/>
            <a:ext cx="600364" cy="415636"/>
          </a:xfrm>
          <a:prstGeom prst="rect">
            <a:avLst/>
          </a:prstGeom>
          <a:solidFill>
            <a:srgbClr val="0046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30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1127" y="2142218"/>
            <a:ext cx="10756323" cy="1774867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91127" y="3985051"/>
            <a:ext cx="10756323" cy="169082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0416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2413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84304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  <a:latin typeface="SeriaRegular" panose="000004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1pPr>
            <a:lvl2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2pPr>
            <a:lvl3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3pPr>
            <a:lvl4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4pPr>
            <a:lvl5pPr>
              <a:defRPr>
                <a:solidFill>
                  <a:srgbClr val="0046AD"/>
                </a:solidFill>
                <a:latin typeface="SeriaRegular" panose="00000400000000000000" pitchFamily="2" charset="0"/>
              </a:defRPr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</p:spPr>
        <p:txBody>
          <a:bodyPr>
            <a:normAutofit/>
          </a:bodyPr>
          <a:lstStyle>
            <a:lvl1pPr algn="l"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214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46AD"/>
                </a:solidFill>
                <a:latin typeface="SeriaRegular" panose="00000400000000000000" pitchFamily="2" charset="0"/>
              </a:defRPr>
            </a:lvl1pPr>
          </a:lstStyle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867204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32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35459" y="365125"/>
            <a:ext cx="1081834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" name="CuadroTexto 9"/>
          <p:cNvSpPr txBox="1"/>
          <p:nvPr userDrawn="1"/>
        </p:nvSpPr>
        <p:spPr>
          <a:xfrm>
            <a:off x="0" y="6244280"/>
            <a:ext cx="12192000" cy="648000"/>
          </a:xfrm>
          <a:prstGeom prst="rect">
            <a:avLst/>
          </a:prstGeom>
          <a:solidFill>
            <a:srgbClr val="0046AD"/>
          </a:solidFill>
        </p:spPr>
        <p:txBody>
          <a:bodyPr wrap="square" rtlCol="0">
            <a:noAutofit/>
          </a:bodyPr>
          <a:lstStyle/>
          <a:p>
            <a:pPr algn="r"/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  <a:p>
            <a:pPr algn="r"/>
            <a:fld id="{016DF702-F81B-4FAE-9CEF-2DEB9F28048E}" type="slidenum">
              <a:rPr lang="es-ES" sz="1600" smtClean="0">
                <a:solidFill>
                  <a:schemeClr val="bg1"/>
                </a:solidFill>
                <a:latin typeface="SeriaRegular" panose="00000400000000000000" pitchFamily="2" charset="0"/>
              </a:rPr>
              <a:t>‹Nº›</a:t>
            </a:fld>
            <a:endParaRPr lang="es-ES" sz="1600" dirty="0">
              <a:solidFill>
                <a:schemeClr val="bg1"/>
              </a:solidFill>
              <a:latin typeface="SeriaRegular" panose="00000400000000000000" pitchFamily="2" charset="0"/>
            </a:endParaRPr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909" y="6311900"/>
            <a:ext cx="1397663" cy="49015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59" y="6260757"/>
            <a:ext cx="1735137" cy="59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29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46AD"/>
          </a:solidFill>
          <a:latin typeface="SeriaRegular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SeriaRegular" panose="00000400000000000000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10/tutorial/appetite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ython-textbok.readthedocs.io/en/1.0/index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Control Loops</a:t>
            </a:r>
          </a:p>
        </p:txBody>
      </p:sp>
      <p:sp>
        <p:nvSpPr>
          <p:cNvPr id="8" name="Marcador de texto 6">
            <a:extLst>
              <a:ext uri="{FF2B5EF4-FFF2-40B4-BE49-F238E27FC236}">
                <a16:creationId xmlns:a16="http://schemas.microsoft.com/office/drawing/2014/main" id="{EFFBF66A-DDD7-FF46-A06E-15235B5F8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352" y="3227813"/>
            <a:ext cx="10313142" cy="205908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>
              <a:spcBef>
                <a:spcPts val="0"/>
              </a:spcBef>
            </a:pPr>
            <a:endParaRPr lang="en-GB" sz="1800" dirty="0"/>
          </a:p>
          <a:p>
            <a:pPr algn="r">
              <a:spcBef>
                <a:spcPts val="0"/>
              </a:spcBef>
            </a:pPr>
            <a:r>
              <a:rPr lang="en-GB" sz="1800" dirty="0"/>
              <a:t>Dra. Mª Dolores Rodríguez Moreno</a:t>
            </a:r>
          </a:p>
          <a:p>
            <a:pPr>
              <a:spcBef>
                <a:spcPts val="0"/>
              </a:spcBef>
            </a:pPr>
            <a:endParaRPr lang="en-GB" sz="1800" dirty="0"/>
          </a:p>
        </p:txBody>
      </p:sp>
      <p:pic>
        <p:nvPicPr>
          <p:cNvPr id="2" name="Imagen 1" descr="Texto, Calendario&#10;&#10;Descripción generada automáticamente">
            <a:extLst>
              <a:ext uri="{FF2B5EF4-FFF2-40B4-BE49-F238E27FC236}">
                <a16:creationId xmlns:a16="http://schemas.microsoft.com/office/drawing/2014/main" id="{418453CD-C115-C64A-ECFC-AFBA2744D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248" y="447354"/>
            <a:ext cx="2565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3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501593" y="1414724"/>
            <a:ext cx="10484270" cy="4681276"/>
            <a:chOff x="783017" y="1659887"/>
            <a:chExt cx="5234151" cy="4526598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659887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if weight &lt;= 1000: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if weight &lt;= 300: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cost = 5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cost = 5 + 2 * round((weight - 300) / 100)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print("Your parcel will cost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R%d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." % cost)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print("Maximum weight for small parcel exceeded.")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print("Use large parcel service instead.")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485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 err="1"/>
              <a:t>elif</a:t>
            </a:r>
            <a:r>
              <a:rPr lang="en-GB" dirty="0"/>
              <a:t> and </a:t>
            </a:r>
            <a:r>
              <a:rPr lang="en-GB" i="1" dirty="0"/>
              <a:t>if</a:t>
            </a:r>
            <a:r>
              <a:rPr lang="en-GB" dirty="0"/>
              <a:t> ladders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824049" cy="4351338"/>
          </a:xfrm>
        </p:spPr>
        <p:txBody>
          <a:bodyPr>
            <a:normAutofit/>
          </a:bodyPr>
          <a:lstStyle/>
          <a:p>
            <a:r>
              <a:rPr lang="en-GB"/>
              <a:t>elif clause</a:t>
            </a:r>
          </a:p>
          <a:p>
            <a:pPr lvl="1"/>
            <a:r>
              <a:rPr lang="en-GB"/>
              <a:t>else allows specifying actions when the condition is false</a:t>
            </a:r>
          </a:p>
          <a:p>
            <a:pPr lvl="1"/>
            <a:r>
              <a:rPr lang="en-GB"/>
              <a:t>elif allows handling multiple alternatives</a:t>
            </a:r>
          </a:p>
          <a:p>
            <a:pPr lvl="1"/>
            <a:r>
              <a:rPr lang="en-GB"/>
              <a:t>Example: Assigning grades based on marks</a:t>
            </a:r>
          </a:p>
          <a:p>
            <a:r>
              <a:rPr lang="en-GB"/>
              <a:t>if ... else ladder:</a:t>
            </a:r>
          </a:p>
          <a:p>
            <a:pPr lvl="1"/>
            <a:r>
              <a:rPr lang="en-GB"/>
              <a:t>Each alternative is nested</a:t>
            </a:r>
          </a:p>
          <a:p>
            <a:pPr lvl="1"/>
            <a:r>
              <a:rPr lang="en-GB"/>
              <a:t>Increase indentation</a:t>
            </a:r>
          </a:p>
          <a:p>
            <a:r>
              <a:rPr lang="en-GB"/>
              <a:t>if ... elif ... else ladder:</a:t>
            </a:r>
          </a:p>
          <a:p>
            <a:pPr lvl="1"/>
            <a:r>
              <a:rPr lang="en-GB"/>
              <a:t>Alternatives are at the same indentation level</a:t>
            </a:r>
          </a:p>
          <a:p>
            <a:pPr lvl="1"/>
            <a:r>
              <a:rPr lang="en-GB"/>
              <a:t>Easier to read and maintain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607864B-35DB-3A65-6A39-EE0EBE07575C}"/>
              </a:ext>
            </a:extLst>
          </p:cNvPr>
          <p:cNvGrpSpPr/>
          <p:nvPr/>
        </p:nvGrpSpPr>
        <p:grpSpPr>
          <a:xfrm>
            <a:off x="8217446" y="2400256"/>
            <a:ext cx="3773271" cy="3202076"/>
            <a:chOff x="2877144" y="2891305"/>
            <a:chExt cx="3218856" cy="1401453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6CCBC247-D147-A61A-55F4-E4236AFE1E52}"/>
                </a:ext>
              </a:extLst>
            </p:cNvPr>
            <p:cNvSpPr txBox="1"/>
            <p:nvPr/>
          </p:nvSpPr>
          <p:spPr>
            <a:xfrm>
              <a:off x="2877144" y="2891305"/>
              <a:ext cx="3218856" cy="145257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378" spc="-248">
                  <a:solidFill>
                    <a:srgbClr val="FFFFFF"/>
                  </a:solidFill>
                  <a:latin typeface="Courier New"/>
                  <a:cs typeface="Courier New"/>
                </a:rPr>
                <a:t>If elif else  </a:t>
              </a:r>
              <a:r>
                <a:rPr lang="en-GB" sz="2378" spc="-2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lang="en-GB" sz="2378">
                <a:latin typeface="SeriaRegular"/>
                <a:cs typeface="SeriaRegular"/>
              </a:endParaRPr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3C87C4E-4D5C-2887-C2E2-7C752F748A50}"/>
                </a:ext>
              </a:extLst>
            </p:cNvPr>
            <p:cNvSpPr txBox="1"/>
            <p:nvPr/>
          </p:nvSpPr>
          <p:spPr>
            <a:xfrm>
              <a:off x="2877144" y="3036562"/>
              <a:ext cx="3218856" cy="1256196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>
                  <a:solidFill>
                    <a:srgbClr val="0046AC"/>
                  </a:solidFill>
                  <a:latin typeface="Courier New"/>
                  <a:cs typeface="Courier New"/>
                </a:rPr>
                <a:t>if </a:t>
              </a:r>
              <a:r>
                <a:rPr lang="en-GB" sz="1982" spc="-20">
                  <a:solidFill>
                    <a:srgbClr val="0046AC"/>
                  </a:solidFill>
                  <a:latin typeface="Courier New"/>
                  <a:cs typeface="Courier New"/>
                </a:rPr>
                <a:t>condition:</a:t>
              </a:r>
              <a:endParaRPr lang="en-GB" sz="1982"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>
                  <a:solidFill>
                    <a:srgbClr val="0046AC"/>
                  </a:solidFill>
                  <a:latin typeface="Courier New"/>
                  <a:cs typeface="Courier New"/>
                </a:rPr>
                <a:t>   #</a:t>
              </a:r>
              <a:r>
                <a:rPr lang="en-GB" sz="1982" spc="-12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168">
                  <a:solidFill>
                    <a:srgbClr val="0046AC"/>
                  </a:solidFill>
                  <a:latin typeface="Courier New"/>
                  <a:cs typeface="Courier New"/>
                </a:rPr>
                <a:t>Some</a:t>
              </a:r>
              <a:r>
                <a:rPr lang="en-GB" sz="1982" spc="-12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178">
                  <a:solidFill>
                    <a:srgbClr val="0046AC"/>
                  </a:solidFill>
                  <a:latin typeface="Courier New"/>
                  <a:cs typeface="Courier New"/>
                </a:rPr>
                <a:t>code 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>
                  <a:solidFill>
                    <a:srgbClr val="0046AC"/>
                  </a:solidFill>
                  <a:latin typeface="Courier New"/>
                  <a:cs typeface="Courier New"/>
                </a:rPr>
                <a:t>elif </a:t>
              </a:r>
              <a:r>
                <a:rPr lang="en-GB" sz="1982" spc="-20">
                  <a:solidFill>
                    <a:srgbClr val="0046AC"/>
                  </a:solidFill>
                  <a:latin typeface="Courier New"/>
                  <a:cs typeface="Courier New"/>
                </a:rPr>
                <a:t>condition1:</a:t>
              </a:r>
              <a:endParaRPr lang="en-GB" sz="1982">
                <a:latin typeface="Courier New"/>
                <a:cs typeface="Courier New"/>
              </a:endParaRPr>
            </a:p>
            <a:p>
              <a:pPr marL="67952" marR="1160226" indent="526003">
                <a:lnSpc>
                  <a:spcPts val="2378"/>
                </a:lnSpc>
                <a:spcBef>
                  <a:spcPts val="79"/>
                </a:spcBef>
              </a:pPr>
              <a:r>
                <a:rPr lang="en-GB" sz="1982" spc="-159">
                  <a:solidFill>
                    <a:srgbClr val="0046AC"/>
                  </a:solidFill>
                  <a:latin typeface="Courier New"/>
                  <a:cs typeface="Courier New"/>
                </a:rPr>
                <a:t>#</a:t>
              </a:r>
              <a:r>
                <a:rPr lang="en-GB" sz="1982" spc="-12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168">
                  <a:solidFill>
                    <a:srgbClr val="0046AC"/>
                  </a:solidFill>
                  <a:latin typeface="Courier New"/>
                  <a:cs typeface="Courier New"/>
                </a:rPr>
                <a:t>Some</a:t>
              </a:r>
              <a:r>
                <a:rPr lang="en-GB" sz="1982" spc="-12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178">
                  <a:solidFill>
                    <a:srgbClr val="0046AC"/>
                  </a:solidFill>
                  <a:latin typeface="Courier New"/>
                  <a:cs typeface="Courier New"/>
                </a:rPr>
                <a:t>code 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>
                  <a:solidFill>
                    <a:srgbClr val="0046AC"/>
                  </a:solidFill>
                  <a:latin typeface="Courier New"/>
                  <a:cs typeface="Courier New"/>
                </a:rPr>
                <a:t>else</a:t>
              </a:r>
              <a:r>
                <a:rPr lang="en-GB" sz="1982" spc="-2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  <a:endParaRPr lang="en-GB" sz="1982">
                <a:latin typeface="Courier New"/>
                <a:cs typeface="Courier New"/>
              </a:endParaRPr>
            </a:p>
            <a:p>
              <a:pPr marL="593955">
                <a:lnSpc>
                  <a:spcPts val="2279"/>
                </a:lnSpc>
              </a:pPr>
              <a:r>
                <a:rPr lang="en-GB" sz="1982" spc="-159">
                  <a:solidFill>
                    <a:srgbClr val="0046AC"/>
                  </a:solidFill>
                  <a:latin typeface="Courier New"/>
                  <a:cs typeface="Courier New"/>
                </a:rPr>
                <a:t>#</a:t>
              </a:r>
              <a:r>
                <a:rPr lang="en-GB" sz="1982" spc="-11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168">
                  <a:solidFill>
                    <a:srgbClr val="0046AC"/>
                  </a:solidFill>
                  <a:latin typeface="Courier New"/>
                  <a:cs typeface="Courier New"/>
                </a:rPr>
                <a:t>Some</a:t>
              </a:r>
              <a:r>
                <a:rPr lang="en-GB" sz="1982" spc="-11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168">
                  <a:solidFill>
                    <a:srgbClr val="0046AC"/>
                  </a:solidFill>
                  <a:latin typeface="Courier New"/>
                  <a:cs typeface="Courier New"/>
                </a:rPr>
                <a:t>other</a:t>
              </a:r>
              <a:r>
                <a:rPr lang="en-GB" sz="1982" spc="-109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lang="en-GB" sz="1982" spc="-40">
                  <a:solidFill>
                    <a:srgbClr val="0046AC"/>
                  </a:solidFill>
                  <a:latin typeface="Courier New"/>
                  <a:cs typeface="Courier New"/>
                </a:rPr>
                <a:t>code</a:t>
              </a:r>
              <a:endParaRPr lang="en-GB" sz="1982">
                <a:latin typeface="Courier New"/>
                <a:cs typeface="Courier New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535460" y="1242205"/>
            <a:ext cx="4485116" cy="5072332"/>
            <a:chOff x="783017" y="1624869"/>
            <a:chExt cx="5295259" cy="4561616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844125" y="1624869"/>
              <a:ext cx="5234151" cy="497298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If ladder</a:t>
              </a: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7"/>
              <a:ext cx="5295259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if mark &gt;= 80: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grade = A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if mark &gt;= 65: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grade = B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if mark &gt;= 50: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    grade = C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    grade = D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9A167BC2-4091-9CA4-D09C-8BA42A552AE3}"/>
              </a:ext>
            </a:extLst>
          </p:cNvPr>
          <p:cNvGrpSpPr/>
          <p:nvPr/>
        </p:nvGrpSpPr>
        <p:grpSpPr>
          <a:xfrm>
            <a:off x="6920445" y="1518692"/>
            <a:ext cx="4433356" cy="4475747"/>
            <a:chOff x="783017" y="1624869"/>
            <a:chExt cx="5234151" cy="4561616"/>
          </a:xfrm>
        </p:grpSpPr>
        <p:sp>
          <p:nvSpPr>
            <p:cNvPr id="12" name="object 30">
              <a:extLst>
                <a:ext uri="{FF2B5EF4-FFF2-40B4-BE49-F238E27FC236}">
                  <a16:creationId xmlns:a16="http://schemas.microsoft.com/office/drawing/2014/main" id="{2CF2DE13-3777-231C-669F-156D64A25122}"/>
                </a:ext>
              </a:extLst>
            </p:cNvPr>
            <p:cNvSpPr/>
            <p:nvPr/>
          </p:nvSpPr>
          <p:spPr>
            <a:xfrm>
              <a:off x="783017" y="1624869"/>
              <a:ext cx="5234151" cy="497298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 err="1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elif</a:t>
              </a:r>
              <a:endParaRPr lang="en-GB" sz="2200" dirty="0">
                <a:solidFill>
                  <a:schemeClr val="bg1"/>
                </a:solidFill>
                <a:latin typeface="Arial Nova" panose="020F0502020204030204" pitchFamily="34" charset="0"/>
                <a:cs typeface="Arial Nova" panose="020F0502020204030204" pitchFamily="34" charset="0"/>
              </a:endParaRPr>
            </a:p>
          </p:txBody>
        </p:sp>
        <p:sp>
          <p:nvSpPr>
            <p:cNvPr id="13" name="object 31">
              <a:extLst>
                <a:ext uri="{FF2B5EF4-FFF2-40B4-BE49-F238E27FC236}">
                  <a16:creationId xmlns:a16="http://schemas.microsoft.com/office/drawing/2014/main" id="{40CD49DC-38CC-480E-3E08-66DF2CBE66D5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if mark &gt;= 80: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grade = A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elif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mark &gt;= 65: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grade = B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elif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mark &gt;= 50: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grade = C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grade = 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9307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match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279776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Used for pattern matching, similar to switch-case statements in other languages</a:t>
            </a:r>
          </a:p>
          <a:p>
            <a:r>
              <a:rPr lang="en-GB" dirty="0"/>
              <a:t>Introduced in: Python 3.10</a:t>
            </a:r>
          </a:p>
          <a:p>
            <a:r>
              <a:rPr lang="en-GB" dirty="0"/>
              <a:t>Patterns can include literals, variable names, wildcards, and more complex structures</a:t>
            </a:r>
          </a:p>
          <a:p>
            <a:r>
              <a:rPr lang="en-GB" dirty="0"/>
              <a:t>Each case block is executed if the pattern matches the value of the variable</a:t>
            </a:r>
          </a:p>
          <a:p>
            <a:r>
              <a:rPr lang="en-GB" dirty="0"/>
              <a:t>The _ wildcard is used to catch all unmatched cases, similar to the default case in other languages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607864B-35DB-3A65-6A39-EE0EBE07575C}"/>
              </a:ext>
            </a:extLst>
          </p:cNvPr>
          <p:cNvGrpSpPr/>
          <p:nvPr/>
        </p:nvGrpSpPr>
        <p:grpSpPr>
          <a:xfrm>
            <a:off x="7530354" y="1690688"/>
            <a:ext cx="4392706" cy="4276793"/>
            <a:chOff x="1235652" y="2891305"/>
            <a:chExt cx="4860348" cy="1871824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6CCBC247-D147-A61A-55F4-E4236AFE1E52}"/>
                </a:ext>
              </a:extLst>
            </p:cNvPr>
            <p:cNvSpPr txBox="1"/>
            <p:nvPr/>
          </p:nvSpPr>
          <p:spPr>
            <a:xfrm>
              <a:off x="1235652" y="2891305"/>
              <a:ext cx="4860348" cy="145257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Match </a:t>
              </a:r>
              <a:r>
                <a:rPr lang="en-GB" sz="2378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lang="en-GB" sz="2378" dirty="0">
                <a:latin typeface="SeriaRegular"/>
                <a:cs typeface="SeriaRegular"/>
              </a:endParaRPr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3C87C4E-4D5C-2887-C2E2-7C752F748A50}"/>
                </a:ext>
              </a:extLst>
            </p:cNvPr>
            <p:cNvSpPr txBox="1"/>
            <p:nvPr/>
          </p:nvSpPr>
          <p:spPr>
            <a:xfrm>
              <a:off x="1235652" y="3036562"/>
              <a:ext cx="4860348" cy="1726567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match variable: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case pattern1: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# code to execute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case pattern2: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# code to execute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case _: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# default case</a:t>
              </a:r>
              <a:endParaRPr lang="en-GB" sz="1982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100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3511741" y="892834"/>
            <a:ext cx="5793623" cy="5005942"/>
            <a:chOff x="783017" y="1624869"/>
            <a:chExt cx="5295259" cy="4561616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624869"/>
              <a:ext cx="5295259" cy="519244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If ladder clause</a:t>
              </a: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7"/>
              <a:ext cx="5295259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command = "start"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match command: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case "start":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print("Starting...")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case "stop":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print("Stopping...")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case _: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print("Unknown command")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7727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Conditional Statements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Looping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Control Flow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Other Control Statements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23233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for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8341" cy="3338046"/>
          </a:xfrm>
        </p:spPr>
        <p:txBody>
          <a:bodyPr>
            <a:normAutofit/>
          </a:bodyPr>
          <a:lstStyle/>
          <a:p>
            <a:r>
              <a:rPr lang="en-GB" dirty="0"/>
              <a:t>The loop iterates over elements in an </a:t>
            </a:r>
            <a:r>
              <a:rPr lang="en-GB" dirty="0" err="1"/>
              <a:t>iterable</a:t>
            </a:r>
            <a:r>
              <a:rPr lang="en-GB" dirty="0"/>
              <a:t> (like a list, tuple, string, etc.)</a:t>
            </a:r>
          </a:p>
          <a:p>
            <a:r>
              <a:rPr lang="en-GB" dirty="0"/>
              <a:t>For each iteration, the variable is assigned the next value from the </a:t>
            </a:r>
            <a:r>
              <a:rPr lang="en-GB" dirty="0" err="1"/>
              <a:t>iterable</a:t>
            </a:r>
            <a:endParaRPr lang="en-GB" dirty="0"/>
          </a:p>
          <a:p>
            <a:r>
              <a:rPr lang="en-GB" dirty="0"/>
              <a:t>The indented block of code is executed once for each item in the </a:t>
            </a:r>
            <a:r>
              <a:rPr lang="en-GB" dirty="0" err="1"/>
              <a:t>iterable</a:t>
            </a:r>
            <a:endParaRPr lang="en-GB" dirty="0"/>
          </a:p>
          <a:p>
            <a:endParaRPr lang="en-GB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607864B-35DB-3A65-6A39-EE0EBE07575C}"/>
              </a:ext>
            </a:extLst>
          </p:cNvPr>
          <p:cNvGrpSpPr/>
          <p:nvPr/>
        </p:nvGrpSpPr>
        <p:grpSpPr>
          <a:xfrm>
            <a:off x="2886636" y="3901434"/>
            <a:ext cx="7012823" cy="1397174"/>
            <a:chOff x="1235652" y="2891305"/>
            <a:chExt cx="4860348" cy="741899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6CCBC247-D147-A61A-55F4-E4236AFE1E52}"/>
                </a:ext>
              </a:extLst>
            </p:cNvPr>
            <p:cNvSpPr txBox="1"/>
            <p:nvPr/>
          </p:nvSpPr>
          <p:spPr>
            <a:xfrm>
              <a:off x="1235652" y="2891305"/>
              <a:ext cx="4860348" cy="145257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for </a:t>
              </a:r>
              <a:r>
                <a:rPr lang="en-GB" sz="2378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lang="en-GB" sz="2378" dirty="0">
                <a:latin typeface="SeriaRegular"/>
                <a:cs typeface="SeriaRegular"/>
              </a:endParaRPr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3C87C4E-4D5C-2887-C2E2-7C752F748A50}"/>
                </a:ext>
              </a:extLst>
            </p:cNvPr>
            <p:cNvSpPr txBox="1"/>
            <p:nvPr/>
          </p:nvSpPr>
          <p:spPr>
            <a:xfrm>
              <a:off x="1235652" y="3036562"/>
              <a:ext cx="4860348" cy="596642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variable in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iterable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# code to execute for each item in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iterable</a:t>
              </a:r>
              <a:endParaRPr lang="en-GB" sz="1982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540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3047817" y="2143410"/>
            <a:ext cx="5793623" cy="1285591"/>
            <a:chOff x="783017" y="1624869"/>
            <a:chExt cx="5295259" cy="1171482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624869"/>
              <a:ext cx="5295259" cy="519244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for statement</a:t>
              </a: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7"/>
              <a:ext cx="5295259" cy="905324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range(5):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  # This will print numbers from 0 to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523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for</a:t>
            </a:r>
            <a:r>
              <a:rPr lang="en-GB" dirty="0"/>
              <a:t> … </a:t>
            </a:r>
            <a:r>
              <a:rPr lang="en-GB" i="1" dirty="0"/>
              <a:t>else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003"/>
            <a:ext cx="10818341" cy="3338046"/>
          </a:xfrm>
        </p:spPr>
        <p:txBody>
          <a:bodyPr>
            <a:normAutofit/>
          </a:bodyPr>
          <a:lstStyle/>
          <a:p>
            <a:r>
              <a:rPr lang="en-GB" dirty="0"/>
              <a:t>Used to execute a block of code if the loop completes without encountering a break statement</a:t>
            </a:r>
          </a:p>
          <a:p>
            <a:r>
              <a:rPr lang="en-GB" dirty="0"/>
              <a:t>The else block is executed only if the </a:t>
            </a:r>
            <a:r>
              <a:rPr lang="en-GB" i="1" dirty="0"/>
              <a:t>for</a:t>
            </a:r>
            <a:r>
              <a:rPr lang="en-GB" dirty="0"/>
              <a:t> loop terminates normally</a:t>
            </a:r>
          </a:p>
          <a:p>
            <a:endParaRPr lang="en-GB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607864B-35DB-3A65-6A39-EE0EBE07575C}"/>
              </a:ext>
            </a:extLst>
          </p:cNvPr>
          <p:cNvGrpSpPr/>
          <p:nvPr/>
        </p:nvGrpSpPr>
        <p:grpSpPr>
          <a:xfrm>
            <a:off x="1657441" y="2802810"/>
            <a:ext cx="9179858" cy="3447208"/>
            <a:chOff x="1235652" y="2970672"/>
            <a:chExt cx="4860348" cy="884609"/>
          </a:xfrm>
        </p:grpSpPr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3C87C4E-4D5C-2887-C2E2-7C752F748A50}"/>
                </a:ext>
              </a:extLst>
            </p:cNvPr>
            <p:cNvSpPr txBox="1"/>
            <p:nvPr/>
          </p:nvSpPr>
          <p:spPr>
            <a:xfrm>
              <a:off x="1235652" y="2991701"/>
              <a:ext cx="4860348" cy="863580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variable in </a:t>
              </a:r>
              <a:r>
                <a:rPr lang="en-GB" sz="1600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iterable</a:t>
              </a: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# code to execute for each item in </a:t>
              </a:r>
              <a:r>
                <a:rPr lang="en-GB" sz="1600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iterable</a:t>
              </a:r>
              <a:endParaRPr lang="en-GB" sz="1600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600" dirty="0">
                  <a:latin typeface="Courier New"/>
                  <a:cs typeface="Courier New"/>
                </a:rPr>
                <a:t>    </a:t>
              </a: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if </a:t>
              </a:r>
              <a:r>
                <a:rPr lang="en-GB" sz="1600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some_condition</a:t>
              </a: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break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600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# code to execute if the loop completes without a break</a:t>
              </a:r>
            </a:p>
          </p:txBody>
        </p:sp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6CCBC247-D147-A61A-55F4-E4236AFE1E52}"/>
                </a:ext>
              </a:extLst>
            </p:cNvPr>
            <p:cNvSpPr txBox="1"/>
            <p:nvPr/>
          </p:nvSpPr>
          <p:spPr>
            <a:xfrm>
              <a:off x="1235652" y="2970672"/>
              <a:ext cx="4860348" cy="85397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400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for </a:t>
              </a:r>
              <a:r>
                <a:rPr lang="en-GB" sz="2400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lang="en-GB" sz="2400" dirty="0">
                <a:latin typeface="SeriaRegular"/>
                <a:cs typeface="Seria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8524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range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6003"/>
            <a:ext cx="10818341" cy="43490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range() is a built-in Python function that generates a sequence of numbers</a:t>
            </a:r>
          </a:p>
          <a:p>
            <a:r>
              <a:rPr lang="en-GB" dirty="0"/>
              <a:t>Commonly used in for loops and to create lists of numbers</a:t>
            </a:r>
          </a:p>
          <a:p>
            <a:r>
              <a:rPr lang="en-GB" dirty="0"/>
              <a:t>Basic Syntax:</a:t>
            </a:r>
          </a:p>
          <a:p>
            <a:pPr lvl="1"/>
            <a:r>
              <a:rPr lang="en-GB" dirty="0"/>
              <a:t>range(stop)</a:t>
            </a:r>
          </a:p>
          <a:p>
            <a:pPr lvl="1"/>
            <a:r>
              <a:rPr lang="en-GB" dirty="0"/>
              <a:t>range(start, stop)</a:t>
            </a:r>
          </a:p>
          <a:p>
            <a:pPr lvl="1"/>
            <a:r>
              <a:rPr lang="en-GB" dirty="0"/>
              <a:t>range(start, stop, step)</a:t>
            </a:r>
          </a:p>
          <a:p>
            <a:r>
              <a:rPr lang="en-GB" dirty="0"/>
              <a:t>Parameters: </a:t>
            </a:r>
          </a:p>
          <a:p>
            <a:pPr lvl="1"/>
            <a:r>
              <a:rPr lang="en-GB" dirty="0"/>
              <a:t>start: Initial value of the sequence (default is 0)</a:t>
            </a:r>
          </a:p>
          <a:p>
            <a:pPr lvl="1"/>
            <a:r>
              <a:rPr lang="en-GB" dirty="0"/>
              <a:t>stop: Final value of the sequence (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included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generated</a:t>
            </a:r>
            <a:r>
              <a:rPr lang="es-ES" dirty="0"/>
              <a:t> </a:t>
            </a:r>
            <a:r>
              <a:rPr lang="es-ES" dirty="0" err="1"/>
              <a:t>sequence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step: Increment between each number in the sequence (default is 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412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F9B90C6-7DFE-2542-BFC3-74D721111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341331"/>
              </p:ext>
            </p:extLst>
          </p:nvPr>
        </p:nvGraphicFramePr>
        <p:xfrm>
          <a:off x="1063654" y="1904998"/>
          <a:ext cx="899712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44557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Specific Objectives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646043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Scope of variables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Control Loops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59400CBC-73A5-4B4A-8FC4-07DCF94C61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573453"/>
              </p:ext>
            </p:extLst>
          </p:nvPr>
        </p:nvGraphicFramePr>
        <p:xfrm>
          <a:off x="1063654" y="3851716"/>
          <a:ext cx="8997120" cy="20732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7120">
                  <a:extLst>
                    <a:ext uri="{9D8B030D-6E8A-4147-A177-3AD203B41FA5}">
                      <a16:colId xmlns:a16="http://schemas.microsoft.com/office/drawing/2014/main" val="2352076000"/>
                    </a:ext>
                  </a:extLst>
                </a:gridCol>
              </a:tblGrid>
              <a:tr h="301260">
                <a:tc>
                  <a:txBody>
                    <a:bodyPr/>
                    <a:lstStyle/>
                    <a:p>
                      <a:r>
                        <a:rPr lang="en-GB" sz="2400" noProof="0" dirty="0"/>
                        <a:t>Source</a:t>
                      </a:r>
                    </a:p>
                  </a:txBody>
                  <a:tcPr>
                    <a:solidFill>
                      <a:srgbClr val="004C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587298"/>
                  </a:ext>
                </a:extLst>
              </a:tr>
              <a:tr h="1616057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3"/>
                        </a:rPr>
                        <a:t>https://docs.python.org/3.10/tutorial/appetite.html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  <a:hlinkClick r:id="rId4"/>
                        </a:rPr>
                        <a:t>https://python-textbok.readthedocs.io/en/1.0/index.html</a:t>
                      </a:r>
                      <a:endParaRPr lang="en-GB" sz="2800" kern="1200" noProof="0" dirty="0">
                        <a:solidFill>
                          <a:srgbClr val="0046AD"/>
                        </a:solidFill>
                        <a:latin typeface="SeriaRegular" panose="00000400000000000000" pitchFamily="2" charset="0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Python Tutorial - Tapa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blanda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2800" kern="1200" noProof="0" dirty="0" err="1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GuidoVan</a:t>
                      </a:r>
                      <a:r>
                        <a:rPr lang="en-GB" sz="2800" kern="1200" noProof="0" dirty="0">
                          <a:solidFill>
                            <a:srgbClr val="0046AD"/>
                          </a:solidFill>
                          <a:latin typeface="SeriaRegular" panose="00000400000000000000" pitchFamily="2" charset="0"/>
                          <a:ea typeface="+mn-ea"/>
                          <a:cs typeface="+mn-cs"/>
                        </a:rPr>
                        <a:t> Rossum (2012)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1322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634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211667" y="1487488"/>
            <a:ext cx="5884333" cy="4477869"/>
            <a:chOff x="783017" y="1778473"/>
            <a:chExt cx="5295259" cy="4408012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778473"/>
              <a:ext cx="5295259" cy="365640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for .. else statement</a:t>
              </a: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2144113"/>
              <a:ext cx="5295259" cy="4042372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range(5):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if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== 3: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break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print("Loop completed without break")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Prints 0, 1, 2 and not the else block because loop is broken at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== 3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755F5CBF-F726-4963-C330-CE0DF3F6EE5B}"/>
              </a:ext>
            </a:extLst>
          </p:cNvPr>
          <p:cNvGrpSpPr/>
          <p:nvPr/>
        </p:nvGrpSpPr>
        <p:grpSpPr>
          <a:xfrm>
            <a:off x="7051770" y="1487488"/>
            <a:ext cx="4928563" cy="4218458"/>
            <a:chOff x="1235652" y="2891305"/>
            <a:chExt cx="4860348" cy="2240000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37A63D23-A6F4-4D09-13F8-93CE5414C116}"/>
                </a:ext>
              </a:extLst>
            </p:cNvPr>
            <p:cNvSpPr txBox="1"/>
            <p:nvPr/>
          </p:nvSpPr>
          <p:spPr>
            <a:xfrm>
              <a:off x="1235652" y="2891305"/>
              <a:ext cx="4860348" cy="176231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Range() function</a:t>
              </a:r>
              <a:endParaRPr lang="en-GB" sz="2378" dirty="0">
                <a:latin typeface="SeriaRegular"/>
                <a:cs typeface="SeriaRegular"/>
              </a:endParaRPr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50B737C3-9767-DED8-577A-F7035AE18D4F}"/>
                </a:ext>
              </a:extLst>
            </p:cNvPr>
            <p:cNvSpPr txBox="1"/>
            <p:nvPr/>
          </p:nvSpPr>
          <p:spPr>
            <a:xfrm>
              <a:off x="1235652" y="3036562"/>
              <a:ext cx="4860348" cy="2094743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range(5) # [0, 1, 2, 3, 4]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range(2, 8) # [2, 3, 4, 5, 6, 7]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range(1, 10, 2) # [1, 3, 5, 7, 9]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06593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while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8341" cy="3338046"/>
          </a:xfrm>
        </p:spPr>
        <p:txBody>
          <a:bodyPr>
            <a:norm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loop</a:t>
            </a:r>
            <a:r>
              <a:rPr lang="es-ES" dirty="0"/>
              <a:t> continues </a:t>
            </a:r>
            <a:r>
              <a:rPr lang="es-ES" dirty="0" err="1"/>
              <a:t>to</a:t>
            </a:r>
            <a:r>
              <a:rPr lang="es-ES" dirty="0"/>
              <a:t> run as </a:t>
            </a:r>
            <a:r>
              <a:rPr lang="es-ES" dirty="0" err="1"/>
              <a:t>long</a:t>
            </a:r>
            <a:r>
              <a:rPr lang="es-ES" dirty="0"/>
              <a:t> as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true</a:t>
            </a:r>
          </a:p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indented</a:t>
            </a:r>
            <a:r>
              <a:rPr lang="es-ES" dirty="0"/>
              <a:t> block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repeatedly</a:t>
            </a:r>
            <a:r>
              <a:rPr lang="es-ES" dirty="0"/>
              <a:t> </a:t>
            </a:r>
            <a:r>
              <a:rPr lang="es-ES" dirty="0" err="1"/>
              <a:t>until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condition</a:t>
            </a:r>
            <a:r>
              <a:rPr lang="es-ES" dirty="0"/>
              <a:t> </a:t>
            </a:r>
            <a:r>
              <a:rPr lang="es-ES" dirty="0" err="1"/>
              <a:t>becomes</a:t>
            </a:r>
            <a:r>
              <a:rPr lang="es-ES" dirty="0"/>
              <a:t> false</a:t>
            </a:r>
            <a:endParaRPr lang="en-GB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607864B-35DB-3A65-6A39-EE0EBE07575C}"/>
              </a:ext>
            </a:extLst>
          </p:cNvPr>
          <p:cNvGrpSpPr/>
          <p:nvPr/>
        </p:nvGrpSpPr>
        <p:grpSpPr>
          <a:xfrm>
            <a:off x="2886636" y="3901434"/>
            <a:ext cx="7012823" cy="1397174"/>
            <a:chOff x="1235652" y="2891305"/>
            <a:chExt cx="4860348" cy="741899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6CCBC247-D147-A61A-55F4-E4236AFE1E52}"/>
                </a:ext>
              </a:extLst>
            </p:cNvPr>
            <p:cNvSpPr txBox="1"/>
            <p:nvPr/>
          </p:nvSpPr>
          <p:spPr>
            <a:xfrm>
              <a:off x="1235652" y="2891305"/>
              <a:ext cx="4860348" cy="176231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while </a:t>
              </a:r>
              <a:r>
                <a:rPr lang="en-GB" sz="2378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lang="en-GB" sz="2378" dirty="0">
                <a:latin typeface="SeriaRegular"/>
                <a:cs typeface="SeriaRegular"/>
              </a:endParaRPr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3C87C4E-4D5C-2887-C2E2-7C752F748A50}"/>
                </a:ext>
              </a:extLst>
            </p:cNvPr>
            <p:cNvSpPr txBox="1"/>
            <p:nvPr/>
          </p:nvSpPr>
          <p:spPr>
            <a:xfrm>
              <a:off x="1235652" y="3036562"/>
              <a:ext cx="4860348" cy="596642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while condition: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# code to execute</a:t>
              </a:r>
              <a:endParaRPr lang="en-GB" sz="1982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8545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3047817" y="2143410"/>
            <a:ext cx="5793623" cy="2684083"/>
            <a:chOff x="783017" y="1624869"/>
            <a:chExt cx="5295259" cy="2445844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624869"/>
              <a:ext cx="5295259" cy="519244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i="1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while</a:t>
              </a:r>
              <a:r>
                <a:rPr lang="en-GB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 statement</a:t>
              </a: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6"/>
              <a:ext cx="5295259" cy="2179687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count = 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while count &lt; 5: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print(count)  # This will print 0 to 4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count += 1</a:t>
              </a: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spcBef>
                  <a:spcPts val="1962"/>
                </a:spcBef>
              </a:pPr>
              <a:endParaRPr lang="en-GB" sz="1600" spc="-168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82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 dirty="0"/>
              <a:t>while… else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8341" cy="3338046"/>
          </a:xfrm>
        </p:spPr>
        <p:txBody>
          <a:bodyPr>
            <a:normAutofit/>
          </a:bodyPr>
          <a:lstStyle/>
          <a:p>
            <a:r>
              <a:rPr lang="en-GB" dirty="0"/>
              <a:t>The else block is executed only if the while loop terminates normally (i.e., not via break)</a:t>
            </a:r>
          </a:p>
          <a:p>
            <a:endParaRPr lang="en-GB"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A607864B-35DB-3A65-6A39-EE0EBE07575C}"/>
              </a:ext>
            </a:extLst>
          </p:cNvPr>
          <p:cNvGrpSpPr/>
          <p:nvPr/>
        </p:nvGrpSpPr>
        <p:grpSpPr>
          <a:xfrm>
            <a:off x="2740958" y="2368113"/>
            <a:ext cx="8612842" cy="3897220"/>
            <a:chOff x="1235652" y="2861362"/>
            <a:chExt cx="4860348" cy="2297182"/>
          </a:xfrm>
        </p:grpSpPr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6CCBC247-D147-A61A-55F4-E4236AFE1E52}"/>
                </a:ext>
              </a:extLst>
            </p:cNvPr>
            <p:cNvSpPr txBox="1"/>
            <p:nvPr/>
          </p:nvSpPr>
          <p:spPr>
            <a:xfrm>
              <a:off x="1235652" y="2861362"/>
              <a:ext cx="4860348" cy="176231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lang="en-GB"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while </a:t>
              </a:r>
              <a:r>
                <a:rPr lang="en-GB" sz="2378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lang="en-GB" sz="2378" dirty="0">
                <a:latin typeface="SeriaRegular"/>
                <a:cs typeface="SeriaRegular"/>
              </a:endParaRPr>
            </a:p>
          </p:txBody>
        </p:sp>
        <p:sp>
          <p:nvSpPr>
            <p:cNvPr id="6" name="object 31">
              <a:extLst>
                <a:ext uri="{FF2B5EF4-FFF2-40B4-BE49-F238E27FC236}">
                  <a16:creationId xmlns:a16="http://schemas.microsoft.com/office/drawing/2014/main" id="{C3C87C4E-4D5C-2887-C2E2-7C752F748A50}"/>
                </a:ext>
              </a:extLst>
            </p:cNvPr>
            <p:cNvSpPr txBox="1"/>
            <p:nvPr/>
          </p:nvSpPr>
          <p:spPr>
            <a:xfrm>
              <a:off x="1235652" y="3036562"/>
              <a:ext cx="4860348" cy="2121982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while condition: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# code to execute as long as the condition is true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if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some_condition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break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# code to execute if the loop completes without a break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80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2590617" y="1398343"/>
            <a:ext cx="8763183" cy="4748457"/>
            <a:chOff x="783017" y="1624869"/>
            <a:chExt cx="5295259" cy="4326984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624869"/>
              <a:ext cx="5295259" cy="519244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while…else statement</a:t>
              </a:r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7"/>
              <a:ext cx="5295259" cy="4060826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count = 0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while count &lt; 5: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if count == 4: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break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print(count)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count += 1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print("Loop completed without break")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Print 0, 1, 2, 3 and not the else block because the loop is broken at count ==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19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Conditional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Looping Statements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Control Flow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Other Control Statements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6827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break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87521"/>
            <a:ext cx="10818341" cy="366661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Can be used within both </a:t>
            </a:r>
            <a:r>
              <a:rPr lang="en-GB" altLang="es-ES" i="1" dirty="0">
                <a:ea typeface="ＭＳ Ｐゴシック" panose="020B0600070205080204" pitchFamily="34" charset="-128"/>
              </a:rPr>
              <a:t>for</a:t>
            </a:r>
            <a:r>
              <a:rPr lang="en-GB" altLang="es-ES" dirty="0">
                <a:ea typeface="ＭＳ Ｐゴシック" panose="020B0600070205080204" pitchFamily="34" charset="-128"/>
              </a:rPr>
              <a:t> and </a:t>
            </a:r>
            <a:r>
              <a:rPr lang="en-GB" altLang="es-ES" i="1" dirty="0">
                <a:ea typeface="ＭＳ Ｐゴシック" panose="020B0600070205080204" pitchFamily="34" charset="-128"/>
              </a:rPr>
              <a:t>while</a:t>
            </a:r>
            <a:r>
              <a:rPr lang="en-GB" altLang="es-ES" dirty="0">
                <a:ea typeface="ＭＳ Ｐゴシック" panose="020B0600070205080204" pitchFamily="34" charset="-128"/>
              </a:rPr>
              <a:t> loops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Commonly used to </a:t>
            </a:r>
            <a:r>
              <a:rPr lang="en-GB" altLang="es-ES" dirty="0" err="1">
                <a:ea typeface="ＭＳ Ｐゴシック" panose="020B0600070205080204" pitchFamily="34" charset="-128"/>
              </a:rPr>
              <a:t>teminate</a:t>
            </a:r>
            <a:r>
              <a:rPr lang="en-GB" altLang="es-ES" dirty="0">
                <a:ea typeface="ＭＳ Ｐゴシック" panose="020B0600070205080204" pitchFamily="34" charset="-128"/>
              </a:rPr>
              <a:t> a loop based on some condition that occurs during iteration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When used inside nested loops, break only exits the innermost loop.</a:t>
            </a:r>
          </a:p>
          <a:p>
            <a:pPr eaLnBrk="1" hangingPunct="1"/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29100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F536B42-766E-2BB7-F2AA-E7F470ECF1ED}"/>
              </a:ext>
            </a:extLst>
          </p:cNvPr>
          <p:cNvGrpSpPr/>
          <p:nvPr/>
        </p:nvGrpSpPr>
        <p:grpSpPr>
          <a:xfrm>
            <a:off x="301702" y="2062261"/>
            <a:ext cx="5794298" cy="2959068"/>
            <a:chOff x="533402" y="2201333"/>
            <a:chExt cx="5794298" cy="2959068"/>
          </a:xfrm>
        </p:grpSpPr>
        <p:sp>
          <p:nvSpPr>
            <p:cNvPr id="3" name="object 31">
              <a:extLst>
                <a:ext uri="{FF2B5EF4-FFF2-40B4-BE49-F238E27FC236}">
                  <a16:creationId xmlns:a16="http://schemas.microsoft.com/office/drawing/2014/main" id="{832FC2D3-7ECF-02E6-F5CA-F82C8B688E36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2816391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range(10):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if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== 5: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break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)  # This will print 0 to 4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C6922050-1FDA-5FC7-17F0-5D9B5A8D5BDB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break statement</a:t>
              </a:r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1D8B8B1E-C726-C007-7EAB-B98D026429E5}"/>
              </a:ext>
            </a:extLst>
          </p:cNvPr>
          <p:cNvGrpSpPr/>
          <p:nvPr/>
        </p:nvGrpSpPr>
        <p:grpSpPr>
          <a:xfrm>
            <a:off x="6262236" y="2079195"/>
            <a:ext cx="5794298" cy="4087582"/>
            <a:chOff x="533402" y="2201333"/>
            <a:chExt cx="5794298" cy="4087582"/>
          </a:xfrm>
        </p:grpSpPr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022E3122-8882-F674-6741-DE0E5B00D2A4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944905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range(3):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for j in range(3):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if j == 1: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    break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print(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f"i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{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}, j: {j}")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 This will print: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0, j: 0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1, j: 0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2, j: 0</a:t>
              </a:r>
            </a:p>
          </p:txBody>
        </p:sp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7B0F981-DA89-3FB6-EB07-0D87E00EF9C3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break statement (inner loop)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892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continue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87521"/>
            <a:ext cx="10818341" cy="366661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Can be used within both </a:t>
            </a:r>
            <a:r>
              <a:rPr lang="en-GB" altLang="es-ES" i="1" dirty="0">
                <a:ea typeface="ＭＳ Ｐゴシック" panose="020B0600070205080204" pitchFamily="34" charset="-128"/>
              </a:rPr>
              <a:t>for</a:t>
            </a:r>
            <a:r>
              <a:rPr lang="en-GB" altLang="es-ES" dirty="0">
                <a:ea typeface="ＭＳ Ｐゴシック" panose="020B0600070205080204" pitchFamily="34" charset="-128"/>
              </a:rPr>
              <a:t> and </a:t>
            </a:r>
            <a:r>
              <a:rPr lang="en-GB" altLang="es-ES" i="1" dirty="0">
                <a:ea typeface="ＭＳ Ｐゴシック" panose="020B0600070205080204" pitchFamily="34" charset="-128"/>
              </a:rPr>
              <a:t>while</a:t>
            </a:r>
            <a:r>
              <a:rPr lang="en-GB" altLang="es-ES" dirty="0">
                <a:ea typeface="ＭＳ Ｐゴシック" panose="020B0600070205080204" pitchFamily="34" charset="-128"/>
              </a:rPr>
              <a:t> loops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Useful for skipping specific conditions without terminating the entire loop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When used inside nested loops, continue only affects the loop in which it is called</a:t>
            </a:r>
          </a:p>
        </p:txBody>
      </p:sp>
    </p:spTree>
    <p:extLst>
      <p:ext uri="{BB962C8B-B14F-4D97-AF65-F5344CB8AC3E}">
        <p14:creationId xmlns:p14="http://schemas.microsoft.com/office/powerpoint/2010/main" val="2694080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D8B8B1E-C726-C007-7EAB-B98D026429E5}"/>
              </a:ext>
            </a:extLst>
          </p:cNvPr>
          <p:cNvGrpSpPr/>
          <p:nvPr/>
        </p:nvGrpSpPr>
        <p:grpSpPr>
          <a:xfrm>
            <a:off x="838200" y="1690688"/>
            <a:ext cx="10964333" cy="4087582"/>
            <a:chOff x="533402" y="2201333"/>
            <a:chExt cx="5794298" cy="4087582"/>
          </a:xfrm>
        </p:grpSpPr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022E3122-8882-F674-6741-DE0E5B00D2A4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944905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range(3):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for j in range(3):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if j == 1: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    continue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print(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f"i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{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}, j: {j}")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 This will print: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0, j: 0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0, j: 2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1, j: 0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1, j: 2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2, j: 0 #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 2, j: 2</a:t>
              </a:r>
            </a:p>
          </p:txBody>
        </p:sp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7B0F981-DA89-3FB6-EB07-0D87E00EF9C3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continue statement (inner loop)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7844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Conditional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Looping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Control Flow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Other Control Statements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84081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pass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87521"/>
            <a:ext cx="10818341" cy="366661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Used as a placeholder for future code. It does nothing when executed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Can be used in loops, functions, classes, or conditional statements where syntactically some code is required, but you want to leave it empty for now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Helpful for stubbing out code or for creating minimal structures that will be implemented later</a:t>
            </a:r>
          </a:p>
        </p:txBody>
      </p:sp>
    </p:spTree>
    <p:extLst>
      <p:ext uri="{BB962C8B-B14F-4D97-AF65-F5344CB8AC3E}">
        <p14:creationId xmlns:p14="http://schemas.microsoft.com/office/powerpoint/2010/main" val="105549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D8B8B1E-C726-C007-7EAB-B98D026429E5}"/>
              </a:ext>
            </a:extLst>
          </p:cNvPr>
          <p:cNvGrpSpPr/>
          <p:nvPr/>
        </p:nvGrpSpPr>
        <p:grpSpPr>
          <a:xfrm>
            <a:off x="364067" y="1949466"/>
            <a:ext cx="4952999" cy="2959068"/>
            <a:chOff x="533402" y="2201333"/>
            <a:chExt cx="5794298" cy="2959068"/>
          </a:xfrm>
        </p:grpSpPr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022E3122-8882-F674-6741-DE0E5B00D2A4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2816391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range(5):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if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== 3: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pass  # Do nothing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)  # print 0, 1, 2, 3, 4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7B0F981-DA89-3FB6-EB07-0D87E00EF9C3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pass statement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71E1041-072B-D945-19F6-D5CB870189AD}"/>
              </a:ext>
            </a:extLst>
          </p:cNvPr>
          <p:cNvGrpSpPr/>
          <p:nvPr/>
        </p:nvGrpSpPr>
        <p:grpSpPr>
          <a:xfrm>
            <a:off x="5867394" y="1915599"/>
            <a:ext cx="4952999" cy="4138878"/>
            <a:chOff x="533402" y="2201333"/>
            <a:chExt cx="5794298" cy="4138878"/>
          </a:xfrm>
        </p:grpSpPr>
        <p:sp>
          <p:nvSpPr>
            <p:cNvPr id="4" name="object 31">
              <a:extLst>
                <a:ext uri="{FF2B5EF4-FFF2-40B4-BE49-F238E27FC236}">
                  <a16:creationId xmlns:a16="http://schemas.microsoft.com/office/drawing/2014/main" id="{8508C26E-7943-787B-B7BA-2888925B560A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996201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pass  # Placeholder for future implementation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class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MyClass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pass  # Placeholder for future implementation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7A5EB370-3FF9-1D97-481F-49BF0F5503B6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pass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92387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Conditional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Looping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Control Flow Statements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Other Control Statements</a:t>
            </a:r>
            <a:endParaRPr lang="en-GB" altLang="es-ES" b="1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916421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i="1" dirty="0">
                <a:ea typeface="ＭＳ Ｐゴシック" panose="020B0600070205080204" pitchFamily="34" charset="-128"/>
              </a:rPr>
              <a:t>is</a:t>
            </a:r>
            <a:r>
              <a:rPr lang="en-US" altLang="es-ES" dirty="0">
                <a:ea typeface="ＭＳ Ｐゴシック" panose="020B0600070205080204" pitchFamily="34" charset="-128"/>
              </a:rPr>
              <a:t> Operator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87521"/>
            <a:ext cx="10818341" cy="366661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Used to test object identity, not equality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 Checks if two references point to the same object in memory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Commonly used to check if a variable is None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Useful for ensuring that two variables point to the exact same object, not just equal values</a:t>
            </a:r>
          </a:p>
        </p:txBody>
      </p:sp>
    </p:spTree>
    <p:extLst>
      <p:ext uri="{BB962C8B-B14F-4D97-AF65-F5344CB8AC3E}">
        <p14:creationId xmlns:p14="http://schemas.microsoft.com/office/powerpoint/2010/main" val="3346499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D8B8B1E-C726-C007-7EAB-B98D026429E5}"/>
              </a:ext>
            </a:extLst>
          </p:cNvPr>
          <p:cNvGrpSpPr/>
          <p:nvPr/>
        </p:nvGrpSpPr>
        <p:grpSpPr>
          <a:xfrm>
            <a:off x="364067" y="1949466"/>
            <a:ext cx="4952999" cy="3882398"/>
            <a:chOff x="533402" y="2201333"/>
            <a:chExt cx="5794298" cy="3882398"/>
          </a:xfrm>
        </p:grpSpPr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022E3122-8882-F674-6741-DE0E5B00D2A4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739721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a = [1, 2, 3]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b = a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print(a is b)  # True, because b is the same object as a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c = a[:]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print(a is c)  # False, because c is a different object with the same contents</a:t>
              </a:r>
            </a:p>
          </p:txBody>
        </p:sp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7B0F981-DA89-3FB6-EB07-0D87E00EF9C3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is operator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71E1041-072B-D945-19F6-D5CB870189AD}"/>
              </a:ext>
            </a:extLst>
          </p:cNvPr>
          <p:cNvGrpSpPr/>
          <p:nvPr/>
        </p:nvGrpSpPr>
        <p:grpSpPr>
          <a:xfrm>
            <a:off x="5867394" y="1915599"/>
            <a:ext cx="4952999" cy="3574621"/>
            <a:chOff x="533402" y="2201333"/>
            <a:chExt cx="5794298" cy="3574621"/>
          </a:xfrm>
        </p:grpSpPr>
        <p:sp>
          <p:nvSpPr>
            <p:cNvPr id="4" name="object 31">
              <a:extLst>
                <a:ext uri="{FF2B5EF4-FFF2-40B4-BE49-F238E27FC236}">
                  <a16:creationId xmlns:a16="http://schemas.microsoft.com/office/drawing/2014/main" id="{8508C26E-7943-787B-B7BA-2888925B560A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431944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a = [1, 2, 3]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b = [1, 2, 3]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print(a == b)  # True, because a and b have the same values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print(a is b)  # False, because a and b are different objects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7A5EB370-3FF9-1D97-481F-49BF0F5503B6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is 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249776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D8B8B1E-C726-C007-7EAB-B98D026429E5}"/>
              </a:ext>
            </a:extLst>
          </p:cNvPr>
          <p:cNvGrpSpPr/>
          <p:nvPr/>
        </p:nvGrpSpPr>
        <p:grpSpPr>
          <a:xfrm>
            <a:off x="2650067" y="1847866"/>
            <a:ext cx="8703733" cy="3574621"/>
            <a:chOff x="533402" y="2201333"/>
            <a:chExt cx="5794298" cy="3574621"/>
          </a:xfrm>
        </p:grpSpPr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022E3122-8882-F674-6741-DE0E5B00D2A4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431944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a = [1, 2, 3]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b = a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c = a[:]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print(a is not c)  # True, because c is a different object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print(a is not b)  # False, because b is the same object as a</a:t>
              </a:r>
            </a:p>
          </p:txBody>
        </p:sp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7B0F981-DA89-3FB6-EB07-0D87E00EF9C3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Is not operator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57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Conditional operator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887521"/>
            <a:ext cx="10818341" cy="3666612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Used as a placeholder for future code. It does nothing when executed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Can be used in loops, functions, classes, or conditional statements where syntactically some code is required, but you want to leave it empty for now</a:t>
            </a:r>
          </a:p>
          <a:p>
            <a:pPr eaLnBrk="1" hangingPunct="1"/>
            <a:r>
              <a:rPr lang="en-GB" altLang="es-ES" dirty="0">
                <a:ea typeface="ＭＳ Ｐゴシック" panose="020B0600070205080204" pitchFamily="34" charset="-128"/>
              </a:rPr>
              <a:t>Helpful for stubbing out code or for creating minimal structures that will be implemented later</a:t>
            </a:r>
          </a:p>
        </p:txBody>
      </p:sp>
    </p:spTree>
    <p:extLst>
      <p:ext uri="{BB962C8B-B14F-4D97-AF65-F5344CB8AC3E}">
        <p14:creationId xmlns:p14="http://schemas.microsoft.com/office/powerpoint/2010/main" val="554219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1D8B8B1E-C726-C007-7EAB-B98D026429E5}"/>
              </a:ext>
            </a:extLst>
          </p:cNvPr>
          <p:cNvGrpSpPr/>
          <p:nvPr/>
        </p:nvGrpSpPr>
        <p:grpSpPr>
          <a:xfrm>
            <a:off x="364067" y="1949466"/>
            <a:ext cx="4952999" cy="2959068"/>
            <a:chOff x="533402" y="2201333"/>
            <a:chExt cx="5794298" cy="2959068"/>
          </a:xfrm>
        </p:grpSpPr>
        <p:sp>
          <p:nvSpPr>
            <p:cNvPr id="10" name="object 31">
              <a:extLst>
                <a:ext uri="{FF2B5EF4-FFF2-40B4-BE49-F238E27FC236}">
                  <a16:creationId xmlns:a16="http://schemas.microsoft.com/office/drawing/2014/main" id="{022E3122-8882-F674-6741-DE0E5B00D2A4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2816391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for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in range(5):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if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== 3: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    pass  # Do nothing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print(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i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)  # print 0, 1, 2, 3, 4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" name="object 30">
              <a:extLst>
                <a:ext uri="{FF2B5EF4-FFF2-40B4-BE49-F238E27FC236}">
                  <a16:creationId xmlns:a16="http://schemas.microsoft.com/office/drawing/2014/main" id="{47B0F981-DA89-3FB6-EB07-0D87E00EF9C3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pass statement</a:t>
              </a:r>
            </a:p>
          </p:txBody>
        </p:sp>
      </p:grpSp>
      <p:grpSp>
        <p:nvGrpSpPr>
          <p:cNvPr id="3" name="Grupo 2">
            <a:extLst>
              <a:ext uri="{FF2B5EF4-FFF2-40B4-BE49-F238E27FC236}">
                <a16:creationId xmlns:a16="http://schemas.microsoft.com/office/drawing/2014/main" id="{671E1041-072B-D945-19F6-D5CB870189AD}"/>
              </a:ext>
            </a:extLst>
          </p:cNvPr>
          <p:cNvGrpSpPr/>
          <p:nvPr/>
        </p:nvGrpSpPr>
        <p:grpSpPr>
          <a:xfrm>
            <a:off x="5867394" y="1915599"/>
            <a:ext cx="4952999" cy="4138878"/>
            <a:chOff x="533402" y="2201333"/>
            <a:chExt cx="5794298" cy="4138878"/>
          </a:xfrm>
        </p:grpSpPr>
        <p:sp>
          <p:nvSpPr>
            <p:cNvPr id="4" name="object 31">
              <a:extLst>
                <a:ext uri="{FF2B5EF4-FFF2-40B4-BE49-F238E27FC236}">
                  <a16:creationId xmlns:a16="http://schemas.microsoft.com/office/drawing/2014/main" id="{8508C26E-7943-787B-B7BA-2888925B560A}"/>
                </a:ext>
              </a:extLst>
            </p:cNvPr>
            <p:cNvSpPr txBox="1"/>
            <p:nvPr/>
          </p:nvSpPr>
          <p:spPr>
            <a:xfrm>
              <a:off x="533402" y="2344010"/>
              <a:ext cx="5793623" cy="3996201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my_function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():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pass  # Placeholder for future implementation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class </a:t>
              </a:r>
              <a:r>
                <a:rPr lang="en-GB" sz="1982" spc="-159" dirty="0" err="1">
                  <a:solidFill>
                    <a:srgbClr val="0046AC"/>
                  </a:solidFill>
                  <a:latin typeface="Courier New"/>
                  <a:cs typeface="Courier New"/>
                </a:rPr>
                <a:t>MyClass</a:t>
              </a: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: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lang="en-GB"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    pass  # Placeholder for future implementation</a:t>
              </a:r>
            </a:p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endParaRPr lang="en-GB" sz="1982" spc="-159" dirty="0">
                <a:solidFill>
                  <a:srgbClr val="0046AC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5" name="object 30">
              <a:extLst>
                <a:ext uri="{FF2B5EF4-FFF2-40B4-BE49-F238E27FC236}">
                  <a16:creationId xmlns:a16="http://schemas.microsoft.com/office/drawing/2014/main" id="{7A5EB370-3FF9-1D97-481F-49BF0F5503B6}"/>
                </a:ext>
              </a:extLst>
            </p:cNvPr>
            <p:cNvSpPr/>
            <p:nvPr/>
          </p:nvSpPr>
          <p:spPr>
            <a:xfrm>
              <a:off x="535460" y="2201333"/>
              <a:ext cx="5792240" cy="407396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r>
                <a:rPr lang="en-GB" sz="2200" dirty="0">
                  <a:solidFill>
                    <a:schemeClr val="bg1"/>
                  </a:solidFill>
                  <a:latin typeface="Arial Nova" panose="020F0502020204030204" pitchFamily="34" charset="0"/>
                  <a:cs typeface="Arial Nova" panose="020F0502020204030204" pitchFamily="34" charset="0"/>
                </a:rPr>
                <a:t>pass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11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Introduction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endParaRPr lang="en-GB" altLang="es-ES" sz="3000" b="1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GB" altLang="es-ES" sz="3200" dirty="0">
                <a:ea typeface="ＭＳ Ｐゴシック" panose="020B0600070205080204" pitchFamily="34" charset="-128"/>
              </a:rPr>
              <a:t>Control statements are used to control the flow of execution in a program</a:t>
            </a:r>
          </a:p>
          <a:p>
            <a:pPr eaLnBrk="1" hangingPunct="1"/>
            <a:r>
              <a:rPr lang="en-GB" altLang="es-ES" sz="3200" dirty="0">
                <a:ea typeface="ＭＳ Ｐゴシック" panose="020B0600070205080204" pitchFamily="34" charset="-128"/>
              </a:rPr>
              <a:t>Types:</a:t>
            </a:r>
          </a:p>
          <a:p>
            <a:pPr lvl="1"/>
            <a:r>
              <a:rPr lang="en-GB" altLang="es-ES" sz="2800" dirty="0">
                <a:ea typeface="ＭＳ Ｐゴシック" panose="020B0600070205080204" pitchFamily="34" charset="-128"/>
              </a:rPr>
              <a:t>Conditional Statements (if, </a:t>
            </a:r>
            <a:r>
              <a:rPr lang="en-GB" altLang="es-ES" sz="2800" dirty="0" err="1">
                <a:ea typeface="ＭＳ Ｐゴシック" panose="020B0600070205080204" pitchFamily="34" charset="-128"/>
              </a:rPr>
              <a:t>elif</a:t>
            </a:r>
            <a:r>
              <a:rPr lang="en-GB" altLang="es-ES" sz="2800" dirty="0">
                <a:ea typeface="ＭＳ Ｐゴシック" panose="020B0600070205080204" pitchFamily="34" charset="-128"/>
              </a:rPr>
              <a:t>, else, match)</a:t>
            </a:r>
          </a:p>
          <a:p>
            <a:pPr lvl="1"/>
            <a:r>
              <a:rPr lang="en-GB" altLang="es-ES" sz="2800" dirty="0">
                <a:ea typeface="ＭＳ Ｐゴシック" panose="020B0600070205080204" pitchFamily="34" charset="-128"/>
              </a:rPr>
              <a:t>Looping Statements (for, while, for...else, while...else)</a:t>
            </a:r>
          </a:p>
          <a:p>
            <a:pPr lvl="1"/>
            <a:r>
              <a:rPr lang="en-GB" altLang="es-ES" sz="2800" dirty="0">
                <a:ea typeface="ＭＳ Ｐゴシック" panose="020B0600070205080204" pitchFamily="34" charset="-128"/>
              </a:rPr>
              <a:t>Control Flow Statements (break, continue, pass)</a:t>
            </a:r>
          </a:p>
          <a:p>
            <a:pPr lvl="1"/>
            <a:r>
              <a:rPr lang="en-GB" altLang="es-ES" sz="2800" dirty="0">
                <a:ea typeface="ＭＳ Ｐゴシック" panose="020B0600070205080204" pitchFamily="34" charset="-128"/>
              </a:rPr>
              <a:t>Other Control Statements (is, Conditional Operator)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1341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B3F4DCD-02E8-3044-A2AB-321893F7BF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s-ES" dirty="0">
                <a:ea typeface="ＭＳ Ｐゴシック" panose="020B0600070205080204" pitchFamily="34" charset="-128"/>
              </a:rPr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7A4F052B-F201-AD41-B7E2-1EC76F625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47254"/>
            <a:ext cx="10515600" cy="46672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Introduction</a:t>
            </a:r>
          </a:p>
          <a:p>
            <a:pPr eaLnBrk="1" hangingPunct="1"/>
            <a:r>
              <a:rPr lang="en-GB" altLang="es-ES" sz="3000" b="1" dirty="0">
                <a:ea typeface="ＭＳ Ｐゴシック" panose="020B0600070205080204" pitchFamily="34" charset="-128"/>
              </a:rPr>
              <a:t>Conditional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Looping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Control Flow Statements</a:t>
            </a:r>
          </a:p>
          <a:p>
            <a:pPr eaLnBrk="1" hangingPunct="1"/>
            <a:r>
              <a:rPr lang="en-GB" altLang="es-ES" sz="3000" dirty="0">
                <a:ea typeface="ＭＳ Ｐゴシック" panose="020B0600070205080204" pitchFamily="34" charset="-128"/>
              </a:rPr>
              <a:t>Other Control Statements</a:t>
            </a:r>
            <a:endParaRPr lang="en-GB" altLang="es-E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8743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i="1"/>
              <a:t>if </a:t>
            </a:r>
            <a:r>
              <a:rPr lang="en-GB"/>
              <a:t>statement</a:t>
            </a:r>
            <a:endParaRPr lang="en-GB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/>
              <a:t>Decide some code has to be executed </a:t>
            </a:r>
          </a:p>
          <a:p>
            <a:r>
              <a:rPr lang="en-GB"/>
              <a:t>The result is a boolean</a:t>
            </a:r>
          </a:p>
          <a:p>
            <a:r>
              <a:rPr lang="en-GB"/>
              <a:t>Execute code if condition is satisfied</a:t>
            </a:r>
          </a:p>
          <a:p>
            <a:pPr marL="0" indent="0">
              <a:buNone/>
            </a:pPr>
            <a:r>
              <a:rPr lang="en-GB"/>
              <a:t> </a:t>
            </a:r>
          </a:p>
          <a:p>
            <a:endParaRPr lang="en-GB"/>
          </a:p>
          <a:p>
            <a:endParaRPr lang="en-GB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019FB91-EE81-C790-AD0B-076E0836D23D}"/>
              </a:ext>
            </a:extLst>
          </p:cNvPr>
          <p:cNvGrpSpPr/>
          <p:nvPr/>
        </p:nvGrpSpPr>
        <p:grpSpPr>
          <a:xfrm>
            <a:off x="1099144" y="3679472"/>
            <a:ext cx="3218856" cy="1206653"/>
            <a:chOff x="2877144" y="2891305"/>
            <a:chExt cx="3218856" cy="1206653"/>
          </a:xfrm>
        </p:grpSpPr>
        <p:sp>
          <p:nvSpPr>
            <p:cNvPr id="4" name="object 30">
              <a:extLst>
                <a:ext uri="{FF2B5EF4-FFF2-40B4-BE49-F238E27FC236}">
                  <a16:creationId xmlns:a16="http://schemas.microsoft.com/office/drawing/2014/main" id="{08591BA2-B5DD-4142-D710-CD7D33EBAFEC}"/>
                </a:ext>
              </a:extLst>
            </p:cNvPr>
            <p:cNvSpPr txBox="1"/>
            <p:nvPr/>
          </p:nvSpPr>
          <p:spPr>
            <a:xfrm>
              <a:off x="2877144" y="2891305"/>
              <a:ext cx="3218856" cy="331886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if</a:t>
              </a:r>
              <a:r>
                <a:rPr sz="2378" spc="-931" dirty="0">
                  <a:solidFill>
                    <a:srgbClr val="FFFFFF"/>
                  </a:solidFill>
                  <a:latin typeface="Courier New"/>
                  <a:cs typeface="Courier New"/>
                </a:rPr>
                <a:t> </a:t>
              </a:r>
              <a:r>
                <a:rPr sz="2378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sz="2378" dirty="0">
                <a:latin typeface="SeriaRegular"/>
                <a:cs typeface="SeriaRegular"/>
              </a:endParaRPr>
            </a:p>
          </p:txBody>
        </p:sp>
        <p:sp>
          <p:nvSpPr>
            <p:cNvPr id="5" name="object 31">
              <a:extLst>
                <a:ext uri="{FF2B5EF4-FFF2-40B4-BE49-F238E27FC236}">
                  <a16:creationId xmlns:a16="http://schemas.microsoft.com/office/drawing/2014/main" id="{8B529E21-1470-D04D-84B5-FB103064E4F7}"/>
                </a:ext>
              </a:extLst>
            </p:cNvPr>
            <p:cNvSpPr txBox="1"/>
            <p:nvPr/>
          </p:nvSpPr>
          <p:spPr>
            <a:xfrm>
              <a:off x="2877144" y="3217995"/>
              <a:ext cx="3218856" cy="879963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if </a:t>
              </a:r>
              <a:r>
                <a:rPr sz="1982" spc="-20" dirty="0">
                  <a:solidFill>
                    <a:srgbClr val="0046AC"/>
                  </a:solidFill>
                  <a:latin typeface="Courier New"/>
                  <a:cs typeface="Courier New"/>
                </a:rPr>
                <a:t>condition:</a:t>
              </a:r>
              <a:endParaRPr sz="1982" dirty="0">
                <a:latin typeface="Courier New"/>
                <a:cs typeface="Courier New"/>
              </a:endParaRPr>
            </a:p>
            <a:p>
              <a:pPr marL="67952" marR="1160226" indent="526003">
                <a:lnSpc>
                  <a:spcPts val="2378"/>
                </a:lnSpc>
                <a:spcBef>
                  <a:spcPts val="79"/>
                </a:spcBef>
              </a:pPr>
              <a:r>
                <a:rPr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</a:t>
              </a:r>
              <a:r>
                <a:rPr sz="1982" spc="-12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Some</a:t>
              </a:r>
              <a:r>
                <a:rPr sz="1982" spc="-12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178" dirty="0">
                  <a:solidFill>
                    <a:srgbClr val="0046AC"/>
                  </a:solidFill>
                  <a:latin typeface="Courier New"/>
                  <a:cs typeface="Courier New"/>
                </a:rPr>
                <a:t>code</a:t>
              </a:r>
              <a:endParaRPr sz="1982" dirty="0">
                <a:latin typeface="Courier New"/>
                <a:cs typeface="Courier New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aphicFrame>
        <p:nvGraphicFramePr>
          <p:cNvPr id="11" name="object 30">
            <a:extLst>
              <a:ext uri="{FF2B5EF4-FFF2-40B4-BE49-F238E27FC236}">
                <a16:creationId xmlns:a16="http://schemas.microsoft.com/office/drawing/2014/main" id="{BD744D15-D3E0-1473-4D0A-C5F2D316A9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701437"/>
              </p:ext>
            </p:extLst>
          </p:nvPr>
        </p:nvGraphicFramePr>
        <p:xfrm>
          <a:off x="6985074" y="3545972"/>
          <a:ext cx="4769887" cy="222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974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8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228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0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sz="20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Sign</a:t>
                      </a:r>
                      <a:r>
                        <a:rPr lang="es-ES" sz="200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Operator</a:t>
                      </a:r>
                      <a:endParaRPr sz="2000" dirty="0">
                        <a:latin typeface="SeriaItalicCaps"/>
                        <a:cs typeface="SeriaItalicCaps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endParaRPr lang="es-ES" sz="20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20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Sign</a:t>
                      </a:r>
                      <a:endParaRPr sz="2000" dirty="0">
                        <a:latin typeface="SeriaItalicCaps"/>
                        <a:cs typeface="SeriaItalicCaps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endParaRPr lang="es-ES" sz="2000" spc="-1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2000" spc="-1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Operator</a:t>
                      </a:r>
                      <a:endParaRPr sz="2000" dirty="0">
                        <a:latin typeface="SeriaItalicCaps"/>
                        <a:cs typeface="SeriaItalicCaps"/>
                      </a:endParaRPr>
                    </a:p>
                  </a:txBody>
                  <a:tcPr marL="0" marR="0" marT="0" marB="0"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239">
                <a:tc>
                  <a:txBody>
                    <a:bodyPr/>
                    <a:lstStyle/>
                    <a:p>
                      <a:pPr marL="1390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390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==</a:t>
                      </a:r>
                      <a:r>
                        <a:rPr lang="es-ES"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  </a:t>
                      </a:r>
                      <a:r>
                        <a:rPr lang="es-ES" sz="2000" spc="-25" dirty="0" err="1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Equal</a:t>
                      </a: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390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sz="2000" dirty="0">
                        <a:latin typeface="SeriaRegular"/>
                        <a:cs typeface="SeriaRegular"/>
                      </a:endParaRPr>
                    </a:p>
                    <a:p>
                      <a:pPr marL="151765">
                        <a:lnSpc>
                          <a:spcPts val="1195"/>
                        </a:lnSpc>
                        <a:tabLst>
                          <a:tab pos="455930" algn="l"/>
                        </a:tabLst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!=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Not</a:t>
                      </a:r>
                      <a:r>
                        <a:rPr sz="2000" spc="-3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equal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  <a:p>
                      <a:pPr marL="164465">
                        <a:lnSpc>
                          <a:spcPts val="1200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64465">
                        <a:lnSpc>
                          <a:spcPts val="1200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&gt;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Greater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  <a:lnT w="6350">
                      <a:solidFill>
                        <a:srgbClr val="0046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ts val="1055"/>
                        </a:lnSpc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90170">
                        <a:lnSpc>
                          <a:spcPts val="1055"/>
                        </a:lnSpc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Courier New"/>
                          <a:cs typeface="Courier New"/>
                        </a:rPr>
                        <a:t>and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  <a:p>
                      <a:pPr marL="90170" marR="82550" indent="3302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90170" marR="82550" indent="3302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Courier New"/>
                          <a:cs typeface="Courier New"/>
                        </a:rPr>
                        <a:t>or </a:t>
                      </a:r>
                      <a:endParaRPr lang="es-ES" sz="2000" spc="-25" dirty="0">
                        <a:solidFill>
                          <a:srgbClr val="0046AC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90170" marR="82550" indent="3302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90170" marR="82550" indent="33020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2000" spc="-95" dirty="0">
                          <a:solidFill>
                            <a:srgbClr val="0046AC"/>
                          </a:solidFill>
                          <a:latin typeface="Courier New"/>
                          <a:cs typeface="Courier New"/>
                        </a:rPr>
                        <a:t>not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  <a:lnT w="6350">
                      <a:solidFill>
                        <a:srgbClr val="0046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</a:pPr>
                      <a:endParaRPr lang="es-ES" sz="20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5"/>
                        </a:lnSpc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Logical</a:t>
                      </a:r>
                      <a:r>
                        <a:rPr sz="2000" spc="-3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and</a:t>
                      </a: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>
                        <a:lnSpc>
                          <a:spcPts val="1055"/>
                        </a:lnSpc>
                      </a:pPr>
                      <a:endParaRPr sz="2000" dirty="0">
                        <a:latin typeface="SeriaRegular"/>
                        <a:cs typeface="SeriaRegular"/>
                      </a:endParaRPr>
                    </a:p>
                    <a:p>
                      <a:pPr marL="75565" marR="8318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Logical</a:t>
                      </a:r>
                      <a:r>
                        <a:rPr sz="2000" spc="-3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or</a:t>
                      </a:r>
                      <a:r>
                        <a:rPr sz="2000" spc="5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endParaRPr lang="es-ES" sz="2000" spc="5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 marR="8318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endParaRPr lang="es-ES" sz="2000" spc="50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75565" marR="83185">
                        <a:lnSpc>
                          <a:spcPts val="1200"/>
                        </a:lnSpc>
                        <a:spcBef>
                          <a:spcPts val="35"/>
                        </a:spcBef>
                      </a:pP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Logical</a:t>
                      </a:r>
                      <a:r>
                        <a:rPr sz="2000" spc="-3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not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T w="6350">
                      <a:solidFill>
                        <a:srgbClr val="0046A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611">
                <a:tc>
                  <a:txBody>
                    <a:bodyPr/>
                    <a:lstStyle/>
                    <a:p>
                      <a:pPr marL="164465">
                        <a:lnSpc>
                          <a:spcPts val="1035"/>
                        </a:lnSpc>
                        <a:tabLst>
                          <a:tab pos="455930" algn="l"/>
                        </a:tabLst>
                      </a:pPr>
                      <a:endParaRPr lang="es-ES" sz="2000" spc="-50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64465">
                        <a:lnSpc>
                          <a:spcPts val="1035"/>
                        </a:lnSpc>
                        <a:tabLst>
                          <a:tab pos="455930" algn="l"/>
                        </a:tabLst>
                      </a:pPr>
                      <a:r>
                        <a:rPr sz="2000" spc="-5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&lt;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Lower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295">
                <a:tc>
                  <a:txBody>
                    <a:bodyPr/>
                    <a:lstStyle/>
                    <a:p>
                      <a:pPr marL="1390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390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&gt;=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Greater</a:t>
                      </a: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or</a:t>
                      </a:r>
                      <a:r>
                        <a:rPr sz="2000" spc="-2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equal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295">
                <a:tc>
                  <a:txBody>
                    <a:bodyPr/>
                    <a:lstStyle/>
                    <a:p>
                      <a:pPr marL="1390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endParaRPr lang="es-ES" sz="2000" spc="-25" dirty="0">
                        <a:solidFill>
                          <a:srgbClr val="0046AC"/>
                        </a:solidFill>
                        <a:latin typeface="SeriaRegular"/>
                        <a:cs typeface="SeriaRegular"/>
                      </a:endParaRPr>
                    </a:p>
                    <a:p>
                      <a:pPr marL="139065">
                        <a:lnSpc>
                          <a:spcPts val="1050"/>
                        </a:lnSpc>
                        <a:tabLst>
                          <a:tab pos="455930" algn="l"/>
                        </a:tabLst>
                      </a:pPr>
                      <a:r>
                        <a:rPr sz="2000" spc="-25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&lt;=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	Lower</a:t>
                      </a:r>
                      <a:r>
                        <a:rPr sz="2000" spc="-2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or</a:t>
                      </a:r>
                      <a:r>
                        <a:rPr sz="2000" spc="-2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 </a:t>
                      </a:r>
                      <a:r>
                        <a:rPr sz="2000" spc="-10" dirty="0">
                          <a:solidFill>
                            <a:srgbClr val="0046AC"/>
                          </a:solidFill>
                          <a:latin typeface="SeriaRegular"/>
                          <a:cs typeface="SeriaRegular"/>
                        </a:rPr>
                        <a:t>equal</a:t>
                      </a:r>
                      <a:endParaRPr sz="2000" dirty="0">
                        <a:latin typeface="SeriaRegular"/>
                        <a:cs typeface="SeriaRegular"/>
                      </a:endParaRPr>
                    </a:p>
                  </a:txBody>
                  <a:tcPr marL="0" marR="0" marT="0" marB="0">
                    <a:lnR w="6350">
                      <a:solidFill>
                        <a:srgbClr val="0046AC"/>
                      </a:solidFill>
                      <a:prstDash val="solid"/>
                    </a:lnR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46AC"/>
                      </a:solidFill>
                      <a:prstDash val="solid"/>
                    </a:lnL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i="1" dirty="0" err="1"/>
              <a:t>if</a:t>
            </a:r>
            <a:r>
              <a:rPr lang="es-ES" i="1" dirty="0"/>
              <a:t> ... </a:t>
            </a:r>
            <a:r>
              <a:rPr lang="es-ES" i="1" dirty="0" err="1"/>
              <a:t>else</a:t>
            </a:r>
            <a:r>
              <a:rPr lang="es-ES" i="1" dirty="0"/>
              <a:t> </a:t>
            </a:r>
            <a:r>
              <a:rPr lang="es-ES" dirty="0" err="1"/>
              <a:t>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Decide </a:t>
            </a:r>
            <a:r>
              <a:rPr lang="es-ES" dirty="0" err="1"/>
              <a:t>some</a:t>
            </a:r>
            <a:r>
              <a:rPr lang="es-ES" dirty="0"/>
              <a:t> </a:t>
            </a:r>
            <a:r>
              <a:rPr lang="es-ES" dirty="0" err="1"/>
              <a:t>code</a:t>
            </a:r>
            <a:r>
              <a:rPr lang="es-ES" dirty="0"/>
              <a:t> has </a:t>
            </a:r>
            <a:r>
              <a:rPr lang="es-ES" dirty="0" err="1"/>
              <a:t>to</a:t>
            </a:r>
            <a:r>
              <a:rPr lang="es-ES" dirty="0"/>
              <a:t> be </a:t>
            </a:r>
            <a:r>
              <a:rPr lang="es-ES" dirty="0" err="1"/>
              <a:t>executed</a:t>
            </a:r>
            <a:r>
              <a:rPr lang="es-ES" dirty="0"/>
              <a:t>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something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True</a:t>
            </a:r>
          </a:p>
          <a:p>
            <a:r>
              <a:rPr lang="es-ES" dirty="0" err="1"/>
              <a:t>Otherwise</a:t>
            </a:r>
            <a:r>
              <a:rPr lang="es-ES" dirty="0"/>
              <a:t>,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execute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part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code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</a:t>
            </a:r>
            <a:endParaRPr dirty="0"/>
          </a:p>
          <a:p>
            <a:endParaRPr dirty="0"/>
          </a:p>
          <a:p>
            <a:endParaRPr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019FB91-EE81-C790-AD0B-076E0836D23D}"/>
              </a:ext>
            </a:extLst>
          </p:cNvPr>
          <p:cNvGrpSpPr/>
          <p:nvPr/>
        </p:nvGrpSpPr>
        <p:grpSpPr>
          <a:xfrm>
            <a:off x="1653326" y="3651762"/>
            <a:ext cx="3218856" cy="1811884"/>
            <a:chOff x="2877144" y="2891305"/>
            <a:chExt cx="3218856" cy="1811884"/>
          </a:xfrm>
        </p:grpSpPr>
        <p:sp>
          <p:nvSpPr>
            <p:cNvPr id="4" name="object 30">
              <a:extLst>
                <a:ext uri="{FF2B5EF4-FFF2-40B4-BE49-F238E27FC236}">
                  <a16:creationId xmlns:a16="http://schemas.microsoft.com/office/drawing/2014/main" id="{08591BA2-B5DD-4142-D710-CD7D33EBAFEC}"/>
                </a:ext>
              </a:extLst>
            </p:cNvPr>
            <p:cNvSpPr txBox="1"/>
            <p:nvPr/>
          </p:nvSpPr>
          <p:spPr>
            <a:xfrm>
              <a:off x="2877144" y="2891305"/>
              <a:ext cx="3218856" cy="331886"/>
            </a:xfrm>
            <a:prstGeom prst="rect">
              <a:avLst/>
            </a:prstGeom>
            <a:solidFill>
              <a:srgbClr val="0046AC"/>
            </a:solidFill>
          </p:spPr>
          <p:txBody>
            <a:bodyPr vert="horz" wrap="square" lIns="0" tIns="0" rIns="0" bIns="0" rtlCol="0">
              <a:spAutoFit/>
            </a:bodyPr>
            <a:lstStyle/>
            <a:p>
              <a:pPr marL="67952">
                <a:lnSpc>
                  <a:spcPts val="2477"/>
                </a:lnSpc>
              </a:pPr>
              <a:r>
                <a:rPr sz="2378" spc="-248" dirty="0">
                  <a:solidFill>
                    <a:srgbClr val="FFFFFF"/>
                  </a:solidFill>
                  <a:latin typeface="Courier New"/>
                  <a:cs typeface="Courier New"/>
                </a:rPr>
                <a:t>if</a:t>
              </a:r>
              <a:r>
                <a:rPr sz="2378" spc="-931" dirty="0">
                  <a:solidFill>
                    <a:srgbClr val="FFFFFF"/>
                  </a:solidFill>
                  <a:latin typeface="Courier New"/>
                  <a:cs typeface="Courier New"/>
                </a:rPr>
                <a:t> </a:t>
              </a:r>
              <a:r>
                <a:rPr sz="2378" spc="-20" dirty="0">
                  <a:solidFill>
                    <a:srgbClr val="FFFFFF"/>
                  </a:solidFill>
                  <a:latin typeface="SeriaRegular"/>
                  <a:cs typeface="SeriaRegular"/>
                </a:rPr>
                <a:t>statement</a:t>
              </a:r>
              <a:endParaRPr sz="2378" dirty="0">
                <a:latin typeface="SeriaRegular"/>
                <a:cs typeface="SeriaRegular"/>
              </a:endParaRPr>
            </a:p>
          </p:txBody>
        </p:sp>
        <p:sp>
          <p:nvSpPr>
            <p:cNvPr id="5" name="object 31">
              <a:extLst>
                <a:ext uri="{FF2B5EF4-FFF2-40B4-BE49-F238E27FC236}">
                  <a16:creationId xmlns:a16="http://schemas.microsoft.com/office/drawing/2014/main" id="{8B529E21-1470-D04D-84B5-FB103064E4F7}"/>
                </a:ext>
              </a:extLst>
            </p:cNvPr>
            <p:cNvSpPr txBox="1"/>
            <p:nvPr/>
          </p:nvSpPr>
          <p:spPr>
            <a:xfrm>
              <a:off x="2877144" y="3217995"/>
              <a:ext cx="3218856" cy="1485194"/>
            </a:xfrm>
            <a:prstGeom prst="rect">
              <a:avLst/>
            </a:prstGeom>
            <a:solidFill>
              <a:srgbClr val="D8E3F2"/>
            </a:solidFill>
          </p:spPr>
          <p:txBody>
            <a:bodyPr vert="horz" wrap="square" lIns="0" tIns="249153" rIns="0" bIns="0" rtlCol="0">
              <a:spAutoFit/>
            </a:bodyPr>
            <a:lstStyle/>
            <a:p>
              <a:pPr marL="67952">
                <a:lnSpc>
                  <a:spcPts val="2378"/>
                </a:lnSpc>
                <a:spcBef>
                  <a:spcPts val="1962"/>
                </a:spcBef>
              </a:pPr>
              <a:r>
                <a:rPr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if </a:t>
              </a:r>
              <a:r>
                <a:rPr sz="1982" spc="-20" dirty="0">
                  <a:solidFill>
                    <a:srgbClr val="0046AC"/>
                  </a:solidFill>
                  <a:latin typeface="Courier New"/>
                  <a:cs typeface="Courier New"/>
                </a:rPr>
                <a:t>condition:</a:t>
              </a:r>
              <a:endParaRPr sz="1982" dirty="0">
                <a:latin typeface="Courier New"/>
                <a:cs typeface="Courier New"/>
              </a:endParaRPr>
            </a:p>
            <a:p>
              <a:pPr marL="67952" marR="1160226" indent="526003">
                <a:lnSpc>
                  <a:spcPts val="2378"/>
                </a:lnSpc>
                <a:spcBef>
                  <a:spcPts val="79"/>
                </a:spcBef>
              </a:pPr>
              <a:r>
                <a:rPr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</a:t>
              </a:r>
              <a:r>
                <a:rPr sz="1982" spc="-12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Some</a:t>
              </a:r>
              <a:r>
                <a:rPr sz="1982" spc="-12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178" dirty="0">
                  <a:solidFill>
                    <a:srgbClr val="0046AC"/>
                  </a:solidFill>
                  <a:latin typeface="Courier New"/>
                  <a:cs typeface="Courier New"/>
                </a:rPr>
                <a:t>code </a:t>
              </a:r>
              <a:r>
                <a:rPr sz="1982" spc="-20" dirty="0">
                  <a:solidFill>
                    <a:srgbClr val="0046AC"/>
                  </a:solidFill>
                  <a:latin typeface="Courier New"/>
                  <a:cs typeface="Courier New"/>
                </a:rPr>
                <a:t>else:</a:t>
              </a:r>
              <a:endParaRPr sz="1982" dirty="0">
                <a:latin typeface="Courier New"/>
                <a:cs typeface="Courier New"/>
              </a:endParaRPr>
            </a:p>
            <a:p>
              <a:pPr marL="593955">
                <a:lnSpc>
                  <a:spcPts val="2279"/>
                </a:lnSpc>
              </a:pPr>
              <a:r>
                <a:rPr sz="1982" spc="-159" dirty="0">
                  <a:solidFill>
                    <a:srgbClr val="0046AC"/>
                  </a:solidFill>
                  <a:latin typeface="Courier New"/>
                  <a:cs typeface="Courier New"/>
                </a:rPr>
                <a:t>#</a:t>
              </a:r>
              <a:r>
                <a:rPr sz="1982" spc="-11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Some</a:t>
              </a:r>
              <a:r>
                <a:rPr sz="1982" spc="-11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other</a:t>
              </a:r>
              <a:r>
                <a:rPr sz="1982" spc="-109" dirty="0">
                  <a:solidFill>
                    <a:srgbClr val="0046AC"/>
                  </a:solidFill>
                  <a:latin typeface="Courier New"/>
                  <a:cs typeface="Courier New"/>
                </a:rPr>
                <a:t> </a:t>
              </a:r>
              <a:r>
                <a:rPr sz="1982" spc="-40" dirty="0">
                  <a:solidFill>
                    <a:srgbClr val="0046AC"/>
                  </a:solidFill>
                  <a:latin typeface="Courier New"/>
                  <a:cs typeface="Courier New"/>
                </a:rPr>
                <a:t>code</a:t>
              </a:r>
              <a:endParaRPr sz="1982" dirty="0">
                <a:latin typeface="Courier New"/>
                <a:cs typeface="Courier New"/>
              </a:endParaRP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aphicFrame>
        <p:nvGraphicFramePr>
          <p:cNvPr id="8" name="object 30">
            <a:extLst>
              <a:ext uri="{FF2B5EF4-FFF2-40B4-BE49-F238E27FC236}">
                <a16:creationId xmlns:a16="http://schemas.microsoft.com/office/drawing/2014/main" id="{A4FDF857-12FA-1C57-4360-DFF74CF32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79384"/>
              </p:ext>
            </p:extLst>
          </p:nvPr>
        </p:nvGraphicFramePr>
        <p:xfrm>
          <a:off x="7924663" y="2864654"/>
          <a:ext cx="2761265" cy="3141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12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41699">
                <a:tc>
                  <a:txBody>
                    <a:bodyPr/>
                    <a:lstStyle/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Operators</a:t>
                      </a: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() (</a:t>
                      </a:r>
                      <a:r>
                        <a:rPr lang="es-ES" sz="24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highest</a:t>
                      </a: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)</a:t>
                      </a: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**</a:t>
                      </a: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*, /, %</a:t>
                      </a: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+, -</a:t>
                      </a: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&lt;, &lt;=, &gt;, &gt;= ==, !=</a:t>
                      </a: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is</a:t>
                      </a: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, </a:t>
                      </a:r>
                      <a:r>
                        <a:rPr lang="es-ES" sz="24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is</a:t>
                      </a: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 </a:t>
                      </a:r>
                      <a:r>
                        <a:rPr lang="es-ES" sz="24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not</a:t>
                      </a: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not</a:t>
                      </a: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4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4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and</a:t>
                      </a: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endParaRPr lang="es-ES" sz="2000" spc="-20" dirty="0">
                        <a:solidFill>
                          <a:srgbClr val="0046AC"/>
                        </a:solidFill>
                        <a:latin typeface="SeriaItalicCaps"/>
                        <a:cs typeface="SeriaItalicCaps"/>
                      </a:endParaRPr>
                    </a:p>
                    <a:p>
                      <a:pPr marL="75565">
                        <a:lnSpc>
                          <a:spcPts val="1055"/>
                        </a:lnSpc>
                        <a:tabLst>
                          <a:tab pos="455930" algn="l"/>
                        </a:tabLst>
                      </a:pPr>
                      <a:r>
                        <a:rPr lang="es-ES" sz="20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or</a:t>
                      </a:r>
                      <a:r>
                        <a:rPr lang="es-ES" sz="20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 (</a:t>
                      </a:r>
                      <a:r>
                        <a:rPr lang="es-ES" sz="2000" spc="-20" dirty="0" err="1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lowest</a:t>
                      </a:r>
                      <a:r>
                        <a:rPr lang="es-ES" sz="2000" spc="-20" dirty="0">
                          <a:solidFill>
                            <a:srgbClr val="0046AC"/>
                          </a:solidFill>
                          <a:latin typeface="SeriaItalicCaps"/>
                          <a:cs typeface="SeriaItalicCaps"/>
                        </a:rPr>
                        <a:t>)</a:t>
                      </a:r>
                      <a:endParaRPr sz="2000" dirty="0">
                        <a:latin typeface="SeriaRegular"/>
                      </a:endParaRPr>
                    </a:p>
                  </a:txBody>
                  <a:tcPr marL="0" marR="0" marT="0" marB="0">
                    <a:lnT w="6350">
                      <a:solidFill>
                        <a:srgbClr val="0046AC"/>
                      </a:solidFill>
                      <a:prstDash val="solid"/>
                    </a:lnT>
                    <a:lnB w="6350">
                      <a:solidFill>
                        <a:srgbClr val="0046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81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Example</a:t>
            </a:r>
            <a:endParaRPr dirty="0"/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2DCC39AF-4DC8-3F37-680A-5C583E18D00F}"/>
              </a:ext>
            </a:extLst>
          </p:cNvPr>
          <p:cNvGrpSpPr/>
          <p:nvPr/>
        </p:nvGrpSpPr>
        <p:grpSpPr>
          <a:xfrm>
            <a:off x="501593" y="1414724"/>
            <a:ext cx="10484270" cy="4681276"/>
            <a:chOff x="783017" y="1659887"/>
            <a:chExt cx="5234151" cy="4526598"/>
          </a:xfrm>
        </p:grpSpPr>
        <p:sp>
          <p:nvSpPr>
            <p:cNvPr id="7" name="object 30">
              <a:extLst>
                <a:ext uri="{FF2B5EF4-FFF2-40B4-BE49-F238E27FC236}">
                  <a16:creationId xmlns:a16="http://schemas.microsoft.com/office/drawing/2014/main" id="{9AC3A3F8-785C-C908-2A1B-F1EB7043F8CB}"/>
                </a:ext>
              </a:extLst>
            </p:cNvPr>
            <p:cNvSpPr/>
            <p:nvPr/>
          </p:nvSpPr>
          <p:spPr>
            <a:xfrm>
              <a:off x="783017" y="1659887"/>
              <a:ext cx="5234151" cy="462279"/>
            </a:xfrm>
            <a:custGeom>
              <a:avLst/>
              <a:gdLst/>
              <a:ahLst/>
              <a:cxnLst/>
              <a:rect l="l" t="t" r="r" b="b"/>
              <a:pathLst>
                <a:path w="2013585" h="69850">
                  <a:moveTo>
                    <a:pt x="0" y="69684"/>
                  </a:moveTo>
                  <a:lnTo>
                    <a:pt x="2013089" y="69684"/>
                  </a:lnTo>
                  <a:lnTo>
                    <a:pt x="2013089" y="0"/>
                  </a:lnTo>
                  <a:lnTo>
                    <a:pt x="0" y="0"/>
                  </a:lnTo>
                  <a:lnTo>
                    <a:pt x="0" y="69684"/>
                  </a:lnTo>
                  <a:close/>
                </a:path>
              </a:pathLst>
            </a:custGeom>
            <a:solidFill>
              <a:srgbClr val="0046AC"/>
            </a:solidFill>
          </p:spPr>
          <p:txBody>
            <a:bodyPr wrap="square" lIns="0" tIns="0" rIns="0" bIns="0" rtlCol="0"/>
            <a:lstStyle/>
            <a:p>
              <a:endParaRPr lang="en-GB" sz="3567" dirty="0"/>
            </a:p>
          </p:txBody>
        </p:sp>
        <p:sp>
          <p:nvSpPr>
            <p:cNvPr id="8" name="object 31">
              <a:extLst>
                <a:ext uri="{FF2B5EF4-FFF2-40B4-BE49-F238E27FC236}">
                  <a16:creationId xmlns:a16="http://schemas.microsoft.com/office/drawing/2014/main" id="{C3F5C2B4-FAF9-A538-81F7-0FF343896983}"/>
                </a:ext>
              </a:extLst>
            </p:cNvPr>
            <p:cNvSpPr/>
            <p:nvPr/>
          </p:nvSpPr>
          <p:spPr>
            <a:xfrm>
              <a:off x="783017" y="1891027"/>
              <a:ext cx="5234151" cy="4295458"/>
            </a:xfrm>
            <a:custGeom>
              <a:avLst/>
              <a:gdLst/>
              <a:ahLst/>
              <a:cxnLst/>
              <a:rect l="l" t="t" r="r" b="b"/>
              <a:pathLst>
                <a:path w="2013585" h="1936114">
                  <a:moveTo>
                    <a:pt x="2013089" y="0"/>
                  </a:moveTo>
                  <a:lnTo>
                    <a:pt x="0" y="0"/>
                  </a:lnTo>
                  <a:lnTo>
                    <a:pt x="0" y="1935962"/>
                  </a:lnTo>
                  <a:lnTo>
                    <a:pt x="2013089" y="1935962"/>
                  </a:lnTo>
                  <a:lnTo>
                    <a:pt x="2013089" y="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def 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check_number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(number):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if number &gt; 0 and number % 2 == 0: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result = "The number is positive and even."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else: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    result = "The number is either negative, zero, or positive and odd."  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    return result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# Example usage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number = 14</a:t>
              </a:r>
            </a:p>
            <a:p>
              <a:pPr marL="67952">
                <a:spcBef>
                  <a:spcPts val="1962"/>
                </a:spcBef>
              </a:pP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print(</a:t>
              </a:r>
              <a:r>
                <a:rPr lang="en-GB" sz="1600" spc="-168" dirty="0" err="1">
                  <a:solidFill>
                    <a:srgbClr val="0046AC"/>
                  </a:solidFill>
                  <a:latin typeface="Courier New"/>
                  <a:cs typeface="Courier New"/>
                </a:rPr>
                <a:t>check_number</a:t>
              </a:r>
              <a:r>
                <a:rPr lang="en-GB" sz="1600" spc="-168" dirty="0">
                  <a:solidFill>
                    <a:srgbClr val="0046AC"/>
                  </a:solidFill>
                  <a:latin typeface="Courier New"/>
                  <a:cs typeface="Courier New"/>
                </a:rPr>
                <a:t>(number))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6173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</a:t>
            </a:r>
            <a:r>
              <a:rPr lang="en-GB" i="1" dirty="0"/>
              <a:t>if</a:t>
            </a:r>
            <a:r>
              <a:rPr lang="en-GB"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when a decision depends on the result of an earlier decision</a:t>
            </a:r>
          </a:p>
          <a:p>
            <a:r>
              <a:rPr lang="en-GB" sz="3200" dirty="0"/>
              <a:t>Example: calculating the cost of sending a small parcel</a:t>
            </a:r>
          </a:p>
          <a:p>
            <a:pPr lvl="1"/>
            <a:r>
              <a:rPr lang="en-GB" sz="2800" dirty="0"/>
              <a:t>R5 for the first 300g</a:t>
            </a:r>
          </a:p>
          <a:p>
            <a:pPr lvl="1"/>
            <a:r>
              <a:rPr lang="en-GB" sz="2800" dirty="0"/>
              <a:t>R2 for every 100g thereafter, up to 1000g</a:t>
            </a:r>
          </a:p>
          <a:p>
            <a:r>
              <a:rPr lang="en-GB" sz="3200" dirty="0"/>
              <a:t>Important:</a:t>
            </a:r>
          </a:p>
          <a:p>
            <a:pPr lvl="1"/>
            <a:r>
              <a:rPr lang="en-GB" sz="2800" dirty="0"/>
              <a:t>Maintain proper indentation</a:t>
            </a:r>
          </a:p>
          <a:p>
            <a:pPr lvl="1"/>
            <a:r>
              <a:rPr lang="en-GB" sz="2800" dirty="0"/>
              <a:t>Indent inner if and else clauses one more level than outer clauses</a:t>
            </a:r>
          </a:p>
          <a:p>
            <a:endParaRPr lang="en-GB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1B10314-117D-047C-690F-9AB6EAB9CBD9}"/>
              </a:ext>
            </a:extLst>
          </p:cNvPr>
          <p:cNvSpPr txBox="1"/>
          <p:nvPr/>
        </p:nvSpPr>
        <p:spPr>
          <a:xfrm>
            <a:off x="-879894" y="6211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0187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3" id="{559D3E6F-D5AF-42EE-9AAF-EF3EAB030913}" vid="{B31319D4-E808-48CF-809F-70724F54FCF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4A67E1204A05141B94C6535FCE059CF" ma:contentTypeVersion="7" ma:contentTypeDescription="Crear nuevo documento." ma:contentTypeScope="" ma:versionID="87bc997106808af5dee86895d3d136d3">
  <xsd:schema xmlns:xsd="http://www.w3.org/2001/XMLSchema" xmlns:xs="http://www.w3.org/2001/XMLSchema" xmlns:p="http://schemas.microsoft.com/office/2006/metadata/properties" xmlns:ns2="738ed63a-388b-47a3-ae4b-37f4b1619345" targetNamespace="http://schemas.microsoft.com/office/2006/metadata/properties" ma:root="true" ma:fieldsID="5874e43e45c9a977b2cd029f48298bd6" ns2:_="">
    <xsd:import namespace="738ed63a-388b-47a3-ae4b-37f4b16193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8ed63a-388b-47a3-ae4b-37f4b16193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31F91D-8E39-4B49-A589-8DC913A2D67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8ed63a-388b-47a3-ae4b-37f4b16193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FABE11-27DE-4314-92B8-51902799B9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B1C54B-09F7-4D59-9C3E-E03E12068D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32969</TotalTime>
  <Words>2679</Words>
  <Application>Microsoft Macintosh PowerPoint</Application>
  <PresentationFormat>Panorámica</PresentationFormat>
  <Paragraphs>429</Paragraphs>
  <Slides>37</Slides>
  <Notes>30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37</vt:i4>
      </vt:variant>
    </vt:vector>
  </HeadingPairs>
  <TitlesOfParts>
    <vt:vector size="45" baseType="lpstr">
      <vt:lpstr>Arial</vt:lpstr>
      <vt:lpstr>Arial Nova</vt:lpstr>
      <vt:lpstr>Calibri</vt:lpstr>
      <vt:lpstr>Courier New</vt:lpstr>
      <vt:lpstr>SeriaItalicCaps</vt:lpstr>
      <vt:lpstr>SeriaRegular</vt:lpstr>
      <vt:lpstr>Times New Roman</vt:lpstr>
      <vt:lpstr>Tema de Office</vt:lpstr>
      <vt:lpstr>Control Loops</vt:lpstr>
      <vt:lpstr>Objectives</vt:lpstr>
      <vt:lpstr>Outline</vt:lpstr>
      <vt:lpstr>Introduction</vt:lpstr>
      <vt:lpstr>Outline</vt:lpstr>
      <vt:lpstr>if statement</vt:lpstr>
      <vt:lpstr>if ... else statement</vt:lpstr>
      <vt:lpstr>Example</vt:lpstr>
      <vt:lpstr>Nested if statement</vt:lpstr>
      <vt:lpstr>Example</vt:lpstr>
      <vt:lpstr>elif and if ladders</vt:lpstr>
      <vt:lpstr>Example</vt:lpstr>
      <vt:lpstr>match statement</vt:lpstr>
      <vt:lpstr>Example</vt:lpstr>
      <vt:lpstr>Outline</vt:lpstr>
      <vt:lpstr>for statement</vt:lpstr>
      <vt:lpstr>Example</vt:lpstr>
      <vt:lpstr>for … else statement</vt:lpstr>
      <vt:lpstr>range</vt:lpstr>
      <vt:lpstr>Example</vt:lpstr>
      <vt:lpstr>while statement</vt:lpstr>
      <vt:lpstr>Example</vt:lpstr>
      <vt:lpstr>while… else statement</vt:lpstr>
      <vt:lpstr>Example</vt:lpstr>
      <vt:lpstr>Outline</vt:lpstr>
      <vt:lpstr>break</vt:lpstr>
      <vt:lpstr>Example</vt:lpstr>
      <vt:lpstr>continue</vt:lpstr>
      <vt:lpstr>Example</vt:lpstr>
      <vt:lpstr>pass</vt:lpstr>
      <vt:lpstr>Example</vt:lpstr>
      <vt:lpstr>Outline</vt:lpstr>
      <vt:lpstr>is Operator</vt:lpstr>
      <vt:lpstr>Example</vt:lpstr>
      <vt:lpstr>Example</vt:lpstr>
      <vt:lpstr>Conditional operator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Graph Techniques</dc:title>
  <dc:creator>Rodríguez Moreno María Dolores</dc:creator>
  <cp:lastModifiedBy>Rodríguez Moreno María Dolores</cp:lastModifiedBy>
  <cp:revision>115</cp:revision>
  <cp:lastPrinted>2021-04-07T10:05:07Z</cp:lastPrinted>
  <dcterms:created xsi:type="dcterms:W3CDTF">2020-03-29T19:11:15Z</dcterms:created>
  <dcterms:modified xsi:type="dcterms:W3CDTF">2024-07-04T11:04:34Z</dcterms:modified>
</cp:coreProperties>
</file>