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8"/>
  </p:notesMasterIdLst>
  <p:sldIdLst>
    <p:sldId id="256" r:id="rId5"/>
    <p:sldId id="265" r:id="rId6"/>
    <p:sldId id="527" r:id="rId7"/>
    <p:sldId id="1236" r:id="rId8"/>
    <p:sldId id="1237" r:id="rId9"/>
    <p:sldId id="1238" r:id="rId10"/>
    <p:sldId id="1239" r:id="rId11"/>
    <p:sldId id="546" r:id="rId12"/>
    <p:sldId id="1265" r:id="rId13"/>
    <p:sldId id="1235" r:id="rId14"/>
    <p:sldId id="1230" r:id="rId15"/>
    <p:sldId id="1232" r:id="rId16"/>
    <p:sldId id="1233" r:id="rId17"/>
    <p:sldId id="1266" r:id="rId18"/>
    <p:sldId id="539" r:id="rId19"/>
    <p:sldId id="540" r:id="rId20"/>
    <p:sldId id="541" r:id="rId21"/>
    <p:sldId id="1234" r:id="rId22"/>
    <p:sldId id="542" r:id="rId23"/>
    <p:sldId id="1267" r:id="rId24"/>
    <p:sldId id="543" r:id="rId25"/>
    <p:sldId id="544" r:id="rId26"/>
    <p:sldId id="545" r:id="rId27"/>
    <p:sldId id="1268" r:id="rId28"/>
    <p:sldId id="257" r:id="rId29"/>
    <p:sldId id="1241" r:id="rId30"/>
    <p:sldId id="1269" r:id="rId31"/>
    <p:sldId id="1242" r:id="rId32"/>
    <p:sldId id="1258" r:id="rId33"/>
    <p:sldId id="1244" r:id="rId34"/>
    <p:sldId id="1270" r:id="rId35"/>
    <p:sldId id="1247" r:id="rId36"/>
    <p:sldId id="1248" r:id="rId37"/>
    <p:sldId id="1250" r:id="rId38"/>
    <p:sldId id="1252" r:id="rId39"/>
    <p:sldId id="1271" r:id="rId40"/>
    <p:sldId id="1253" r:id="rId41"/>
    <p:sldId id="1254" r:id="rId42"/>
    <p:sldId id="1251" r:id="rId43"/>
    <p:sldId id="1255" r:id="rId44"/>
    <p:sldId id="1256" r:id="rId45"/>
    <p:sldId id="1257" r:id="rId46"/>
    <p:sldId id="1260" r:id="rId47"/>
    <p:sldId id="1261" r:id="rId48"/>
    <p:sldId id="1259" r:id="rId49"/>
    <p:sldId id="1272" r:id="rId50"/>
    <p:sldId id="1274" r:id="rId51"/>
    <p:sldId id="1262" r:id="rId52"/>
    <p:sldId id="1264" r:id="rId53"/>
    <p:sldId id="1263" r:id="rId54"/>
    <p:sldId id="1273" r:id="rId55"/>
    <p:sldId id="262" r:id="rId56"/>
    <p:sldId id="263" r:id="rId5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077"/>
  </p:normalViewPr>
  <p:slideViewPr>
    <p:cSldViewPr snapToGrid="0">
      <p:cViewPr varScale="1">
        <p:scale>
          <a:sx n="75" d="100"/>
          <a:sy n="75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20:08:39.6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F4DB-FE64-4078-9D55-F9F285AD0155}" type="datetimeFigureOut">
              <a:rPr lang="es-ES" smtClean="0"/>
              <a:t>7/6/24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70815-CCBB-4D97-B650-F8E964A0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43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 sz="2000" dirty="0">
                <a:ea typeface="ＭＳ Ｐゴシック" panose="020B0600070205080204" pitchFamily="34" charset="-128"/>
              </a:rPr>
              <a:t>Large Language </a:t>
            </a:r>
            <a:r>
              <a:rPr lang="en-US" altLang="es-ES" sz="2000" dirty="0" err="1">
                <a:ea typeface="ＭＳ Ｐゴシック" panose="020B0600070205080204" pitchFamily="34" charset="-128"/>
              </a:rPr>
              <a:t>MOdels</a:t>
            </a:r>
            <a:endParaRPr lang="en-US" altLang="es-E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700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= </a:t>
            </a:r>
            <a:r>
              <a:rPr lang="en-GB" dirty="0" err="1"/>
              <a:t>rendimiento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26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Enfoque Tradicional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latin typeface="ui-sans-serif"/>
              </a:rPr>
              <a:t>Study</a:t>
            </a: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latin typeface="ui-sans-serif"/>
              </a:rPr>
              <a:t>problem</a:t>
            </a: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 (Estudiar el problema)</a:t>
            </a:r>
            <a:endParaRPr lang="es-E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Descripción: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Comprender a fondo el problema que se necesita resolver.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Ejemplo: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Para construir un sistema de detección de fraude, primero se estudia cómo ocurren los fraudes.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latin typeface="ui-sans-serif"/>
              </a:rPr>
              <a:t>Write</a:t>
            </a: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 rules (Escribir reglas)</a:t>
            </a:r>
            <a:endParaRPr lang="es-E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Descripción: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Basado en el estudio del problema, se escriben reglas explícitas para detectar fraudes.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Ejemplo: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"Si una transacción es mayor de $10,000 y proviene de un país extranjero, marcarla como sospechosa."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latin typeface="ui-sans-serif"/>
              </a:rPr>
              <a:t>Evaluate</a:t>
            </a: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 (Evaluar)</a:t>
            </a:r>
            <a:endParaRPr lang="es-E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Descripción: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Evaluar la eficacia de las reglas escritas.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Ejemplo: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Probar las reglas con datos reales para ver cuántos fraudes detectan y cuántas transacciones legítimas marcan incorrectamente.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latin typeface="ui-sans-serif"/>
              </a:rPr>
              <a:t>Analyze</a:t>
            </a: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latin typeface="ui-sans-serif"/>
              </a:rPr>
              <a:t>errors</a:t>
            </a: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 (Analizar errores)</a:t>
            </a:r>
            <a:endParaRPr lang="es-E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Descripción: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Analizar los errores cometidos, es decir, los fraudes no detectados y las falsas alarmas.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Ejemplo: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Identificar por qué ciertas transacciones fraudulentas no fueron detectadas y ajustar las reglas.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latin typeface="ui-sans-serif"/>
              </a:rPr>
              <a:t>Iterate</a:t>
            </a: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 (Iterar)</a:t>
            </a:r>
            <a:endParaRPr lang="es-E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Descripción: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Volver al inicio para ajustar el estudio del problema y escribir nuevas reglas basadas en los errores analizados.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Ejemplo: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Mejorar las reglas para reducir los errores y aumentar la precisión.</a:t>
            </a:r>
          </a:p>
          <a:p>
            <a:pPr algn="l"/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Enfoque de Aprendizaje Automático (ML)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latin typeface="ui-sans-serif"/>
              </a:rPr>
              <a:t>Study</a:t>
            </a: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latin typeface="ui-sans-serif"/>
              </a:rPr>
              <a:t>problem</a:t>
            </a: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 (Estudiar el problema)</a:t>
            </a:r>
            <a:endParaRPr lang="es-E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Descripción: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Similar al enfoque tradicional, se comienza por comprender el problema.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Ejemplo: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Estudiar cómo ocurren los fraudes.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Train (Entrenar)</a:t>
            </a:r>
            <a:endParaRPr lang="es-E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Descripción: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Utilizar datos (etiquetados con ejemplos de fraudes y transacciones legítimas) para entrenar un modelo de aprendizaje automático.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Ejemplo: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Alimentar un algoritmo de aprendizaje con un conjunto de datos históricos de transacciones para que aprenda a detectar patrones de fraude.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latin typeface="ui-sans-serif"/>
              </a:rPr>
              <a:t>Evaluate</a:t>
            </a: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 (Evaluar)</a:t>
            </a:r>
            <a:endParaRPr lang="es-E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Descripción: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Evaluar el modelo entrenado con un conjunto de datos de prueba.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Ejemplo: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Probar el modelo con datos que no ha visto antes para medir su precisión.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latin typeface="ui-sans-serif"/>
              </a:rPr>
              <a:t>Analyze</a:t>
            </a: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s-ES" b="1" i="0" dirty="0" err="1">
                <a:solidFill>
                  <a:srgbClr val="0D0D0D"/>
                </a:solidFill>
                <a:effectLst/>
                <a:latin typeface="ui-sans-serif"/>
              </a:rPr>
              <a:t>errors</a:t>
            </a: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 (Analizar errores)</a:t>
            </a:r>
            <a:endParaRPr lang="es-E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Descripción: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Analizar los errores del modelo, es decir, los fraudes no detectados y las falsas alarmas.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Ejemplo: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Identificar por qué el modelo falló en detectar ciertas transacciones fraudulentas.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latin typeface="ui-sans-serif"/>
              </a:rPr>
              <a:t>Iterate</a:t>
            </a: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 (Iterar)</a:t>
            </a:r>
            <a:endParaRPr lang="es-E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Descripción: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Ajustar el modelo basándose en el análisis de errores y volver a entrenarlo.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Ejemplo: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Modificar el modelo o añadir más datos de entrenamiento para mejorar su precisión.</a:t>
            </a:r>
          </a:p>
          <a:p>
            <a:pPr algn="l"/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Diferencias Clave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Reglas vs. Modelos: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En el enfoque tradicional, se escriben reglas explícitas; en el enfoque ML, se entrena un modelo basado en datos.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Iteración: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Ambos enfoques son iterativos, pero en ML, el proceso de ajuste y reentrenamiento del modelo puede ser más automatizado.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D0D0D"/>
                </a:solidFill>
                <a:effectLst/>
                <a:latin typeface="ui-sans-serif"/>
              </a:rPr>
              <a:t>Datos:</a:t>
            </a:r>
            <a:r>
              <a:rPr lang="es-ES" b="0" i="0" dirty="0">
                <a:solidFill>
                  <a:srgbClr val="0D0D0D"/>
                </a:solidFill>
                <a:effectLst/>
                <a:latin typeface="ui-sans-serif"/>
              </a:rPr>
              <a:t> El enfoque ML depende en gran medida de la disponibilidad y calidad de los datos para entrenar modelos efectivos.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877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028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= </a:t>
            </a:r>
            <a:r>
              <a:rPr lang="en-GB" dirty="0" err="1"/>
              <a:t>rendimiento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066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544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Suppose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have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20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songs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know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each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song’s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tempo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energy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two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metrics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can be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simply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measured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computed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any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song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In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addition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we’ve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labeled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them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with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genre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either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reggaeton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R&amp;B.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visualize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data,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can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high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energy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high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tempo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songs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primarily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reggaeton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while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lower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tempo,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lower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energy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songs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mostly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R&amp;B,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which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makes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sense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However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want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avoid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having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label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genre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hand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all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time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because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it’s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time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consuming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not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scalable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Instead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can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learn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relationship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between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song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metrics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(tempo,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energy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)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genre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make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predictions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using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readily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available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metrics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In Machine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Learning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terms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say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classification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problem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because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outcome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variable (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genre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) can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take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fixed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set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classes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/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labels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—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here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reggaeton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and R&amp;B.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contrast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regression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problem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where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outcome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continuous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value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(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e.g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.,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temperature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distance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).</a:t>
            </a:r>
          </a:p>
          <a:p>
            <a:pPr algn="l"/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can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“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train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” a Machine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Learning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model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(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“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classifier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”)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using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our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labeled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dataset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i.e.,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using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set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songs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which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do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know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genre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Visually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speaking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training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model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does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here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finds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line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best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separates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two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classes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Therefore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can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often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also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make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statement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confident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prediction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correct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based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distance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from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line.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example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our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new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low-energy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-tempo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song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might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be 98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percent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certain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R&amp;B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song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with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two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percent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likelihood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it’s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actually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reggaeton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023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mainly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want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you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take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away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more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complex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relationship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between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input and output,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more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complex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powerful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Machine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Learning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model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order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learn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relationship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Usually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complexity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increases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with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number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inputs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number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classes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257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Fortunately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images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just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numeric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inputs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as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consist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pixels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have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height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width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three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channels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(red,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green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and blue). So in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theory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could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directly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feed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pixels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into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Machine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Learning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model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(ignore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spatial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element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here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which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haven’t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dealt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with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before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).</a:t>
            </a:r>
          </a:p>
          <a:p>
            <a:pPr algn="l"/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However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facing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two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problems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First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even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small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low-quality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224x224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image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consists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more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150,000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pixels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(224x224x3).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Remember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speaking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about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maximum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hundreds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input variables (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rarely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more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thousand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),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but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suddenly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have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at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least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150,000.</a:t>
            </a:r>
          </a:p>
          <a:p>
            <a:pPr algn="l"/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Second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you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think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about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relationship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between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raw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pixels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class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label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it’s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incredibly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complex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at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least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from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ML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perspective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Our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human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brains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have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amazing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ability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generally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distinguish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among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tigers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foxes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cats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quite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easily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However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you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saw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150,000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pixels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you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would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have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no idea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image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contains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But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exactly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Machine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Learning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model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them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so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needs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learn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from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scratch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mapping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relationship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between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those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raw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pixels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image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label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which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not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trivial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task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882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summarize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take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away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from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here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can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take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sentence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turn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into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sequence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numeric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inputs, i.e.,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embeddings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which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contain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semantic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syntactic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meaning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can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be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into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Machine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Learning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model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765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Traditional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language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models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treated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words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as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separate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isolated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entities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For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instance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word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“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dog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might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be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represented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as a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unique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identifier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say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1,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while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word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"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cat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" as 2.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This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approach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fails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to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capture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relationship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between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"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dog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" and "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cat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,"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which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are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both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animals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and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pets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endParaRPr lang="es-E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main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benefit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of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word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embeddings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their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ability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to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capture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semantic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essence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of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words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 In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simpler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terms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they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help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machines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understand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meaning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and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nuances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behind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word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For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example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if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“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apple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close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to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“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fruit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 in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this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numerical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space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but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far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from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“car,”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machine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understands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that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an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apple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more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related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to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fruits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than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to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vehicles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Beyond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individual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meaning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word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embeddings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also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encode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relationships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between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words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Words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that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often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appear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together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in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same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context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will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have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similar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‘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closer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’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vectors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For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example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in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numerical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space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vectors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representing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“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king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 and “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queen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might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be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closer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to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other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than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those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representing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“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king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 and “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apple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.”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This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because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algorithm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has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learned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from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numerous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texts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that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“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king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 and “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queen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often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appear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in similar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settings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such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as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discussions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about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royalty,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while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“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king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 and “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apple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 do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not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r>
              <a:rPr lang="es-ES" b="1" i="0" dirty="0" err="1">
                <a:effectLst/>
                <a:latin typeface="-apple-system"/>
              </a:rPr>
              <a:t>GloVe</a:t>
            </a:r>
            <a:r>
              <a:rPr lang="es-ES" b="1" i="0" dirty="0">
                <a:effectLst/>
                <a:latin typeface="-apple-system"/>
              </a:rPr>
              <a:t> (Global </a:t>
            </a:r>
            <a:r>
              <a:rPr lang="es-ES" b="1" i="0" dirty="0" err="1">
                <a:effectLst/>
                <a:latin typeface="-apple-system"/>
              </a:rPr>
              <a:t>Vectors</a:t>
            </a:r>
            <a:r>
              <a:rPr lang="es-ES" b="1" i="0" dirty="0">
                <a:effectLst/>
                <a:latin typeface="-apple-system"/>
              </a:rPr>
              <a:t> </a:t>
            </a:r>
            <a:r>
              <a:rPr lang="es-ES" b="1" i="0" dirty="0" err="1">
                <a:effectLst/>
                <a:latin typeface="-apple-system"/>
              </a:rPr>
              <a:t>for</a:t>
            </a:r>
            <a:r>
              <a:rPr lang="es-ES" b="1" i="0" dirty="0">
                <a:effectLst/>
                <a:latin typeface="-apple-system"/>
              </a:rPr>
              <a:t> Word </a:t>
            </a:r>
            <a:r>
              <a:rPr lang="es-ES" b="1" i="0" dirty="0" err="1">
                <a:effectLst/>
                <a:latin typeface="-apple-system"/>
              </a:rPr>
              <a:t>Representation</a:t>
            </a:r>
            <a:r>
              <a:rPr lang="es-ES" b="1" i="0" dirty="0">
                <a:effectLst/>
                <a:latin typeface="-apple-system"/>
              </a:rPr>
              <a:t>)</a:t>
            </a:r>
          </a:p>
          <a:p>
            <a:pPr algn="l" fontAlgn="base"/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Stanford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researchers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developed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GloVe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which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constructs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large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table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to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monitor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frequency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with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which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words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co-occur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in a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text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dataset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model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then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employs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mathematical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methods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to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simplify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this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table,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generating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numerical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vectors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for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individual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words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These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vectors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encapsulate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both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meaning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and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relationships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among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words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laying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groundwork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for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various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machine-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learning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tasks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related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to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language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r>
              <a:rPr lang="es-ES" b="1" i="0" dirty="0" err="1">
                <a:effectLst/>
                <a:latin typeface="-apple-system"/>
              </a:rPr>
              <a:t>FastText</a:t>
            </a:r>
            <a:endParaRPr lang="es-ES" b="1" i="0" dirty="0">
              <a:effectLst/>
              <a:latin typeface="-apple-system"/>
            </a:endParaRPr>
          </a:p>
          <a:p>
            <a:pPr algn="l" fontAlgn="base"/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Facebook’s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AI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Research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lab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created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FastText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which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improves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upon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Word2Vec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model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by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viewing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words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as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assemblies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of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smaller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character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strings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character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n-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grams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This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method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enables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model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to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more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effectively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capture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intricacies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of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languages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that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have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complex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word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structures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and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to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incorporate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words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not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present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in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original training data.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Consequently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FastText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yields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a more adaptable and comprehensive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language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model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useful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for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a diverse set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of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machine-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learning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tasks</a:t>
            </a:r>
            <a:r>
              <a:rPr lang="es-E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endParaRPr lang="es-E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s-E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s-E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26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425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414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In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other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simply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want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learn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predict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next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at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any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time. </a:t>
            </a:r>
          </a:p>
          <a:p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input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neural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network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sequence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but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outcome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simply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next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Again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just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classification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task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difference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instead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two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few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classes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have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as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many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classes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as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—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let’s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say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around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50,000.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language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modeling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about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—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learning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predict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next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371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know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task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data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train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neural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network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It’s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actually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not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difficult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create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lot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data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our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“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next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prediction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”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task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There’s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abundance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text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internet, in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books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in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research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papers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and more.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can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easily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create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massive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dataset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from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all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don’t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even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label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data,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because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next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itself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label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that’s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also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called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s-ES" b="0" i="1" dirty="0" err="1">
                <a:solidFill>
                  <a:srgbClr val="242424"/>
                </a:solidFill>
                <a:effectLst/>
                <a:latin typeface="source-serif-pro"/>
              </a:rPr>
              <a:t>self-supervised</a:t>
            </a:r>
            <a:r>
              <a:rPr lang="es-ES" b="0" i="1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1" dirty="0" err="1">
                <a:solidFill>
                  <a:srgbClr val="242424"/>
                </a:solidFill>
                <a:effectLst/>
                <a:latin typeface="source-serif-pro"/>
              </a:rPr>
              <a:t>learning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image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above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shows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done. Just a single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sequence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can be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turned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into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multiple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sequences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training.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have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lots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such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sequences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Importantly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do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many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short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long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sequences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(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some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up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thousands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) so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every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context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learn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next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should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be.</a:t>
            </a:r>
          </a:p>
          <a:p>
            <a:pPr algn="l"/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summarize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all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doing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here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train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neural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network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(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LLM)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predict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next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given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sequence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no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matter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sequence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long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short, in German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 English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any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other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language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whether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it’s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tweet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mathematical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formula,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poem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snippet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code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All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those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sequences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will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find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training data.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23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can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predict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can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feed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extended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sequence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back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into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LLM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predict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another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and so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In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other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using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our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trained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LLM,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can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generate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text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not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just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single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LLMs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example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call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Generative AI.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have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just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taught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LLM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speak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so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say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at a time.</a:t>
            </a:r>
          </a:p>
          <a:p>
            <a:pPr algn="l"/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There’s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more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detail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think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important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understand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don’t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necessarily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always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have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predict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most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likely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can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instead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sample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from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say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five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most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likely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at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given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time. As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result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get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some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more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creativity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from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LLM.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Some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LLMs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actually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allow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you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choose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deterministic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creative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you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want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output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be.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also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ChatGPT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which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uses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such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sampling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strategy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you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typically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do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not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get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same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answer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you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regenerate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response.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083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781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sentence</a:t>
            </a:r>
            <a:r>
              <a:rPr lang="es-ES" dirty="0"/>
              <a:t>, "</a:t>
            </a:r>
            <a:r>
              <a:rPr lang="es-ES" dirty="0" err="1"/>
              <a:t>bank</a:t>
            </a:r>
            <a:r>
              <a:rPr lang="es-ES" dirty="0"/>
              <a:t>" </a:t>
            </a:r>
            <a:r>
              <a:rPr lang="es-ES" dirty="0" err="1"/>
              <a:t>refers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financial</a:t>
            </a:r>
            <a:r>
              <a:rPr lang="es-ES" dirty="0"/>
              <a:t> </a:t>
            </a:r>
            <a:r>
              <a:rPr lang="es-ES" dirty="0" err="1"/>
              <a:t>institution</a:t>
            </a:r>
            <a:r>
              <a:rPr lang="es-ES" dirty="0"/>
              <a:t>.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sentence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refers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river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Word </a:t>
            </a:r>
            <a:r>
              <a:rPr lang="es-ES" dirty="0" err="1"/>
              <a:t>embeddings</a:t>
            </a:r>
            <a:r>
              <a:rPr lang="es-ES" dirty="0"/>
              <a:t> (REPRESENTACIONES VECTORIALES DE PALABRAS o EMBEBIDOS DE PALABRAS) are a </a:t>
            </a:r>
            <a:r>
              <a:rPr lang="es-ES" dirty="0" err="1"/>
              <a:t>foundational</a:t>
            </a:r>
            <a:r>
              <a:rPr lang="es-ES" dirty="0"/>
              <a:t> </a:t>
            </a:r>
            <a:r>
              <a:rPr lang="es-ES" dirty="0" err="1"/>
              <a:t>component</a:t>
            </a:r>
            <a:r>
              <a:rPr lang="es-ES" dirty="0"/>
              <a:t> in GPT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GPT-2, GPT-3, and GPT-4. </a:t>
            </a:r>
            <a:r>
              <a:rPr lang="es-ES" dirty="0" err="1"/>
              <a:t>However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 and </a:t>
            </a:r>
            <a:r>
              <a:rPr lang="es-ES" dirty="0" err="1"/>
              <a:t>approach</a:t>
            </a:r>
            <a:r>
              <a:rPr lang="es-ES" dirty="0"/>
              <a:t> are a bit more </a:t>
            </a:r>
            <a:r>
              <a:rPr lang="es-ES" dirty="0" err="1"/>
              <a:t>advanced</a:t>
            </a:r>
            <a:r>
              <a:rPr lang="es-ES" dirty="0"/>
              <a:t> </a:t>
            </a:r>
            <a:r>
              <a:rPr lang="es-ES" dirty="0" err="1"/>
              <a:t>compared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simpler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solely</a:t>
            </a:r>
            <a:r>
              <a:rPr lang="es-ES" dirty="0"/>
              <a:t> </a:t>
            </a:r>
            <a:r>
              <a:rPr lang="es-ES" dirty="0" err="1"/>
              <a:t>rely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word</a:t>
            </a:r>
            <a:r>
              <a:rPr lang="es-ES" dirty="0"/>
              <a:t> </a:t>
            </a:r>
            <a:r>
              <a:rPr lang="es-ES" dirty="0" err="1"/>
              <a:t>embeddings</a:t>
            </a:r>
            <a:r>
              <a:rPr lang="es-ES" dirty="0"/>
              <a:t>. In </a:t>
            </a:r>
            <a:r>
              <a:rPr lang="es-ES" dirty="0" err="1"/>
              <a:t>traditional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use </a:t>
            </a:r>
            <a:r>
              <a:rPr lang="es-ES" dirty="0" err="1"/>
              <a:t>word</a:t>
            </a:r>
            <a:r>
              <a:rPr lang="es-ES" dirty="0"/>
              <a:t> </a:t>
            </a:r>
            <a:r>
              <a:rPr lang="es-ES" dirty="0" err="1"/>
              <a:t>embeddings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Word2Vec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GloVe</a:t>
            </a:r>
            <a:r>
              <a:rPr lang="es-ES" dirty="0"/>
              <a:t>, </a:t>
            </a:r>
            <a:r>
              <a:rPr lang="es-ES" b="1" dirty="0" err="1"/>
              <a:t>each</a:t>
            </a:r>
            <a:r>
              <a:rPr lang="es-ES" b="1" dirty="0"/>
              <a:t> </a:t>
            </a:r>
            <a:r>
              <a:rPr lang="es-ES" b="1" dirty="0" err="1"/>
              <a:t>word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converted</a:t>
            </a:r>
            <a:r>
              <a:rPr lang="es-ES" b="1" dirty="0"/>
              <a:t> </a:t>
            </a:r>
            <a:r>
              <a:rPr lang="es-ES" b="1" dirty="0" err="1"/>
              <a:t>into</a:t>
            </a:r>
            <a:r>
              <a:rPr lang="es-ES" b="1" dirty="0"/>
              <a:t> a </a:t>
            </a:r>
            <a:r>
              <a:rPr lang="es-ES" b="1" dirty="0" err="1"/>
              <a:t>fixed</a:t>
            </a:r>
            <a:r>
              <a:rPr lang="es-ES" b="1" dirty="0"/>
              <a:t> vector in a pre-</a:t>
            </a:r>
            <a:r>
              <a:rPr lang="es-ES" b="1" dirty="0" err="1"/>
              <a:t>defined</a:t>
            </a:r>
            <a:r>
              <a:rPr lang="es-ES" b="1" dirty="0"/>
              <a:t> </a:t>
            </a:r>
            <a:r>
              <a:rPr lang="es-ES" b="1" dirty="0" err="1"/>
              <a:t>space</a:t>
            </a:r>
            <a:r>
              <a:rPr lang="es-ES" dirty="0"/>
              <a:t>.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vectors</a:t>
            </a:r>
            <a:r>
              <a:rPr lang="es-ES" dirty="0"/>
              <a:t> are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input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machine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algorithms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, </a:t>
            </a:r>
            <a:r>
              <a:rPr lang="es-ES" dirty="0" err="1"/>
              <a:t>clustering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even</a:t>
            </a:r>
            <a:r>
              <a:rPr lang="es-ES" dirty="0"/>
              <a:t> in </a:t>
            </a:r>
            <a:r>
              <a:rPr lang="es-ES" dirty="0" err="1"/>
              <a:t>sequence-to-sequence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machine </a:t>
            </a:r>
            <a:r>
              <a:rPr lang="es-ES" dirty="0" err="1"/>
              <a:t>translation</a:t>
            </a:r>
            <a:r>
              <a:rPr lang="es-ES" dirty="0"/>
              <a:t>. In </a:t>
            </a:r>
            <a:r>
              <a:rPr lang="es-ES" dirty="0" err="1"/>
              <a:t>contrast</a:t>
            </a:r>
            <a:r>
              <a:rPr lang="es-ES" dirty="0"/>
              <a:t>, GPT </a:t>
            </a:r>
            <a:r>
              <a:rPr lang="es-ES" dirty="0" err="1"/>
              <a:t>models</a:t>
            </a:r>
            <a:r>
              <a:rPr lang="es-ES" dirty="0"/>
              <a:t> use a </a:t>
            </a:r>
            <a:r>
              <a:rPr lang="es-ES" dirty="0" err="1"/>
              <a:t>variant</a:t>
            </a:r>
            <a:r>
              <a:rPr lang="es-ES" dirty="0"/>
              <a:t> </a:t>
            </a:r>
            <a:r>
              <a:rPr lang="es-ES" dirty="0" err="1"/>
              <a:t>known</a:t>
            </a:r>
            <a:r>
              <a:rPr lang="es-ES" dirty="0"/>
              <a:t> as “</a:t>
            </a:r>
            <a:r>
              <a:rPr lang="es-ES" dirty="0" err="1"/>
              <a:t>transformer</a:t>
            </a:r>
            <a:r>
              <a:rPr lang="es-ES" dirty="0"/>
              <a:t> </a:t>
            </a:r>
            <a:r>
              <a:rPr lang="es-ES" dirty="0" err="1"/>
              <a:t>embeddings</a:t>
            </a:r>
            <a:r>
              <a:rPr lang="es-ES" dirty="0"/>
              <a:t>,”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embeds</a:t>
            </a:r>
            <a:r>
              <a:rPr lang="es-ES" dirty="0"/>
              <a:t> individual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considers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in </a:t>
            </a:r>
            <a:r>
              <a:rPr lang="es-ES" dirty="0" err="1"/>
              <a:t>which</a:t>
            </a:r>
            <a:r>
              <a:rPr lang="es-ES" dirty="0"/>
              <a:t> a </a:t>
            </a:r>
            <a:r>
              <a:rPr lang="es-ES" dirty="0" err="1"/>
              <a:t>word</a:t>
            </a:r>
            <a:r>
              <a:rPr lang="es-ES" dirty="0"/>
              <a:t> </a:t>
            </a:r>
            <a:r>
              <a:rPr lang="es-ES" dirty="0" err="1"/>
              <a:t>appears</a:t>
            </a:r>
            <a:r>
              <a:rPr lang="es-ES" dirty="0"/>
              <a:t>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essential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meaning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can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surrounding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.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word</a:t>
            </a:r>
            <a:r>
              <a:rPr lang="es-ES" dirty="0"/>
              <a:t> “</a:t>
            </a:r>
            <a:r>
              <a:rPr lang="es-ES" dirty="0" err="1"/>
              <a:t>bank</a:t>
            </a:r>
            <a:r>
              <a:rPr lang="es-ES" dirty="0"/>
              <a:t>” </a:t>
            </a:r>
            <a:r>
              <a:rPr lang="es-ES" dirty="0" err="1"/>
              <a:t>could</a:t>
            </a:r>
            <a:r>
              <a:rPr lang="es-ES" dirty="0"/>
              <a:t> mean a </a:t>
            </a:r>
            <a:r>
              <a:rPr lang="es-ES" dirty="0" err="1"/>
              <a:t>financial</a:t>
            </a:r>
            <a:r>
              <a:rPr lang="es-ES" dirty="0"/>
              <a:t> </a:t>
            </a:r>
            <a:r>
              <a:rPr lang="es-ES" dirty="0" err="1"/>
              <a:t>institution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river</a:t>
            </a:r>
            <a:r>
              <a:rPr lang="es-ES" dirty="0"/>
              <a:t>, </a:t>
            </a:r>
            <a:r>
              <a:rPr lang="es-ES" dirty="0" err="1"/>
              <a:t>depending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GPT </a:t>
            </a:r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takes</a:t>
            </a:r>
            <a:r>
              <a:rPr lang="es-ES" dirty="0"/>
              <a:t> a </a:t>
            </a:r>
            <a:r>
              <a:rPr lang="es-ES" dirty="0" err="1"/>
              <a:t>sequence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(</a:t>
            </a:r>
            <a:r>
              <a:rPr lang="es-ES" dirty="0" err="1"/>
              <a:t>or</a:t>
            </a:r>
            <a:r>
              <a:rPr lang="es-ES" dirty="0"/>
              <a:t> more </a:t>
            </a:r>
            <a:r>
              <a:rPr lang="es-ES" dirty="0" err="1"/>
              <a:t>precisely</a:t>
            </a:r>
            <a:r>
              <a:rPr lang="es-ES" dirty="0"/>
              <a:t>, tokens) as input and </a:t>
            </a:r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layers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 blocks. </a:t>
            </a:r>
            <a:r>
              <a:rPr lang="es-ES" dirty="0" err="1"/>
              <a:t>These</a:t>
            </a:r>
            <a:r>
              <a:rPr lang="es-ES" dirty="0"/>
              <a:t> blocks output a new </a:t>
            </a:r>
            <a:r>
              <a:rPr lang="es-ES" dirty="0" err="1"/>
              <a:t>sequence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vectors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represent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individual </a:t>
            </a:r>
            <a:r>
              <a:rPr lang="es-ES" dirty="0" err="1"/>
              <a:t>words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relationships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input </a:t>
            </a:r>
            <a:r>
              <a:rPr lang="es-ES" dirty="0" err="1"/>
              <a:t>sequence</a:t>
            </a:r>
            <a:r>
              <a:rPr lang="es-ES" dirty="0"/>
              <a:t>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sequence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NLP </a:t>
            </a:r>
            <a:r>
              <a:rPr lang="es-ES" dirty="0" err="1"/>
              <a:t>tasks</a:t>
            </a:r>
            <a:r>
              <a:rPr lang="es-ES" dirty="0"/>
              <a:t>,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completion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translation</a:t>
            </a:r>
            <a:r>
              <a:rPr lang="es-ES" dirty="0"/>
              <a:t> and </a:t>
            </a:r>
            <a:r>
              <a:rPr lang="es-ES" dirty="0" err="1"/>
              <a:t>summarization</a:t>
            </a:r>
            <a:r>
              <a:rPr lang="es-ES" dirty="0"/>
              <a:t>. So, </a:t>
            </a:r>
            <a:r>
              <a:rPr lang="es-ES" dirty="0" err="1"/>
              <a:t>while</a:t>
            </a:r>
            <a:r>
              <a:rPr lang="es-ES" dirty="0"/>
              <a:t> GPT </a:t>
            </a:r>
            <a:r>
              <a:rPr lang="es-ES" dirty="0" err="1"/>
              <a:t>models</a:t>
            </a:r>
            <a:r>
              <a:rPr lang="es-ES" dirty="0"/>
              <a:t> do use </a:t>
            </a:r>
            <a:r>
              <a:rPr lang="es-ES" dirty="0" err="1"/>
              <a:t>embeddings</a:t>
            </a:r>
            <a:r>
              <a:rPr lang="es-ES" dirty="0"/>
              <a:t>,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far</a:t>
            </a:r>
            <a:r>
              <a:rPr lang="es-ES" dirty="0"/>
              <a:t> more </a:t>
            </a:r>
            <a:r>
              <a:rPr lang="es-ES" dirty="0" err="1"/>
              <a:t>dynamic</a:t>
            </a:r>
            <a:r>
              <a:rPr lang="es-ES" dirty="0"/>
              <a:t> and </a:t>
            </a:r>
            <a:r>
              <a:rPr lang="es-ES" dirty="0" err="1"/>
              <a:t>context-aware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traditional</a:t>
            </a:r>
            <a:r>
              <a:rPr lang="es-ES" dirty="0"/>
              <a:t> </a:t>
            </a:r>
            <a:r>
              <a:rPr lang="es-ES" dirty="0" err="1"/>
              <a:t>word</a:t>
            </a:r>
            <a:r>
              <a:rPr lang="es-ES" dirty="0"/>
              <a:t> </a:t>
            </a:r>
            <a:r>
              <a:rPr lang="es-ES" dirty="0" err="1"/>
              <a:t>embeddings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embeddings</a:t>
            </a:r>
            <a:r>
              <a:rPr lang="es-ES" dirty="0"/>
              <a:t> in GPT </a:t>
            </a:r>
            <a:r>
              <a:rPr lang="es-ES" dirty="0" err="1"/>
              <a:t>models</a:t>
            </a:r>
            <a:r>
              <a:rPr lang="es-ES" dirty="0"/>
              <a:t> are </a:t>
            </a:r>
            <a:r>
              <a:rPr lang="es-ES" dirty="0" err="1"/>
              <a:t>part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larger</a:t>
            </a:r>
            <a:r>
              <a:rPr lang="es-ES" dirty="0"/>
              <a:t>, more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designed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understand</a:t>
            </a:r>
            <a:r>
              <a:rPr lang="es-ES" dirty="0"/>
              <a:t> and </a:t>
            </a:r>
            <a:r>
              <a:rPr lang="es-ES" dirty="0" err="1"/>
              <a:t>generate</a:t>
            </a:r>
            <a:r>
              <a:rPr lang="es-ES" dirty="0"/>
              <a:t> human-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input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receives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788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794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stage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pre-training,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exactly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we’ve</a:t>
            </a:r>
            <a:r>
              <a:rPr lang="es-ES" dirty="0"/>
              <a:t> </a:t>
            </a:r>
            <a:r>
              <a:rPr lang="es-ES" dirty="0" err="1"/>
              <a:t>gone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now</a:t>
            </a:r>
            <a:r>
              <a:rPr lang="es-ES" dirty="0"/>
              <a:t>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stage</a:t>
            </a:r>
            <a:r>
              <a:rPr lang="es-ES" dirty="0"/>
              <a:t> </a:t>
            </a:r>
            <a:r>
              <a:rPr lang="es-ES" dirty="0" err="1"/>
              <a:t>requires</a:t>
            </a:r>
            <a:r>
              <a:rPr lang="es-ES" dirty="0"/>
              <a:t> </a:t>
            </a:r>
            <a:r>
              <a:rPr lang="es-ES" dirty="0" err="1"/>
              <a:t>massive</a:t>
            </a:r>
            <a:r>
              <a:rPr lang="es-ES" dirty="0"/>
              <a:t> </a:t>
            </a:r>
            <a:r>
              <a:rPr lang="es-ES" dirty="0" err="1"/>
              <a:t>amounts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data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learn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word</a:t>
            </a:r>
            <a:r>
              <a:rPr lang="es-ES" dirty="0"/>
              <a:t>. In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learns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master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grammar</a:t>
            </a:r>
            <a:r>
              <a:rPr lang="es-ES" dirty="0"/>
              <a:t> and </a:t>
            </a:r>
            <a:r>
              <a:rPr lang="es-ES" dirty="0" err="1"/>
              <a:t>syntax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acquires</a:t>
            </a:r>
            <a:r>
              <a:rPr lang="es-ES" dirty="0"/>
              <a:t> a </a:t>
            </a:r>
            <a:r>
              <a:rPr lang="es-ES" dirty="0" err="1"/>
              <a:t>great</a:t>
            </a:r>
            <a:r>
              <a:rPr lang="es-ES" dirty="0"/>
              <a:t> deal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knowledge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, and </a:t>
            </a:r>
            <a:r>
              <a:rPr lang="es-ES" dirty="0" err="1"/>
              <a:t>even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emerging</a:t>
            </a:r>
            <a:r>
              <a:rPr lang="es-ES" dirty="0"/>
              <a:t> </a:t>
            </a:r>
            <a:r>
              <a:rPr lang="es-ES" dirty="0" err="1"/>
              <a:t>abilities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speak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.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now</a:t>
            </a:r>
            <a:r>
              <a:rPr lang="es-ES" dirty="0"/>
              <a:t> I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couple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: </a:t>
            </a:r>
            <a:r>
              <a:rPr lang="es-ES" dirty="0" err="1"/>
              <a:t>First</a:t>
            </a:r>
            <a:r>
              <a:rPr lang="es-ES" dirty="0"/>
              <a:t>,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might</a:t>
            </a:r>
            <a:r>
              <a:rPr lang="es-ES" dirty="0"/>
              <a:t> be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pre-training? </a:t>
            </a:r>
            <a:r>
              <a:rPr lang="es-ES" dirty="0" err="1"/>
              <a:t>Well</a:t>
            </a:r>
            <a:r>
              <a:rPr lang="es-ES" dirty="0"/>
              <a:t>,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certainly</a:t>
            </a:r>
            <a:r>
              <a:rPr lang="es-ES" dirty="0"/>
              <a:t> a </a:t>
            </a:r>
            <a:r>
              <a:rPr lang="es-ES" dirty="0" err="1"/>
              <a:t>few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I am </a:t>
            </a:r>
            <a:r>
              <a:rPr lang="es-ES" dirty="0" err="1"/>
              <a:t>trying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point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here</a:t>
            </a:r>
            <a:r>
              <a:rPr lang="es-ES" dirty="0"/>
              <a:t> has </a:t>
            </a:r>
            <a:r>
              <a:rPr lang="es-ES" dirty="0" err="1"/>
              <a:t>to</a:t>
            </a:r>
            <a:r>
              <a:rPr lang="es-ES" dirty="0"/>
              <a:t> do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LLM has </a:t>
            </a:r>
            <a:r>
              <a:rPr lang="es-ES" dirty="0" err="1"/>
              <a:t>really</a:t>
            </a:r>
            <a:r>
              <a:rPr lang="es-ES" dirty="0"/>
              <a:t> </a:t>
            </a:r>
            <a:r>
              <a:rPr lang="es-ES" dirty="0" err="1"/>
              <a:t>learned</a:t>
            </a:r>
            <a:r>
              <a:rPr lang="es-ES" dirty="0"/>
              <a:t>. </a:t>
            </a:r>
            <a:r>
              <a:rPr lang="es-ES" dirty="0" err="1"/>
              <a:t>Namely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has </a:t>
            </a:r>
            <a:r>
              <a:rPr lang="es-ES" dirty="0" err="1"/>
              <a:t>learned</a:t>
            </a:r>
            <a:r>
              <a:rPr lang="es-ES" dirty="0"/>
              <a:t> </a:t>
            </a:r>
            <a:r>
              <a:rPr lang="es-ES" dirty="0" err="1"/>
              <a:t>mainly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ramble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a </a:t>
            </a:r>
            <a:r>
              <a:rPr lang="es-ES" dirty="0" err="1"/>
              <a:t>topic</a:t>
            </a:r>
            <a:r>
              <a:rPr lang="es-ES" dirty="0"/>
              <a:t>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even</a:t>
            </a:r>
            <a:r>
              <a:rPr lang="es-ES" dirty="0"/>
              <a:t> be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incredibly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job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doesn’t</a:t>
            </a:r>
            <a:r>
              <a:rPr lang="es-ES" dirty="0"/>
              <a:t> do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respond</a:t>
            </a:r>
            <a:r>
              <a:rPr lang="es-ES" dirty="0"/>
              <a:t> </a:t>
            </a:r>
            <a:r>
              <a:rPr lang="es-ES" dirty="0" err="1"/>
              <a:t>well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inputs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generally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AI, </a:t>
            </a:r>
            <a:r>
              <a:rPr lang="es-ES" dirty="0" err="1"/>
              <a:t>such</a:t>
            </a:r>
            <a:r>
              <a:rPr lang="es-ES" dirty="0"/>
              <a:t> as a </a:t>
            </a:r>
            <a:r>
              <a:rPr lang="es-ES" dirty="0" err="1"/>
              <a:t>question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instruction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has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learned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be, and so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behaving</a:t>
            </a:r>
            <a:r>
              <a:rPr lang="es-ES" dirty="0"/>
              <a:t> as,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assistant</a:t>
            </a:r>
            <a:r>
              <a:rPr lang="es-ES" dirty="0"/>
              <a:t>.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ask</a:t>
            </a:r>
            <a:r>
              <a:rPr lang="es-ES" dirty="0"/>
              <a:t> a pre-</a:t>
            </a:r>
            <a:r>
              <a:rPr lang="es-ES" dirty="0" err="1"/>
              <a:t>trained</a:t>
            </a:r>
            <a:r>
              <a:rPr lang="es-ES" dirty="0"/>
              <a:t> LLM “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fist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?”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respond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“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?” </a:t>
            </a:r>
            <a:r>
              <a:rPr lang="es-ES" dirty="0" err="1"/>
              <a:t>simply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data </a:t>
            </a:r>
            <a:r>
              <a:rPr lang="es-ES" dirty="0" err="1"/>
              <a:t>it</a:t>
            </a:r>
            <a:r>
              <a:rPr lang="es-ES" dirty="0"/>
              <a:t> has </a:t>
            </a:r>
            <a:r>
              <a:rPr lang="es-ES" dirty="0" err="1"/>
              <a:t>seen</a:t>
            </a:r>
            <a:r>
              <a:rPr lang="es-ES" dirty="0"/>
              <a:t> </a:t>
            </a:r>
            <a:r>
              <a:rPr lang="es-ES" dirty="0" err="1"/>
              <a:t>during</a:t>
            </a:r>
            <a:r>
              <a:rPr lang="es-ES" dirty="0"/>
              <a:t> pre-training, as in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forms</a:t>
            </a:r>
            <a:r>
              <a:rPr lang="es-ES" dirty="0"/>
              <a:t>,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. </a:t>
            </a:r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trying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complete </a:t>
            </a:r>
            <a:r>
              <a:rPr lang="es-ES" dirty="0" err="1"/>
              <a:t>the</a:t>
            </a:r>
            <a:r>
              <a:rPr lang="es-ES" dirty="0"/>
              <a:t> input </a:t>
            </a:r>
            <a:r>
              <a:rPr lang="es-ES" dirty="0" err="1"/>
              <a:t>sequence</a:t>
            </a:r>
            <a:r>
              <a:rPr lang="es-ES" dirty="0"/>
              <a:t>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doesn’t</a:t>
            </a:r>
            <a:r>
              <a:rPr lang="es-ES" dirty="0"/>
              <a:t> do </a:t>
            </a:r>
            <a:r>
              <a:rPr lang="es-ES" dirty="0" err="1"/>
              <a:t>well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instructions</a:t>
            </a:r>
            <a:r>
              <a:rPr lang="es-ES" dirty="0"/>
              <a:t> </a:t>
            </a:r>
            <a:r>
              <a:rPr lang="es-ES" dirty="0" err="1"/>
              <a:t>simply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, i.e., </a:t>
            </a:r>
            <a:r>
              <a:rPr lang="es-ES" dirty="0" err="1"/>
              <a:t>instruction</a:t>
            </a:r>
            <a:r>
              <a:rPr lang="es-ES" dirty="0"/>
              <a:t> </a:t>
            </a:r>
            <a:r>
              <a:rPr lang="es-ES" dirty="0" err="1"/>
              <a:t>followed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response,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commonly</a:t>
            </a:r>
            <a:r>
              <a:rPr lang="es-ES" dirty="0"/>
              <a:t> </a:t>
            </a:r>
            <a:r>
              <a:rPr lang="es-ES" dirty="0" err="1"/>
              <a:t>seen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training data. </a:t>
            </a:r>
            <a:r>
              <a:rPr lang="es-ES" dirty="0" err="1"/>
              <a:t>Maybe</a:t>
            </a:r>
            <a:r>
              <a:rPr lang="es-ES" dirty="0"/>
              <a:t> </a:t>
            </a:r>
            <a:r>
              <a:rPr lang="es-ES" dirty="0" err="1"/>
              <a:t>Quora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StackOverflow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be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closest</a:t>
            </a:r>
            <a:r>
              <a:rPr lang="es-ES" dirty="0"/>
              <a:t> </a:t>
            </a:r>
            <a:r>
              <a:rPr lang="es-ES" dirty="0" err="1"/>
              <a:t>representation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sort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. At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stage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say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LLM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aligned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human </a:t>
            </a:r>
            <a:r>
              <a:rPr lang="es-ES" dirty="0" err="1"/>
              <a:t>intentions</a:t>
            </a:r>
            <a:r>
              <a:rPr lang="es-ES" dirty="0"/>
              <a:t>. </a:t>
            </a:r>
            <a:r>
              <a:rPr lang="es-ES" dirty="0" err="1"/>
              <a:t>Alignment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topic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LLMs</a:t>
            </a:r>
            <a:r>
              <a:rPr lang="es-ES" dirty="0"/>
              <a:t>, and </a:t>
            </a:r>
            <a:r>
              <a:rPr lang="es-ES" dirty="0" err="1"/>
              <a:t>we’ll</a:t>
            </a:r>
            <a:r>
              <a:rPr lang="es-ES" dirty="0"/>
              <a:t> </a:t>
            </a:r>
            <a:r>
              <a:rPr lang="es-ES" dirty="0" err="1"/>
              <a:t>learn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fix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large</a:t>
            </a:r>
            <a:r>
              <a:rPr lang="es-ES" dirty="0"/>
              <a:t> </a:t>
            </a:r>
            <a:r>
              <a:rPr lang="es-ES" dirty="0" err="1"/>
              <a:t>extent</a:t>
            </a:r>
            <a:r>
              <a:rPr lang="es-ES" dirty="0"/>
              <a:t>, </a:t>
            </a:r>
            <a:r>
              <a:rPr lang="es-ES" dirty="0" err="1"/>
              <a:t>because</a:t>
            </a:r>
            <a:r>
              <a:rPr lang="es-ES" dirty="0"/>
              <a:t> as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turns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, </a:t>
            </a:r>
            <a:r>
              <a:rPr lang="es-ES" dirty="0" err="1"/>
              <a:t>those</a:t>
            </a:r>
            <a:r>
              <a:rPr lang="es-ES" dirty="0"/>
              <a:t> pre-</a:t>
            </a:r>
            <a:r>
              <a:rPr lang="es-ES" dirty="0" err="1"/>
              <a:t>trained</a:t>
            </a:r>
            <a:r>
              <a:rPr lang="es-ES" dirty="0"/>
              <a:t> </a:t>
            </a:r>
            <a:r>
              <a:rPr lang="es-ES" dirty="0" err="1"/>
              <a:t>LLMs</a:t>
            </a:r>
            <a:r>
              <a:rPr lang="es-ES" dirty="0"/>
              <a:t> are </a:t>
            </a:r>
            <a:r>
              <a:rPr lang="es-ES" dirty="0" err="1"/>
              <a:t>actually</a:t>
            </a:r>
            <a:r>
              <a:rPr lang="es-ES" dirty="0"/>
              <a:t> quite </a:t>
            </a:r>
            <a:r>
              <a:rPr lang="es-ES" dirty="0" err="1"/>
              <a:t>steerable</a:t>
            </a:r>
            <a:r>
              <a:rPr lang="es-ES" dirty="0"/>
              <a:t>. So </a:t>
            </a:r>
            <a:r>
              <a:rPr lang="es-ES" dirty="0" err="1"/>
              <a:t>even</a:t>
            </a:r>
            <a:r>
              <a:rPr lang="es-ES" dirty="0"/>
              <a:t> </a:t>
            </a:r>
            <a:r>
              <a:rPr lang="es-ES" dirty="0" err="1"/>
              <a:t>though</a:t>
            </a:r>
            <a:r>
              <a:rPr lang="es-ES" dirty="0"/>
              <a:t> </a:t>
            </a:r>
            <a:r>
              <a:rPr lang="es-ES" dirty="0" err="1"/>
              <a:t>initially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respond</a:t>
            </a:r>
            <a:r>
              <a:rPr lang="es-ES" dirty="0"/>
              <a:t> </a:t>
            </a:r>
            <a:r>
              <a:rPr lang="es-ES" dirty="0" err="1"/>
              <a:t>well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instructions</a:t>
            </a:r>
            <a:r>
              <a:rPr lang="es-ES" dirty="0"/>
              <a:t>, </a:t>
            </a:r>
            <a:r>
              <a:rPr lang="es-ES" dirty="0" err="1"/>
              <a:t>they</a:t>
            </a:r>
            <a:r>
              <a:rPr lang="es-ES" dirty="0"/>
              <a:t> can be </a:t>
            </a:r>
            <a:r>
              <a:rPr lang="es-ES" dirty="0" err="1"/>
              <a:t>taught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do so. </a:t>
            </a:r>
            <a:r>
              <a:rPr lang="es-ES" dirty="0" err="1"/>
              <a:t>Instruction</a:t>
            </a:r>
            <a:r>
              <a:rPr lang="es-ES" dirty="0"/>
              <a:t> fine-</a:t>
            </a:r>
            <a:r>
              <a:rPr lang="es-ES" dirty="0" err="1"/>
              <a:t>tuning</a:t>
            </a:r>
            <a:r>
              <a:rPr lang="es-ES" dirty="0"/>
              <a:t> and RLHF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instruction</a:t>
            </a:r>
            <a:r>
              <a:rPr lang="es-ES" dirty="0"/>
              <a:t> </a:t>
            </a:r>
            <a:r>
              <a:rPr lang="es-ES" dirty="0" err="1"/>
              <a:t>tuning</a:t>
            </a:r>
            <a:r>
              <a:rPr lang="es-ES" dirty="0"/>
              <a:t> comes in.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pre-</a:t>
            </a:r>
            <a:r>
              <a:rPr lang="es-ES" dirty="0" err="1"/>
              <a:t>trained</a:t>
            </a:r>
            <a:r>
              <a:rPr lang="es-ES" dirty="0"/>
              <a:t> LLM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 err="1"/>
              <a:t>abilities</a:t>
            </a:r>
            <a:r>
              <a:rPr lang="es-ES" dirty="0"/>
              <a:t> and do </a:t>
            </a:r>
            <a:r>
              <a:rPr lang="es-ES" dirty="0" err="1"/>
              <a:t>essentially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did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— i.e., </a:t>
            </a:r>
            <a:r>
              <a:rPr lang="es-ES" dirty="0" err="1"/>
              <a:t>learn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word</a:t>
            </a:r>
            <a:r>
              <a:rPr lang="es-ES" dirty="0"/>
              <a:t> at a time —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do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high-quality</a:t>
            </a:r>
            <a:r>
              <a:rPr lang="es-ES" dirty="0"/>
              <a:t> </a:t>
            </a:r>
            <a:r>
              <a:rPr lang="es-ES" dirty="0" err="1"/>
              <a:t>instruction</a:t>
            </a:r>
            <a:r>
              <a:rPr lang="es-ES" dirty="0"/>
              <a:t> and response </a:t>
            </a:r>
            <a:r>
              <a:rPr lang="es-ES" dirty="0" err="1"/>
              <a:t>pairs</a:t>
            </a:r>
            <a:r>
              <a:rPr lang="es-ES" dirty="0"/>
              <a:t> as </a:t>
            </a:r>
            <a:r>
              <a:rPr lang="es-ES" dirty="0" err="1"/>
              <a:t>our</a:t>
            </a:r>
            <a:r>
              <a:rPr lang="es-ES" dirty="0"/>
              <a:t> training data.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un-</a:t>
            </a:r>
            <a:r>
              <a:rPr lang="es-ES" dirty="0" err="1"/>
              <a:t>learns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simply</a:t>
            </a:r>
            <a:r>
              <a:rPr lang="es-ES" dirty="0"/>
              <a:t> be a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completer</a:t>
            </a:r>
            <a:r>
              <a:rPr lang="es-ES" dirty="0"/>
              <a:t> and </a:t>
            </a:r>
            <a:r>
              <a:rPr lang="es-ES" dirty="0" err="1"/>
              <a:t>learns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become</a:t>
            </a:r>
            <a:r>
              <a:rPr lang="es-ES" dirty="0"/>
              <a:t> a </a:t>
            </a:r>
            <a:r>
              <a:rPr lang="es-ES" dirty="0" err="1"/>
              <a:t>helpful</a:t>
            </a:r>
            <a:r>
              <a:rPr lang="es-ES" dirty="0"/>
              <a:t> </a:t>
            </a:r>
            <a:r>
              <a:rPr lang="es-ES" dirty="0" err="1"/>
              <a:t>assistant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follows</a:t>
            </a:r>
            <a:r>
              <a:rPr lang="es-ES" dirty="0"/>
              <a:t> </a:t>
            </a:r>
            <a:r>
              <a:rPr lang="es-ES" dirty="0" err="1"/>
              <a:t>instructions</a:t>
            </a:r>
            <a:r>
              <a:rPr lang="es-ES" dirty="0"/>
              <a:t> and </a:t>
            </a:r>
            <a:r>
              <a:rPr lang="es-ES" dirty="0" err="1"/>
              <a:t>responds</a:t>
            </a:r>
            <a:r>
              <a:rPr lang="es-ES" dirty="0"/>
              <a:t> in a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aligned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user’s</a:t>
            </a:r>
            <a:r>
              <a:rPr lang="es-ES" dirty="0"/>
              <a:t> </a:t>
            </a:r>
            <a:r>
              <a:rPr lang="es-ES" dirty="0" err="1"/>
              <a:t>intention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instruction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typically</a:t>
            </a:r>
            <a:r>
              <a:rPr lang="es-ES" dirty="0"/>
              <a:t> a </a:t>
            </a:r>
            <a:r>
              <a:rPr lang="es-ES" dirty="0" err="1"/>
              <a:t>lot</a:t>
            </a:r>
            <a:r>
              <a:rPr lang="es-ES" dirty="0"/>
              <a:t> </a:t>
            </a:r>
            <a:r>
              <a:rPr lang="es-ES" dirty="0" err="1"/>
              <a:t>smaller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pre-training set.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high-quality</a:t>
            </a:r>
            <a:r>
              <a:rPr lang="es-ES" dirty="0"/>
              <a:t> </a:t>
            </a:r>
            <a:r>
              <a:rPr lang="es-ES" dirty="0" err="1"/>
              <a:t>instruction</a:t>
            </a:r>
            <a:r>
              <a:rPr lang="es-ES" dirty="0"/>
              <a:t>-response </a:t>
            </a:r>
            <a:r>
              <a:rPr lang="es-ES" dirty="0" err="1"/>
              <a:t>pairs</a:t>
            </a:r>
            <a:r>
              <a:rPr lang="es-ES" dirty="0"/>
              <a:t> are </a:t>
            </a:r>
            <a:r>
              <a:rPr lang="es-ES" dirty="0" err="1"/>
              <a:t>much</a:t>
            </a:r>
            <a:r>
              <a:rPr lang="es-ES" dirty="0"/>
              <a:t> more </a:t>
            </a:r>
            <a:r>
              <a:rPr lang="es-ES" dirty="0" err="1"/>
              <a:t>expensive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as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typically</a:t>
            </a:r>
            <a:r>
              <a:rPr lang="es-ES" dirty="0"/>
              <a:t> </a:t>
            </a:r>
            <a:r>
              <a:rPr lang="es-ES" dirty="0" err="1"/>
              <a:t>sourced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humans</a:t>
            </a:r>
            <a:r>
              <a:rPr lang="es-ES" dirty="0"/>
              <a:t>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inexpensive</a:t>
            </a:r>
            <a:r>
              <a:rPr lang="es-ES" dirty="0"/>
              <a:t> </a:t>
            </a:r>
            <a:r>
              <a:rPr lang="es-ES" dirty="0" err="1"/>
              <a:t>self-supervised</a:t>
            </a:r>
            <a:r>
              <a:rPr lang="es-ES" dirty="0"/>
              <a:t> </a:t>
            </a:r>
            <a:r>
              <a:rPr lang="es-ES" dirty="0" err="1"/>
              <a:t>labels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in pre-training.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stage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called</a:t>
            </a:r>
            <a:r>
              <a:rPr lang="es-ES" dirty="0"/>
              <a:t> </a:t>
            </a:r>
            <a:r>
              <a:rPr lang="es-ES" dirty="0" err="1"/>
              <a:t>supervised</a:t>
            </a:r>
            <a:r>
              <a:rPr lang="es-ES" dirty="0"/>
              <a:t> </a:t>
            </a:r>
            <a:r>
              <a:rPr lang="es-ES" dirty="0" err="1"/>
              <a:t>instruction</a:t>
            </a:r>
            <a:r>
              <a:rPr lang="es-ES" dirty="0"/>
              <a:t> fine-</a:t>
            </a:r>
            <a:r>
              <a:rPr lang="es-ES" dirty="0" err="1"/>
              <a:t>tuning</a:t>
            </a:r>
            <a:r>
              <a:rPr lang="es-ES" dirty="0"/>
              <a:t>.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a </a:t>
            </a:r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stage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LLMs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ChatGPT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reinforcement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human </a:t>
            </a:r>
            <a:r>
              <a:rPr lang="es-ES" dirty="0" err="1"/>
              <a:t>feedback</a:t>
            </a:r>
            <a:r>
              <a:rPr lang="es-ES" dirty="0"/>
              <a:t> (RLHF).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won’t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details</a:t>
            </a:r>
            <a:r>
              <a:rPr lang="es-ES" dirty="0"/>
              <a:t> </a:t>
            </a:r>
            <a:r>
              <a:rPr lang="es-ES" dirty="0" err="1"/>
              <a:t>here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purpose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similar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instruction</a:t>
            </a:r>
            <a:r>
              <a:rPr lang="es-ES" dirty="0"/>
              <a:t> fine-</a:t>
            </a:r>
            <a:r>
              <a:rPr lang="es-ES" dirty="0" err="1"/>
              <a:t>tuning</a:t>
            </a:r>
            <a:r>
              <a:rPr lang="es-ES" dirty="0"/>
              <a:t>. RLHF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helps</a:t>
            </a:r>
            <a:r>
              <a:rPr lang="es-ES" dirty="0"/>
              <a:t> </a:t>
            </a:r>
            <a:r>
              <a:rPr lang="es-ES" dirty="0" err="1"/>
              <a:t>alignment</a:t>
            </a:r>
            <a:r>
              <a:rPr lang="es-ES" dirty="0"/>
              <a:t> and </a:t>
            </a:r>
            <a:r>
              <a:rPr lang="es-ES" dirty="0" err="1"/>
              <a:t>ensures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LLM’s</a:t>
            </a:r>
            <a:r>
              <a:rPr lang="es-ES" dirty="0"/>
              <a:t> output </a:t>
            </a:r>
            <a:r>
              <a:rPr lang="es-ES" dirty="0" err="1"/>
              <a:t>reflects</a:t>
            </a:r>
            <a:r>
              <a:rPr lang="es-ES" dirty="0"/>
              <a:t> human </a:t>
            </a:r>
            <a:r>
              <a:rPr lang="es-ES" dirty="0" err="1"/>
              <a:t>values</a:t>
            </a:r>
            <a:r>
              <a:rPr lang="es-ES" dirty="0"/>
              <a:t> and </a:t>
            </a:r>
            <a:r>
              <a:rPr lang="es-ES" dirty="0" err="1"/>
              <a:t>preferences</a:t>
            </a:r>
            <a:r>
              <a:rPr lang="es-ES" dirty="0"/>
              <a:t>.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early</a:t>
            </a:r>
            <a:r>
              <a:rPr lang="es-ES" dirty="0"/>
              <a:t> </a:t>
            </a:r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indicates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stage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critical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reaching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surpassing</a:t>
            </a:r>
            <a:r>
              <a:rPr lang="es-ES" dirty="0"/>
              <a:t> human-</a:t>
            </a:r>
            <a:r>
              <a:rPr lang="es-ES" dirty="0" err="1"/>
              <a:t>level</a:t>
            </a:r>
            <a:r>
              <a:rPr lang="es-ES" dirty="0"/>
              <a:t> performance. In </a:t>
            </a:r>
            <a:r>
              <a:rPr lang="es-ES" dirty="0" err="1"/>
              <a:t>fact</a:t>
            </a:r>
            <a:r>
              <a:rPr lang="es-ES" dirty="0"/>
              <a:t>, </a:t>
            </a:r>
            <a:r>
              <a:rPr lang="es-ES" dirty="0" err="1"/>
              <a:t>combining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fields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reinforcement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and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modeling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shown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especially</a:t>
            </a:r>
            <a:r>
              <a:rPr lang="es-ES" dirty="0"/>
              <a:t> </a:t>
            </a:r>
            <a:r>
              <a:rPr lang="es-ES" dirty="0" err="1"/>
              <a:t>promising</a:t>
            </a:r>
            <a:r>
              <a:rPr lang="es-ES" dirty="0"/>
              <a:t> and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likely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lead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massive</a:t>
            </a:r>
            <a:r>
              <a:rPr lang="es-ES" dirty="0"/>
              <a:t> </a:t>
            </a:r>
            <a:r>
              <a:rPr lang="es-ES" dirty="0" err="1"/>
              <a:t>improvements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LLMs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currently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813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17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/>
              <a:t>-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First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es-ES" b="1" i="0" dirty="0" err="1">
                <a:solidFill>
                  <a:srgbClr val="242424"/>
                </a:solidFill>
                <a:effectLst/>
                <a:latin typeface="source-serif-pro"/>
              </a:rPr>
              <a:t>why</a:t>
            </a:r>
            <a:r>
              <a:rPr lang="es-ES" b="1" i="0" dirty="0">
                <a:solidFill>
                  <a:srgbClr val="242424"/>
                </a:solidFill>
                <a:effectLst/>
                <a:latin typeface="source-serif-pro"/>
              </a:rPr>
              <a:t> can </a:t>
            </a:r>
            <a:r>
              <a:rPr lang="es-ES" b="1" i="0" dirty="0" err="1">
                <a:solidFill>
                  <a:srgbClr val="242424"/>
                </a:solidFill>
                <a:effectLst/>
                <a:latin typeface="source-serif-pro"/>
              </a:rPr>
              <a:t>an</a:t>
            </a:r>
            <a:r>
              <a:rPr lang="es-ES" b="1" i="0" dirty="0">
                <a:solidFill>
                  <a:srgbClr val="242424"/>
                </a:solidFill>
                <a:effectLst/>
                <a:latin typeface="source-serif-pro"/>
              </a:rPr>
              <a:t> LLM </a:t>
            </a:r>
            <a:r>
              <a:rPr lang="es-ES" b="1" i="0" dirty="0" err="1">
                <a:solidFill>
                  <a:srgbClr val="242424"/>
                </a:solidFill>
                <a:effectLst/>
                <a:latin typeface="source-serif-pro"/>
              </a:rPr>
              <a:t>perform</a:t>
            </a:r>
            <a:r>
              <a:rPr lang="es-E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1" i="0" dirty="0" err="1">
                <a:solidFill>
                  <a:srgbClr val="242424"/>
                </a:solidFill>
                <a:effectLst/>
                <a:latin typeface="source-serif-pro"/>
              </a:rPr>
              <a:t>summarization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longer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piece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text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? (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you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didn’t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already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know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does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really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great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job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Just paste in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document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ask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summarize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.)</a:t>
            </a:r>
          </a:p>
          <a:p>
            <a:pPr algn="l"/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understand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think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about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training data. As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so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happens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people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often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make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summarizations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—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internet, in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research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papers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books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and more. As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result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LLM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trained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data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learns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do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learns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attend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main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points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compress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them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into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short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text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Note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summary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generated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full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text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part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input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sequence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LLM.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similar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say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research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paper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has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conclusion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while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full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text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appears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just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before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algn="l"/>
            <a:endParaRPr lang="es-E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- As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mentioned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ability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act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as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assistant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respond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appropriately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due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instruction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fine-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tuning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and RLHF.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But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all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(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most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)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knowledge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answer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questions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itself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was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already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acquired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during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pre-training.</a:t>
            </a:r>
          </a:p>
          <a:p>
            <a:pPr algn="l"/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course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raises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another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big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question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: </a:t>
            </a:r>
            <a:r>
              <a:rPr lang="es-ES" b="1" i="0" dirty="0" err="1">
                <a:solidFill>
                  <a:srgbClr val="242424"/>
                </a:solidFill>
                <a:effectLst/>
                <a:latin typeface="source-serif-pro"/>
              </a:rPr>
              <a:t>What</a:t>
            </a:r>
            <a:r>
              <a:rPr lang="es-E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1" i="0" dirty="0" err="1">
                <a:solidFill>
                  <a:srgbClr val="242424"/>
                </a:solidFill>
                <a:effectLst/>
                <a:latin typeface="source-serif-pro"/>
              </a:rPr>
              <a:t>if</a:t>
            </a:r>
            <a:r>
              <a:rPr lang="es-E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1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1" i="0" dirty="0">
                <a:solidFill>
                  <a:srgbClr val="242424"/>
                </a:solidFill>
                <a:effectLst/>
                <a:latin typeface="source-serif-pro"/>
              </a:rPr>
              <a:t> LLM </a:t>
            </a:r>
            <a:r>
              <a:rPr lang="es-ES" b="1" i="0" dirty="0" err="1">
                <a:solidFill>
                  <a:srgbClr val="242424"/>
                </a:solidFill>
                <a:effectLst/>
                <a:latin typeface="source-serif-pro"/>
              </a:rPr>
              <a:t>doesn’t</a:t>
            </a:r>
            <a:r>
              <a:rPr lang="es-E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1" i="0" dirty="0" err="1">
                <a:solidFill>
                  <a:srgbClr val="242424"/>
                </a:solidFill>
                <a:effectLst/>
                <a:latin typeface="source-serif-pro"/>
              </a:rPr>
              <a:t>know</a:t>
            </a:r>
            <a:r>
              <a:rPr lang="es-E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1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1" i="0" dirty="0" err="1">
                <a:solidFill>
                  <a:srgbClr val="242424"/>
                </a:solidFill>
                <a:effectLst/>
                <a:latin typeface="source-serif-pro"/>
              </a:rPr>
              <a:t>answer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?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Unfortunately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just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make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one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up in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that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case.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understand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need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think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about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training data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again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and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training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objective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algn="l"/>
            <a:endParaRPr lang="es-E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-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don’t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necessarily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always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have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predict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most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likely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can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instead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sample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from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say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five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most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likely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words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at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given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time. As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result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may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get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some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more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creativity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from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LLM.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Some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LLMs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actually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allow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you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choose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how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deterministic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or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creative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you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want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output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be.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is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also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in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ChatGPT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which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uses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such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sampling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strategy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you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typically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do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not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get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same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answer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when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you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s-ES" b="0" i="0" dirty="0" err="1">
                <a:solidFill>
                  <a:srgbClr val="242424"/>
                </a:solidFill>
                <a:effectLst/>
                <a:latin typeface="source-serif-pro"/>
              </a:rPr>
              <a:t>regenerate</a:t>
            </a: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 a response.</a:t>
            </a:r>
          </a:p>
          <a:p>
            <a:pPr algn="l"/>
            <a:endParaRPr lang="es-E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969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182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177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/>
              <a:t>Problem</a:t>
            </a:r>
            <a:r>
              <a:rPr lang="es-ES" b="1" dirty="0"/>
              <a:t>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LLMs</a:t>
            </a:r>
            <a:r>
              <a:rPr lang="es-ES" dirty="0"/>
              <a:t> are </a:t>
            </a:r>
            <a:r>
              <a:rPr lang="es-ES" dirty="0" err="1"/>
              <a:t>designed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produce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appears</a:t>
            </a:r>
            <a:r>
              <a:rPr lang="es-ES" dirty="0"/>
              <a:t> human-</a:t>
            </a:r>
            <a:r>
              <a:rPr lang="es-ES" dirty="0" err="1"/>
              <a:t>like</a:t>
            </a:r>
            <a:r>
              <a:rPr lang="es-ES" dirty="0"/>
              <a:t>; </a:t>
            </a:r>
            <a:r>
              <a:rPr lang="es-ES" dirty="0" err="1"/>
              <a:t>however</a:t>
            </a:r>
            <a:r>
              <a:rPr lang="es-ES" dirty="0"/>
              <a:t>, </a:t>
            </a: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inherently</a:t>
            </a:r>
            <a:r>
              <a:rPr lang="es-ES" dirty="0"/>
              <a:t> </a:t>
            </a:r>
            <a:r>
              <a:rPr lang="es-ES" dirty="0" err="1"/>
              <a:t>equipped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generate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factually</a:t>
            </a:r>
            <a:r>
              <a:rPr lang="es-ES" dirty="0"/>
              <a:t> </a:t>
            </a:r>
            <a:r>
              <a:rPr lang="es-ES" dirty="0" err="1"/>
              <a:t>accurate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lack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intrinsic</a:t>
            </a:r>
            <a:r>
              <a:rPr lang="es-ES" dirty="0"/>
              <a:t> </a:t>
            </a:r>
            <a:r>
              <a:rPr lang="es-ES" dirty="0" err="1"/>
              <a:t>mechanism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verify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truthfulness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generate</a:t>
            </a:r>
            <a:r>
              <a:rPr lang="es-ES" dirty="0"/>
              <a:t>.</a:t>
            </a:r>
          </a:p>
          <a:p>
            <a:r>
              <a:rPr lang="es-ES" b="1" dirty="0"/>
              <a:t>Idea: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imperative </a:t>
            </a:r>
            <a:r>
              <a:rPr lang="es-ES" dirty="0" err="1"/>
              <a:t>to</a:t>
            </a:r>
            <a:r>
              <a:rPr lang="es-ES" dirty="0"/>
              <a:t> anchor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in real-</a:t>
            </a:r>
            <a:r>
              <a:rPr lang="es-ES" dirty="0" err="1"/>
              <a:t>world</a:t>
            </a:r>
            <a:r>
              <a:rPr lang="es-ES" dirty="0"/>
              <a:t> data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prevent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fabricating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; </a:t>
            </a:r>
            <a:r>
              <a:rPr lang="es-ES" dirty="0" err="1"/>
              <a:t>thus</a:t>
            </a:r>
            <a:r>
              <a:rPr lang="es-ES" dirty="0"/>
              <a:t>, </a:t>
            </a:r>
            <a:r>
              <a:rPr lang="es-ES" dirty="0" err="1"/>
              <a:t>grounding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can </a:t>
            </a:r>
            <a:r>
              <a:rPr lang="es-ES" dirty="0" err="1"/>
              <a:t>mitigate</a:t>
            </a:r>
            <a:r>
              <a:rPr lang="es-ES" dirty="0"/>
              <a:t> </a:t>
            </a:r>
            <a:r>
              <a:rPr lang="es-ES" dirty="0" err="1"/>
              <a:t>inaccuracies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 </a:t>
            </a:r>
            <a:r>
              <a:rPr lang="es-ES" dirty="0" err="1"/>
              <a:t>reality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possess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requisite</a:t>
            </a:r>
            <a:r>
              <a:rPr lang="es-ES" dirty="0"/>
              <a:t> </a:t>
            </a:r>
            <a:r>
              <a:rPr lang="es-ES" dirty="0" err="1"/>
              <a:t>knowledge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address</a:t>
            </a:r>
            <a:r>
              <a:rPr lang="es-ES" dirty="0"/>
              <a:t> and </a:t>
            </a:r>
            <a:r>
              <a:rPr lang="es-ES" dirty="0" err="1"/>
              <a:t>rectify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issue</a:t>
            </a:r>
            <a:r>
              <a:rPr lang="es-ES" dirty="0"/>
              <a:t> </a:t>
            </a:r>
            <a:r>
              <a:rPr lang="es-ES" dirty="0" err="1"/>
              <a:t>comprehensively</a:t>
            </a:r>
            <a:r>
              <a:rPr lang="es-ES" dirty="0"/>
              <a:t>.</a:t>
            </a:r>
          </a:p>
          <a:p>
            <a:r>
              <a:rPr lang="es-ES" b="1" dirty="0" err="1"/>
              <a:t>Solution</a:t>
            </a:r>
            <a:r>
              <a:rPr lang="es-ES" b="1" dirty="0"/>
              <a:t>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Incorporate</a:t>
            </a:r>
            <a:r>
              <a:rPr lang="es-ES" dirty="0"/>
              <a:t> </a:t>
            </a:r>
            <a:r>
              <a:rPr lang="es-ES" dirty="0" err="1"/>
              <a:t>pertinent</a:t>
            </a:r>
            <a:r>
              <a:rPr lang="es-ES" dirty="0"/>
              <a:t> and </a:t>
            </a:r>
            <a:r>
              <a:rPr lang="es-ES" dirty="0" err="1"/>
              <a:t>accurate</a:t>
            </a:r>
            <a:r>
              <a:rPr lang="es-ES" dirty="0"/>
              <a:t> </a:t>
            </a:r>
            <a:r>
              <a:rPr lang="es-ES" dirty="0" err="1"/>
              <a:t>knowledge</a:t>
            </a:r>
            <a:r>
              <a:rPr lang="es-ES" dirty="0"/>
              <a:t> </a:t>
            </a:r>
            <a:r>
              <a:rPr lang="es-ES" dirty="0" err="1"/>
              <a:t>directly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provided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LLM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enhance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reliability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Develop</a:t>
            </a:r>
            <a:r>
              <a:rPr lang="es-ES" dirty="0"/>
              <a:t> and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validation</a:t>
            </a:r>
            <a:r>
              <a:rPr lang="es-ES" dirty="0"/>
              <a:t> </a:t>
            </a:r>
            <a:r>
              <a:rPr lang="es-ES" dirty="0" err="1"/>
              <a:t>mechanisms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cross-check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generated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LLMs</a:t>
            </a:r>
            <a:r>
              <a:rPr lang="es-ES" dirty="0"/>
              <a:t> </a:t>
            </a:r>
            <a:r>
              <a:rPr lang="es-ES" dirty="0" err="1"/>
              <a:t>against</a:t>
            </a:r>
            <a:r>
              <a:rPr lang="es-ES" dirty="0"/>
              <a:t> </a:t>
            </a:r>
            <a:r>
              <a:rPr lang="es-ES" dirty="0" err="1"/>
              <a:t>trusted</a:t>
            </a:r>
            <a:r>
              <a:rPr lang="es-ES" dirty="0"/>
              <a:t> </a:t>
            </a:r>
            <a:r>
              <a:rPr lang="es-ES" dirty="0" err="1"/>
              <a:t>databases</a:t>
            </a:r>
            <a:r>
              <a:rPr lang="es-ES" dirty="0"/>
              <a:t> and </a:t>
            </a:r>
            <a:r>
              <a:rPr lang="es-ES" dirty="0" err="1"/>
              <a:t>sources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Continuously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training data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current</a:t>
            </a:r>
            <a:r>
              <a:rPr lang="es-ES" dirty="0"/>
              <a:t>, </a:t>
            </a:r>
            <a:r>
              <a:rPr lang="es-ES" dirty="0" err="1"/>
              <a:t>verified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ensure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LLM </a:t>
            </a:r>
            <a:r>
              <a:rPr lang="es-ES" dirty="0" err="1"/>
              <a:t>remains</a:t>
            </a:r>
            <a:r>
              <a:rPr lang="es-ES" dirty="0"/>
              <a:t> </a:t>
            </a:r>
            <a:r>
              <a:rPr lang="es-ES" dirty="0" err="1"/>
              <a:t>accurate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time.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766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5006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523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/>
              <a:t>Definition</a:t>
            </a:r>
            <a:r>
              <a:rPr lang="es-ES" b="1" dirty="0"/>
              <a:t>:</a:t>
            </a:r>
            <a:r>
              <a:rPr lang="es-ES" dirty="0"/>
              <a:t> Zero-</a:t>
            </a:r>
            <a:r>
              <a:rPr lang="es-ES" dirty="0" err="1"/>
              <a:t>shot</a:t>
            </a:r>
            <a:r>
              <a:rPr lang="es-ES" dirty="0"/>
              <a:t> </a:t>
            </a:r>
            <a:r>
              <a:rPr lang="es-ES" dirty="0" err="1"/>
              <a:t>prompting</a:t>
            </a:r>
            <a:r>
              <a:rPr lang="es-ES" dirty="0"/>
              <a:t> </a:t>
            </a:r>
            <a:r>
              <a:rPr lang="es-ES" dirty="0" err="1"/>
              <a:t>refers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capability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perform</a:t>
            </a:r>
            <a:r>
              <a:rPr lang="es-ES" dirty="0"/>
              <a:t> a </a:t>
            </a:r>
            <a:r>
              <a:rPr lang="es-ES" dirty="0" err="1"/>
              <a:t>task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having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explicitly</a:t>
            </a:r>
            <a:r>
              <a:rPr lang="es-ES" dirty="0"/>
              <a:t> </a:t>
            </a:r>
            <a:r>
              <a:rPr lang="es-ES" dirty="0" err="1"/>
              <a:t>trained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. </a:t>
            </a:r>
            <a:r>
              <a:rPr lang="es-ES" dirty="0" err="1"/>
              <a:t>Instead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relies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general </a:t>
            </a:r>
            <a:r>
              <a:rPr lang="es-ES" dirty="0" err="1"/>
              <a:t>understanding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and </a:t>
            </a:r>
            <a:r>
              <a:rPr lang="es-ES" dirty="0" err="1"/>
              <a:t>knowledge</a:t>
            </a:r>
            <a:r>
              <a:rPr lang="es-ES" dirty="0"/>
              <a:t> </a:t>
            </a:r>
            <a:r>
              <a:rPr lang="es-ES" dirty="0" err="1"/>
              <a:t>acquired</a:t>
            </a:r>
            <a:r>
              <a:rPr lang="es-ES" dirty="0"/>
              <a:t> </a:t>
            </a:r>
            <a:r>
              <a:rPr lang="es-ES" dirty="0" err="1"/>
              <a:t>during</a:t>
            </a:r>
            <a:r>
              <a:rPr lang="es-ES" dirty="0"/>
              <a:t> pre-training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generate</a:t>
            </a:r>
            <a:r>
              <a:rPr lang="es-ES" dirty="0"/>
              <a:t> </a:t>
            </a:r>
            <a:r>
              <a:rPr lang="es-ES" dirty="0" err="1"/>
              <a:t>appropriate</a:t>
            </a:r>
            <a:r>
              <a:rPr lang="es-ES" dirty="0"/>
              <a:t> responses.</a:t>
            </a:r>
          </a:p>
          <a:p>
            <a:r>
              <a:rPr lang="es-ES" b="1" dirty="0" err="1"/>
              <a:t>Explanation</a:t>
            </a:r>
            <a:r>
              <a:rPr lang="es-E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General </a:t>
            </a:r>
            <a:r>
              <a:rPr lang="es-ES" b="1" dirty="0" err="1"/>
              <a:t>Understanding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leverages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broad</a:t>
            </a:r>
            <a:r>
              <a:rPr lang="es-ES" dirty="0"/>
              <a:t> </a:t>
            </a:r>
            <a:r>
              <a:rPr lang="es-ES" dirty="0" err="1"/>
              <a:t>knowledge</a:t>
            </a:r>
            <a:r>
              <a:rPr lang="es-ES" dirty="0"/>
              <a:t> base, </a:t>
            </a:r>
            <a:r>
              <a:rPr lang="es-ES" dirty="0" err="1"/>
              <a:t>acquired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extensive pre-training </a:t>
            </a:r>
            <a:r>
              <a:rPr lang="es-ES" dirty="0" err="1"/>
              <a:t>on</a:t>
            </a:r>
            <a:r>
              <a:rPr lang="es-ES" dirty="0"/>
              <a:t> diverse </a:t>
            </a:r>
            <a:r>
              <a:rPr lang="es-ES" dirty="0" err="1"/>
              <a:t>text</a:t>
            </a:r>
            <a:r>
              <a:rPr lang="es-ES" dirty="0"/>
              <a:t>,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infer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correct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output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No </a:t>
            </a:r>
            <a:r>
              <a:rPr lang="es-ES" b="1" dirty="0" err="1"/>
              <a:t>Task-Specific</a:t>
            </a:r>
            <a:r>
              <a:rPr lang="es-ES" b="1" dirty="0"/>
              <a:t> </a:t>
            </a:r>
            <a:r>
              <a:rPr lang="es-ES" b="1" dirty="0" err="1"/>
              <a:t>Examples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Unlike</a:t>
            </a:r>
            <a:r>
              <a:rPr lang="es-ES" dirty="0"/>
              <a:t> </a:t>
            </a:r>
            <a:r>
              <a:rPr lang="es-ES" dirty="0" err="1"/>
              <a:t>traditional</a:t>
            </a:r>
            <a:r>
              <a:rPr lang="es-ES" dirty="0"/>
              <a:t> training </a:t>
            </a:r>
            <a:r>
              <a:rPr lang="es-ES" dirty="0" err="1"/>
              <a:t>approaches</a:t>
            </a:r>
            <a:r>
              <a:rPr lang="es-ES" dirty="0"/>
              <a:t>, </a:t>
            </a:r>
            <a:r>
              <a:rPr lang="es-ES" dirty="0" err="1"/>
              <a:t>zero-shot</a:t>
            </a:r>
            <a:r>
              <a:rPr lang="es-ES" dirty="0"/>
              <a:t> </a:t>
            </a:r>
            <a:r>
              <a:rPr lang="es-ES" dirty="0" err="1"/>
              <a:t>prompting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require</a:t>
            </a:r>
            <a:r>
              <a:rPr lang="es-ES" dirty="0"/>
              <a:t> </a:t>
            </a:r>
            <a:r>
              <a:rPr lang="es-ES" dirty="0" err="1"/>
              <a:t>task-specific</a:t>
            </a:r>
            <a:r>
              <a:rPr lang="es-ES" dirty="0"/>
              <a:t> training </a:t>
            </a:r>
            <a:r>
              <a:rPr lang="es-ES" dirty="0" err="1"/>
              <a:t>examples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can </a:t>
            </a:r>
            <a:r>
              <a:rPr lang="es-ES" dirty="0" err="1"/>
              <a:t>handle</a:t>
            </a:r>
            <a:r>
              <a:rPr lang="es-ES" dirty="0"/>
              <a:t> new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interpreting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prompt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pre-</a:t>
            </a:r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knowledge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Prompting</a:t>
            </a:r>
            <a:r>
              <a:rPr lang="es-ES" b="1" dirty="0"/>
              <a:t> </a:t>
            </a:r>
            <a:r>
              <a:rPr lang="es-ES" b="1" dirty="0" err="1"/>
              <a:t>Technique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success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zero-shot</a:t>
            </a:r>
            <a:r>
              <a:rPr lang="es-ES" dirty="0"/>
              <a:t> </a:t>
            </a:r>
            <a:r>
              <a:rPr lang="es-ES" dirty="0" err="1"/>
              <a:t>prompting</a:t>
            </a:r>
            <a:r>
              <a:rPr lang="es-ES" dirty="0"/>
              <a:t> </a:t>
            </a:r>
            <a:r>
              <a:rPr lang="es-ES" dirty="0" err="1"/>
              <a:t>often</a:t>
            </a:r>
            <a:r>
              <a:rPr lang="es-ES" dirty="0"/>
              <a:t> </a:t>
            </a:r>
            <a:r>
              <a:rPr lang="es-ES" dirty="0" err="1"/>
              <a:t>depends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well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described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prompt</a:t>
            </a:r>
            <a:r>
              <a:rPr lang="es-ES" dirty="0"/>
              <a:t>. Clear, </a:t>
            </a:r>
            <a:r>
              <a:rPr lang="es-ES" dirty="0" err="1"/>
              <a:t>detailed</a:t>
            </a:r>
            <a:r>
              <a:rPr lang="es-ES" dirty="0"/>
              <a:t> </a:t>
            </a:r>
            <a:r>
              <a:rPr lang="es-ES" dirty="0" err="1"/>
              <a:t>prompts</a:t>
            </a:r>
            <a:r>
              <a:rPr lang="es-ES" dirty="0"/>
              <a:t> can </a:t>
            </a:r>
            <a:r>
              <a:rPr lang="es-ES" dirty="0" err="1"/>
              <a:t>significantly</a:t>
            </a:r>
            <a:r>
              <a:rPr lang="es-ES" dirty="0"/>
              <a:t> </a:t>
            </a:r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model’s</a:t>
            </a:r>
            <a:r>
              <a:rPr lang="es-ES" dirty="0"/>
              <a:t> performance in </a:t>
            </a:r>
            <a:r>
              <a:rPr lang="es-ES" dirty="0" err="1"/>
              <a:t>zero-shot</a:t>
            </a:r>
            <a:r>
              <a:rPr lang="es-ES" dirty="0"/>
              <a:t> </a:t>
            </a:r>
            <a:r>
              <a:rPr lang="es-ES" dirty="0" err="1"/>
              <a:t>scenarios</a:t>
            </a:r>
            <a:r>
              <a:rPr lang="es-ES" dirty="0"/>
              <a:t>.</a:t>
            </a:r>
          </a:p>
          <a:p>
            <a:r>
              <a:rPr lang="es-ES" b="1" dirty="0" err="1"/>
              <a:t>Example</a:t>
            </a:r>
            <a:r>
              <a:rPr lang="es-ES" b="1" dirty="0"/>
              <a:t>:</a:t>
            </a:r>
          </a:p>
          <a:p>
            <a:r>
              <a:rPr lang="es-ES" dirty="0" err="1"/>
              <a:t>Suppose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translate</a:t>
            </a:r>
            <a:r>
              <a:rPr lang="es-ES" dirty="0"/>
              <a:t> a </a:t>
            </a:r>
            <a:r>
              <a:rPr lang="es-ES" dirty="0" err="1"/>
              <a:t>sentence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English </a:t>
            </a:r>
            <a:r>
              <a:rPr lang="es-ES" dirty="0" err="1"/>
              <a:t>to</a:t>
            </a:r>
            <a:r>
              <a:rPr lang="es-ES" dirty="0"/>
              <a:t> French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having</a:t>
            </a:r>
            <a:r>
              <a:rPr lang="es-ES" dirty="0"/>
              <a:t> </a:t>
            </a:r>
            <a:r>
              <a:rPr lang="es-ES" dirty="0" err="1"/>
              <a:t>seen</a:t>
            </a:r>
            <a:r>
              <a:rPr lang="es-ES" dirty="0"/>
              <a:t> </a:t>
            </a:r>
            <a:r>
              <a:rPr lang="es-ES" dirty="0" err="1"/>
              <a:t>explicit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English-</a:t>
            </a:r>
            <a:r>
              <a:rPr lang="es-ES" dirty="0" err="1"/>
              <a:t>to</a:t>
            </a:r>
            <a:r>
              <a:rPr lang="es-ES" dirty="0"/>
              <a:t>-French </a:t>
            </a:r>
            <a:r>
              <a:rPr lang="es-ES" dirty="0" err="1"/>
              <a:t>translation</a:t>
            </a:r>
            <a:r>
              <a:rPr lang="es-ES" dirty="0"/>
              <a:t> </a:t>
            </a:r>
            <a:r>
              <a:rPr lang="es-ES" dirty="0" err="1"/>
              <a:t>during</a:t>
            </a:r>
            <a:r>
              <a:rPr lang="es-ES" dirty="0"/>
              <a:t> fine-</a:t>
            </a:r>
            <a:r>
              <a:rPr lang="es-ES" dirty="0" err="1"/>
              <a:t>tuning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Prompt</a:t>
            </a:r>
            <a:r>
              <a:rPr lang="es-ES" b="1" dirty="0"/>
              <a:t>:</a:t>
            </a:r>
            <a:r>
              <a:rPr lang="es-ES" dirty="0"/>
              <a:t> "</a:t>
            </a:r>
            <a:r>
              <a:rPr lang="es-ES" dirty="0" err="1"/>
              <a:t>Translate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sentence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French: '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weather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nice</a:t>
            </a:r>
            <a:r>
              <a:rPr lang="es-ES" dirty="0"/>
              <a:t> </a:t>
            </a:r>
            <a:r>
              <a:rPr lang="es-ES" dirty="0" err="1"/>
              <a:t>today</a:t>
            </a:r>
            <a:r>
              <a:rPr lang="es-ES" dirty="0"/>
              <a:t>.'"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Model</a:t>
            </a:r>
            <a:r>
              <a:rPr lang="es-ES" b="1" dirty="0"/>
              <a:t> Output:</a:t>
            </a:r>
            <a:r>
              <a:rPr lang="es-ES" dirty="0"/>
              <a:t> "Le </a:t>
            </a:r>
            <a:r>
              <a:rPr lang="es-ES" dirty="0" err="1"/>
              <a:t>temps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agréable</a:t>
            </a:r>
            <a:r>
              <a:rPr lang="es-ES" dirty="0"/>
              <a:t> </a:t>
            </a:r>
            <a:r>
              <a:rPr lang="es-ES" dirty="0" err="1"/>
              <a:t>aujourd'hui</a:t>
            </a:r>
            <a:r>
              <a:rPr lang="es-ES" dirty="0"/>
              <a:t>."</a:t>
            </a:r>
          </a:p>
          <a:p>
            <a:r>
              <a:rPr lang="es-ES" dirty="0"/>
              <a:t>In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correctly</a:t>
            </a:r>
            <a:r>
              <a:rPr lang="es-ES" dirty="0"/>
              <a:t> </a:t>
            </a:r>
            <a:r>
              <a:rPr lang="es-ES" dirty="0" err="1"/>
              <a:t>translates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sentence</a:t>
            </a:r>
            <a:r>
              <a:rPr lang="es-ES" dirty="0"/>
              <a:t> </a:t>
            </a:r>
            <a:r>
              <a:rPr lang="es-ES" dirty="0" err="1"/>
              <a:t>even</a:t>
            </a:r>
            <a:r>
              <a:rPr lang="es-ES" dirty="0"/>
              <a:t> </a:t>
            </a:r>
            <a:r>
              <a:rPr lang="es-ES" dirty="0" err="1"/>
              <a:t>though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specifically</a:t>
            </a:r>
            <a:r>
              <a:rPr lang="es-ES" dirty="0"/>
              <a:t> </a:t>
            </a:r>
            <a:r>
              <a:rPr lang="es-ES" dirty="0" err="1"/>
              <a:t>trained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English-</a:t>
            </a:r>
            <a:r>
              <a:rPr lang="es-ES" dirty="0" err="1"/>
              <a:t>to</a:t>
            </a:r>
            <a:r>
              <a:rPr lang="es-ES" dirty="0"/>
              <a:t>-French </a:t>
            </a:r>
            <a:r>
              <a:rPr lang="es-ES" dirty="0" err="1"/>
              <a:t>translation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demonstrates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model's</a:t>
            </a:r>
            <a:r>
              <a:rPr lang="es-ES" dirty="0"/>
              <a:t> </a:t>
            </a:r>
            <a:r>
              <a:rPr lang="es-ES" dirty="0" err="1"/>
              <a:t>ability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generalize</a:t>
            </a:r>
            <a:r>
              <a:rPr lang="es-ES" dirty="0"/>
              <a:t> and </a:t>
            </a:r>
            <a:r>
              <a:rPr lang="es-ES" dirty="0" err="1"/>
              <a:t>apply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knowledge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new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zero-shot</a:t>
            </a:r>
            <a:r>
              <a:rPr lang="es-ES" dirty="0"/>
              <a:t> </a:t>
            </a:r>
            <a:r>
              <a:rPr lang="es-ES" dirty="0" err="1"/>
              <a:t>prompting</a:t>
            </a:r>
            <a:r>
              <a:rPr lang="es-ES" dirty="0"/>
              <a:t>.</a:t>
            </a:r>
          </a:p>
          <a:p>
            <a:r>
              <a:rPr lang="es-ES" b="1" dirty="0" err="1"/>
              <a:t>Advantages</a:t>
            </a:r>
            <a:r>
              <a:rPr lang="es-E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Flexibility</a:t>
            </a:r>
            <a:r>
              <a:rPr lang="es-ES" b="1" dirty="0"/>
              <a:t>:</a:t>
            </a:r>
            <a:r>
              <a:rPr lang="es-ES" dirty="0"/>
              <a:t> Zero-</a:t>
            </a:r>
            <a:r>
              <a:rPr lang="es-ES" dirty="0" err="1"/>
              <a:t>shot</a:t>
            </a:r>
            <a:r>
              <a:rPr lang="es-ES" dirty="0"/>
              <a:t> </a:t>
            </a:r>
            <a:r>
              <a:rPr lang="es-ES" dirty="0" err="1"/>
              <a:t>prompting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handle</a:t>
            </a:r>
            <a:r>
              <a:rPr lang="es-ES" dirty="0"/>
              <a:t> a </a:t>
            </a:r>
            <a:r>
              <a:rPr lang="es-ES" dirty="0" err="1"/>
              <a:t>wide</a:t>
            </a:r>
            <a:r>
              <a:rPr lang="es-ES" dirty="0"/>
              <a:t> </a:t>
            </a:r>
            <a:r>
              <a:rPr lang="es-ES" dirty="0" err="1"/>
              <a:t>variety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needing</a:t>
            </a:r>
            <a:r>
              <a:rPr lang="es-ES" dirty="0"/>
              <a:t> </a:t>
            </a:r>
            <a:r>
              <a:rPr lang="es-ES" dirty="0" err="1"/>
              <a:t>separate</a:t>
            </a:r>
            <a:r>
              <a:rPr lang="es-ES" dirty="0"/>
              <a:t> training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Efficiency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Saves</a:t>
            </a:r>
            <a:r>
              <a:rPr lang="es-ES" dirty="0"/>
              <a:t> time and </a:t>
            </a:r>
            <a:r>
              <a:rPr lang="es-ES" dirty="0" err="1"/>
              <a:t>resources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eliminating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task-specific</a:t>
            </a:r>
            <a:r>
              <a:rPr lang="es-ES" dirty="0"/>
              <a:t> data </a:t>
            </a:r>
            <a:r>
              <a:rPr lang="es-ES" dirty="0" err="1"/>
              <a:t>collection</a:t>
            </a:r>
            <a:r>
              <a:rPr lang="es-ES" dirty="0"/>
              <a:t> and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Versatility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Enhances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model's</a:t>
            </a:r>
            <a:r>
              <a:rPr lang="es-ES" dirty="0"/>
              <a:t> </a:t>
            </a:r>
            <a:r>
              <a:rPr lang="es-ES" dirty="0" err="1"/>
              <a:t>utility</a:t>
            </a:r>
            <a:r>
              <a:rPr lang="es-ES" dirty="0"/>
              <a:t> in real-</a:t>
            </a: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applications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new and </a:t>
            </a:r>
            <a:r>
              <a:rPr lang="es-ES" dirty="0" err="1"/>
              <a:t>unforeseen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frequently</a:t>
            </a:r>
            <a:r>
              <a:rPr lang="es-ES" dirty="0"/>
              <a:t> </a:t>
            </a:r>
            <a:r>
              <a:rPr lang="es-ES" dirty="0" err="1"/>
              <a:t>arise</a:t>
            </a:r>
            <a:r>
              <a:rPr lang="es-ES" dirty="0"/>
              <a:t>.</a:t>
            </a:r>
          </a:p>
          <a:p>
            <a:r>
              <a:rPr lang="es-ES" b="1" dirty="0" err="1"/>
              <a:t>Limitations</a:t>
            </a:r>
            <a:r>
              <a:rPr lang="es-E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Accuracy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performance </a:t>
            </a:r>
            <a:r>
              <a:rPr lang="es-ES" dirty="0" err="1"/>
              <a:t>might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be as </a:t>
            </a:r>
            <a:r>
              <a:rPr lang="es-ES" dirty="0" err="1"/>
              <a:t>high</a:t>
            </a:r>
            <a:r>
              <a:rPr lang="es-ES" dirty="0"/>
              <a:t> as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trained</a:t>
            </a:r>
            <a:r>
              <a:rPr lang="es-ES" dirty="0"/>
              <a:t> </a:t>
            </a:r>
            <a:r>
              <a:rPr lang="es-ES" dirty="0" err="1"/>
              <a:t>specifically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, </a:t>
            </a:r>
            <a:r>
              <a:rPr lang="es-ES" dirty="0" err="1"/>
              <a:t>especially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highly</a:t>
            </a:r>
            <a:r>
              <a:rPr lang="es-ES" dirty="0"/>
              <a:t> </a:t>
            </a:r>
            <a:r>
              <a:rPr lang="es-ES" dirty="0" err="1"/>
              <a:t>specialized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Prompt</a:t>
            </a:r>
            <a:r>
              <a:rPr lang="es-ES" b="1" dirty="0"/>
              <a:t> </a:t>
            </a:r>
            <a:r>
              <a:rPr lang="es-ES" b="1" dirty="0" err="1"/>
              <a:t>Sensitivity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effectiveness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zero-shot</a:t>
            </a:r>
            <a:r>
              <a:rPr lang="es-ES" dirty="0"/>
              <a:t> </a:t>
            </a:r>
            <a:r>
              <a:rPr lang="es-ES" dirty="0" err="1"/>
              <a:t>prompting</a:t>
            </a:r>
            <a:r>
              <a:rPr lang="es-ES" dirty="0"/>
              <a:t> can be </a:t>
            </a:r>
            <a:r>
              <a:rPr lang="es-ES" dirty="0" err="1"/>
              <a:t>highly</a:t>
            </a:r>
            <a:r>
              <a:rPr lang="es-ES" dirty="0"/>
              <a:t> sensitive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wording</a:t>
            </a:r>
            <a:r>
              <a:rPr lang="es-ES" dirty="0"/>
              <a:t> and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prompt</a:t>
            </a:r>
            <a:r>
              <a:rPr lang="es-ES" dirty="0"/>
              <a:t> </a:t>
            </a:r>
            <a:r>
              <a:rPr lang="es-ES" dirty="0" err="1"/>
              <a:t>provided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3151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PARECE que según un nativo, la primera opción es más correcta, porque “</a:t>
            </a:r>
            <a:r>
              <a:rPr lang="es-ES" b="1" dirty="0" err="1"/>
              <a:t>fint</a:t>
            </a:r>
            <a:r>
              <a:rPr lang="es-ES" b="1" dirty="0"/>
              <a:t>” hace más referencia lo bonito del tiempo, mientras que la 2º se refiere a bueno, que es menor correcto.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7502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/>
              <a:t>Definition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Few-shot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refers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ability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learn</a:t>
            </a:r>
            <a:r>
              <a:rPr lang="es-ES" dirty="0"/>
              <a:t> and </a:t>
            </a:r>
            <a:r>
              <a:rPr lang="es-ES" dirty="0" err="1"/>
              <a:t>perform</a:t>
            </a:r>
            <a:r>
              <a:rPr lang="es-ES" dirty="0"/>
              <a:t> a new </a:t>
            </a:r>
            <a:r>
              <a:rPr lang="es-ES" dirty="0" err="1"/>
              <a:t>task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a </a:t>
            </a:r>
            <a:r>
              <a:rPr lang="es-ES" dirty="0" err="1"/>
              <a:t>small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training </a:t>
            </a:r>
            <a:r>
              <a:rPr lang="es-ES" dirty="0" err="1"/>
              <a:t>examples</a:t>
            </a:r>
            <a:r>
              <a:rPr lang="es-ES" dirty="0"/>
              <a:t>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</a:t>
            </a:r>
            <a:r>
              <a:rPr lang="es-ES" dirty="0" err="1"/>
              <a:t>contrasts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traditional</a:t>
            </a:r>
            <a:r>
              <a:rPr lang="es-ES" dirty="0"/>
              <a:t> machine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typically</a:t>
            </a:r>
            <a:r>
              <a:rPr lang="es-ES" dirty="0"/>
              <a:t> </a:t>
            </a:r>
            <a:r>
              <a:rPr lang="es-ES" dirty="0" err="1"/>
              <a:t>require</a:t>
            </a:r>
            <a:r>
              <a:rPr lang="es-ES" dirty="0"/>
              <a:t> </a:t>
            </a:r>
            <a:r>
              <a:rPr lang="es-ES" dirty="0" err="1"/>
              <a:t>large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achieve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 performance.</a:t>
            </a:r>
          </a:p>
          <a:p>
            <a:r>
              <a:rPr lang="es-ES" b="1" dirty="0" err="1"/>
              <a:t>Explanation</a:t>
            </a:r>
            <a:r>
              <a:rPr lang="es-E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Minimal</a:t>
            </a:r>
            <a:r>
              <a:rPr lang="es-ES" b="1" dirty="0"/>
              <a:t> </a:t>
            </a:r>
            <a:r>
              <a:rPr lang="es-ES" b="1" dirty="0" err="1"/>
              <a:t>Examples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Few-shot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understand</a:t>
            </a:r>
            <a:r>
              <a:rPr lang="es-ES" dirty="0"/>
              <a:t> and </a:t>
            </a:r>
            <a:r>
              <a:rPr lang="es-ES" dirty="0" err="1"/>
              <a:t>generalize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dirty="0" err="1"/>
              <a:t>few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, </a:t>
            </a:r>
            <a:r>
              <a:rPr lang="es-ES" dirty="0" err="1"/>
              <a:t>making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highly</a:t>
            </a:r>
            <a:r>
              <a:rPr lang="es-ES" dirty="0"/>
              <a:t> </a:t>
            </a:r>
            <a:r>
              <a:rPr lang="es-ES" dirty="0" err="1"/>
              <a:t>efficient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limited</a:t>
            </a:r>
            <a:r>
              <a:rPr lang="es-ES" dirty="0"/>
              <a:t>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Task-Specific</a:t>
            </a:r>
            <a:r>
              <a:rPr lang="es-ES" b="1" dirty="0"/>
              <a:t> </a:t>
            </a:r>
            <a:r>
              <a:rPr lang="es-ES" b="1" dirty="0" err="1"/>
              <a:t>Adaptation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adapts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new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incorporating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limited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provided</a:t>
            </a:r>
            <a:r>
              <a:rPr lang="es-ES" dirty="0"/>
              <a:t>, </a:t>
            </a:r>
            <a:r>
              <a:rPr lang="es-ES" dirty="0" err="1"/>
              <a:t>refining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predictions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instances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Prompting</a:t>
            </a:r>
            <a:r>
              <a:rPr lang="es-ES" b="1" dirty="0"/>
              <a:t> </a:t>
            </a:r>
            <a:r>
              <a:rPr lang="es-ES" b="1" dirty="0" err="1"/>
              <a:t>Technique</a:t>
            </a:r>
            <a:r>
              <a:rPr lang="es-ES" b="1" dirty="0"/>
              <a:t>:</a:t>
            </a:r>
            <a:r>
              <a:rPr lang="es-ES" dirty="0"/>
              <a:t> In </a:t>
            </a:r>
            <a:r>
              <a:rPr lang="es-ES" dirty="0" err="1"/>
              <a:t>few-shot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quality</a:t>
            </a:r>
            <a:r>
              <a:rPr lang="es-ES" dirty="0"/>
              <a:t> and </a:t>
            </a:r>
            <a:r>
              <a:rPr lang="es-ES" dirty="0" err="1"/>
              <a:t>relevance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prompt</a:t>
            </a:r>
            <a:r>
              <a:rPr lang="es-ES" dirty="0"/>
              <a:t> are crucial. </a:t>
            </a:r>
            <a:r>
              <a:rPr lang="es-ES" dirty="0" err="1"/>
              <a:t>Well-chosen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 can </a:t>
            </a:r>
            <a:r>
              <a:rPr lang="es-ES" dirty="0" err="1"/>
              <a:t>significantly</a:t>
            </a:r>
            <a:r>
              <a:rPr lang="es-ES" dirty="0"/>
              <a:t> </a:t>
            </a:r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model's</a:t>
            </a:r>
            <a:r>
              <a:rPr lang="es-ES" dirty="0"/>
              <a:t> performance.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506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correctly</a:t>
            </a:r>
            <a:r>
              <a:rPr lang="es-ES" dirty="0"/>
              <a:t> </a:t>
            </a:r>
            <a:r>
              <a:rPr lang="es-ES" dirty="0" err="1"/>
              <a:t>translates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sentence</a:t>
            </a:r>
            <a:r>
              <a:rPr lang="es-ES" dirty="0"/>
              <a:t> "He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playing</a:t>
            </a:r>
            <a:r>
              <a:rPr lang="es-ES" dirty="0"/>
              <a:t> soccer." </a:t>
            </a:r>
            <a:r>
              <a:rPr lang="es-ES" dirty="0" err="1"/>
              <a:t>into</a:t>
            </a:r>
            <a:r>
              <a:rPr lang="es-ES" dirty="0"/>
              <a:t> French, </a:t>
            </a:r>
            <a:r>
              <a:rPr lang="es-ES" dirty="0" err="1"/>
              <a:t>leveraging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few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provided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prompt</a:t>
            </a:r>
            <a:r>
              <a:rPr lang="es-ES" dirty="0"/>
              <a:t>.</a:t>
            </a:r>
          </a:p>
          <a:p>
            <a:r>
              <a:rPr lang="es-ES" b="1" dirty="0" err="1"/>
              <a:t>Advantages</a:t>
            </a:r>
            <a:r>
              <a:rPr lang="es-E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Data </a:t>
            </a:r>
            <a:r>
              <a:rPr lang="es-ES" b="1" dirty="0" err="1"/>
              <a:t>Efficiency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Requires</a:t>
            </a:r>
            <a:r>
              <a:rPr lang="es-ES" dirty="0"/>
              <a:t> </a:t>
            </a:r>
            <a:r>
              <a:rPr lang="es-ES" dirty="0" err="1"/>
              <a:t>significantly</a:t>
            </a:r>
            <a:r>
              <a:rPr lang="es-ES" dirty="0"/>
              <a:t> </a:t>
            </a:r>
            <a:r>
              <a:rPr lang="es-ES" dirty="0" err="1"/>
              <a:t>fewer</a:t>
            </a:r>
            <a:r>
              <a:rPr lang="es-ES" dirty="0"/>
              <a:t> training </a:t>
            </a:r>
            <a:r>
              <a:rPr lang="es-ES" dirty="0" err="1"/>
              <a:t>examples</a:t>
            </a:r>
            <a:r>
              <a:rPr lang="es-ES" dirty="0"/>
              <a:t>, </a:t>
            </a:r>
            <a:r>
              <a:rPr lang="es-ES" dirty="0" err="1"/>
              <a:t>making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ideal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limited</a:t>
            </a:r>
            <a:r>
              <a:rPr lang="es-ES" dirty="0"/>
              <a:t> </a:t>
            </a:r>
            <a:r>
              <a:rPr lang="es-ES" dirty="0" err="1"/>
              <a:t>labeled</a:t>
            </a:r>
            <a:r>
              <a:rPr lang="es-ES" dirty="0"/>
              <a:t>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Versatility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Enhances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model's</a:t>
            </a:r>
            <a:r>
              <a:rPr lang="es-ES" dirty="0"/>
              <a:t> </a:t>
            </a:r>
            <a:r>
              <a:rPr lang="es-ES" dirty="0" err="1"/>
              <a:t>ability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generalize</a:t>
            </a:r>
            <a:r>
              <a:rPr lang="es-ES" dirty="0"/>
              <a:t> </a:t>
            </a:r>
            <a:r>
              <a:rPr lang="es-ES" dirty="0" err="1"/>
              <a:t>across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minimal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Rapid </a:t>
            </a:r>
            <a:r>
              <a:rPr lang="es-ES" b="1" dirty="0" err="1"/>
              <a:t>Adaptation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Enables</a:t>
            </a:r>
            <a:r>
              <a:rPr lang="es-ES" dirty="0"/>
              <a:t> </a:t>
            </a:r>
            <a:r>
              <a:rPr lang="es-ES" dirty="0" err="1"/>
              <a:t>quick</a:t>
            </a:r>
            <a:r>
              <a:rPr lang="es-ES" dirty="0"/>
              <a:t> </a:t>
            </a:r>
            <a:r>
              <a:rPr lang="es-ES" dirty="0" err="1"/>
              <a:t>adaptation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new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extensive </a:t>
            </a:r>
            <a:r>
              <a:rPr lang="es-ES" dirty="0" err="1"/>
              <a:t>retraining</a:t>
            </a:r>
            <a:r>
              <a:rPr lang="es-ES" dirty="0"/>
              <a:t>.</a:t>
            </a:r>
          </a:p>
          <a:p>
            <a:r>
              <a:rPr lang="es-ES" b="1" dirty="0" err="1"/>
              <a:t>Limitations</a:t>
            </a:r>
            <a:r>
              <a:rPr lang="es-E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Performance </a:t>
            </a:r>
            <a:r>
              <a:rPr lang="es-ES" b="1" dirty="0" err="1"/>
              <a:t>Variability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model's</a:t>
            </a:r>
            <a:r>
              <a:rPr lang="es-ES" dirty="0"/>
              <a:t> performance can </a:t>
            </a:r>
            <a:r>
              <a:rPr lang="es-ES" dirty="0" err="1"/>
              <a:t>vary</a:t>
            </a:r>
            <a:r>
              <a:rPr lang="es-ES" dirty="0"/>
              <a:t> </a:t>
            </a:r>
            <a:r>
              <a:rPr lang="es-ES" dirty="0" err="1"/>
              <a:t>depending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quality</a:t>
            </a:r>
            <a:r>
              <a:rPr lang="es-ES" dirty="0"/>
              <a:t> and </a:t>
            </a:r>
            <a:r>
              <a:rPr lang="es-ES" dirty="0" err="1"/>
              <a:t>representativeness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few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provided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Prompt</a:t>
            </a:r>
            <a:r>
              <a:rPr lang="es-ES" b="1" dirty="0"/>
              <a:t> </a:t>
            </a:r>
            <a:r>
              <a:rPr lang="es-ES" b="1" dirty="0" err="1"/>
              <a:t>Sensitivity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success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few-shot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sensitive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examples</a:t>
            </a:r>
            <a:r>
              <a:rPr lang="es-ES" dirty="0"/>
              <a:t> are </a:t>
            </a:r>
            <a:r>
              <a:rPr lang="es-ES" dirty="0" err="1"/>
              <a:t>presented</a:t>
            </a:r>
            <a:r>
              <a:rPr lang="es-ES" dirty="0"/>
              <a:t> and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closely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match </a:t>
            </a:r>
            <a:r>
              <a:rPr lang="es-ES" dirty="0" err="1"/>
              <a:t>the</a:t>
            </a:r>
            <a:r>
              <a:rPr lang="es-ES" dirty="0"/>
              <a:t> new </a:t>
            </a:r>
            <a:r>
              <a:rPr lang="es-ES" dirty="0" err="1"/>
              <a:t>task</a:t>
            </a:r>
            <a:r>
              <a:rPr lang="es-ES" dirty="0"/>
              <a:t>.</a:t>
            </a:r>
          </a:p>
          <a:p>
            <a:r>
              <a:rPr lang="es-ES" b="1" dirty="0"/>
              <a:t>Use Cases: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Language</a:t>
            </a:r>
            <a:r>
              <a:rPr lang="es-ES" b="1" dirty="0"/>
              <a:t> </a:t>
            </a:r>
            <a:r>
              <a:rPr lang="es-ES" b="1" dirty="0" err="1"/>
              <a:t>Translation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Translating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limited</a:t>
            </a:r>
            <a:r>
              <a:rPr lang="es-ES" dirty="0"/>
              <a:t> </a:t>
            </a:r>
            <a:r>
              <a:rPr lang="es-ES" dirty="0" err="1"/>
              <a:t>examples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Text </a:t>
            </a:r>
            <a:r>
              <a:rPr lang="es-ES" b="1" dirty="0" err="1"/>
              <a:t>Classification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Categorizing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minimal</a:t>
            </a:r>
            <a:r>
              <a:rPr lang="es-ES" dirty="0"/>
              <a:t> </a:t>
            </a:r>
            <a:r>
              <a:rPr lang="es-ES" dirty="0" err="1"/>
              <a:t>labeled</a:t>
            </a:r>
            <a:r>
              <a:rPr lang="es-ES" dirty="0"/>
              <a:t> </a:t>
            </a:r>
            <a:r>
              <a:rPr lang="es-ES" dirty="0" err="1"/>
              <a:t>examples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Image</a:t>
            </a:r>
            <a:r>
              <a:rPr lang="es-ES" b="1" dirty="0"/>
              <a:t> </a:t>
            </a:r>
            <a:r>
              <a:rPr lang="es-ES" b="1" dirty="0" err="1"/>
              <a:t>Recognition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Identifying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in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a </a:t>
            </a:r>
            <a:r>
              <a:rPr lang="es-ES" dirty="0" err="1"/>
              <a:t>few</a:t>
            </a:r>
            <a:r>
              <a:rPr lang="es-ES" dirty="0"/>
              <a:t> </a:t>
            </a:r>
            <a:r>
              <a:rPr lang="es-ES" dirty="0" err="1"/>
              <a:t>labeled</a:t>
            </a:r>
            <a:r>
              <a:rPr lang="es-ES" dirty="0"/>
              <a:t> </a:t>
            </a:r>
            <a:r>
              <a:rPr lang="es-ES" dirty="0" err="1"/>
              <a:t>samples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9518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2030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2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= </a:t>
            </a:r>
            <a:r>
              <a:rPr lang="en-GB" dirty="0" err="1"/>
              <a:t>rendimiento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4319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50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He utilizado </a:t>
            </a:r>
            <a:r>
              <a:rPr lang="es-ES" dirty="0" err="1"/>
              <a:t>plugs-ins</a:t>
            </a:r>
            <a:r>
              <a:rPr lang="es-ES" dirty="0"/>
              <a:t>, Tutor Me, que entiendo que lleva incorporado el razonamiento por pasos.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1710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9488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4124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Yo soy he mencionado la arquitectura GPT pero hay otras. En la tabla se mencionan también </a:t>
            </a:r>
            <a:r>
              <a:rPr lang="es-ES" dirty="0" err="1"/>
              <a:t>PaLM</a:t>
            </a:r>
            <a:r>
              <a:rPr lang="es-ES" dirty="0"/>
              <a:t> (</a:t>
            </a:r>
            <a:r>
              <a:rPr lang="es-ES" dirty="0" err="1"/>
              <a:t>Pathway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- Google) o </a:t>
            </a:r>
            <a:r>
              <a:rPr lang="es-ES" dirty="0" err="1"/>
              <a:t>LLaMA</a:t>
            </a:r>
            <a:r>
              <a:rPr lang="es-ES" dirty="0"/>
              <a:t> (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are </a:t>
            </a:r>
            <a:r>
              <a:rPr lang="es-ES" dirty="0" err="1"/>
              <a:t>Few</a:t>
            </a:r>
            <a:r>
              <a:rPr lang="es-ES" dirty="0"/>
              <a:t> </a:t>
            </a:r>
            <a:r>
              <a:rPr lang="es-ES" dirty="0" err="1"/>
              <a:t>Shot</a:t>
            </a:r>
            <a:r>
              <a:rPr lang="es-ES" dirty="0"/>
              <a:t> </a:t>
            </a:r>
            <a:r>
              <a:rPr lang="es-ES" dirty="0" err="1"/>
              <a:t>Learners</a:t>
            </a:r>
            <a:r>
              <a:rPr lang="es-ES" dirty="0"/>
              <a:t> -- que es de Facebook y que está en abierto pero no disponible en España, de momento) como otras bastante utilizadas.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9615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Hay un ranking de todos los modelos que hay, como veis el último modelo ”GPT 4.0” es el mejor valorado a fecha de verano de 2024.</a:t>
            </a:r>
          </a:p>
          <a:p>
            <a:endParaRPr lang="es-ES" dirty="0"/>
          </a:p>
          <a:p>
            <a:r>
              <a:rPr lang="es-ES" dirty="0" err="1"/>
              <a:t>Bard</a:t>
            </a:r>
            <a:r>
              <a:rPr lang="es-ES" dirty="0"/>
              <a:t> ahora se llama Gemini. </a:t>
            </a:r>
            <a:r>
              <a:rPr lang="es-ES" dirty="0" err="1"/>
              <a:t>PaLM</a:t>
            </a:r>
            <a:r>
              <a:rPr lang="es-ES" dirty="0"/>
              <a:t> [31], </a:t>
            </a:r>
            <a:r>
              <a:rPr lang="es-ES" dirty="0" err="1"/>
              <a:t>LLaMA</a:t>
            </a:r>
            <a:r>
              <a:rPr lang="es-ES" dirty="0"/>
              <a:t> [32], and GPT-4 [33], son los modelos más utilizados.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3744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 que os suena?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5664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 que os suena? Al test de Turing. Nosotros evaluamos como de bueno nos parecen los modelos y eso es lo que hace que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6242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83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= </a:t>
            </a:r>
            <a:r>
              <a:rPr lang="en-GB" dirty="0" err="1"/>
              <a:t>rendimiento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22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= </a:t>
            </a:r>
            <a:r>
              <a:rPr lang="en-GB" dirty="0" err="1"/>
              <a:t>rendimiento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9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= </a:t>
            </a:r>
            <a:r>
              <a:rPr lang="en-GB" dirty="0" err="1"/>
              <a:t>rendimiento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45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Deep </a:t>
            </a:r>
            <a:r>
              <a:rPr lang="es-ES" dirty="0" err="1"/>
              <a:t>Learning</a:t>
            </a:r>
            <a:r>
              <a:rPr lang="es-ES" dirty="0"/>
              <a:t> incluye:</a:t>
            </a:r>
          </a:p>
          <a:p>
            <a:pPr>
              <a:buFont typeface="+mj-lt"/>
              <a:buAutoNum type="arabicPeriod"/>
            </a:pPr>
            <a:r>
              <a:rPr lang="es-ES" dirty="0"/>
              <a:t>Redes Neuronales Profundas (Deep Neural Networks):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Redes neuronales artificiales con múltiples capas ocultas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Incluyen redes </a:t>
            </a:r>
            <a:r>
              <a:rPr lang="es-ES" dirty="0" err="1"/>
              <a:t>feed</a:t>
            </a:r>
            <a:r>
              <a:rPr lang="es-ES" dirty="0"/>
              <a:t>-forward, convolucionales (CNN), recurrentes (RNN/LSTM), etc.</a:t>
            </a:r>
          </a:p>
          <a:p>
            <a:pPr>
              <a:buFont typeface="+mj-lt"/>
              <a:buAutoNum type="arabicPeriod"/>
            </a:pPr>
            <a:r>
              <a:rPr lang="es-ES" dirty="0"/>
              <a:t>Otros modelos de aprendizaje profundo: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 err="1"/>
              <a:t>Autoencoders</a:t>
            </a:r>
            <a:endParaRPr lang="es-ES" dirty="0"/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Redes Generativas Adversarias (</a:t>
            </a:r>
            <a:r>
              <a:rPr lang="es-ES" dirty="0" err="1"/>
              <a:t>GANs</a:t>
            </a:r>
            <a:r>
              <a:rPr lang="es-ES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Redes de Memoria Asociativa (</a:t>
            </a:r>
            <a:r>
              <a:rPr lang="es-ES" dirty="0" err="1"/>
              <a:t>Memory</a:t>
            </a:r>
            <a:r>
              <a:rPr lang="es-ES" dirty="0"/>
              <a:t> Networks)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Máquinas de Boltzmann Restringidas (</a:t>
            </a:r>
            <a:r>
              <a:rPr lang="es-ES" dirty="0" err="1"/>
              <a:t>Restricted</a:t>
            </a:r>
            <a:r>
              <a:rPr lang="es-ES" dirty="0"/>
              <a:t> Boltzmann Machines, </a:t>
            </a:r>
            <a:r>
              <a:rPr lang="es-ES" dirty="0" err="1"/>
              <a:t>RBMs</a:t>
            </a:r>
            <a:r>
              <a:rPr lang="es-ES" dirty="0"/>
              <a:t>)</a:t>
            </a:r>
          </a:p>
          <a:p>
            <a:pPr>
              <a:buFont typeface="+mj-lt"/>
              <a:buAutoNum type="arabicPeriod"/>
            </a:pPr>
            <a:r>
              <a:rPr lang="es-ES" dirty="0"/>
              <a:t>Técnicas y algoritmos: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Aprendizaje por Descenso de Gradiente (</a:t>
            </a:r>
            <a:r>
              <a:rPr lang="es-ES" dirty="0" err="1"/>
              <a:t>Gradient-Based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Regularización (</a:t>
            </a:r>
            <a:r>
              <a:rPr lang="es-ES" dirty="0" err="1"/>
              <a:t>Dropout</a:t>
            </a:r>
            <a:r>
              <a:rPr lang="es-ES" dirty="0"/>
              <a:t>, </a:t>
            </a:r>
            <a:r>
              <a:rPr lang="es-ES" dirty="0" err="1"/>
              <a:t>Batch</a:t>
            </a:r>
            <a:r>
              <a:rPr lang="es-ES" dirty="0"/>
              <a:t> </a:t>
            </a:r>
            <a:r>
              <a:rPr lang="es-ES" dirty="0" err="1"/>
              <a:t>Normalization</a:t>
            </a:r>
            <a:r>
              <a:rPr lang="es-ES" dirty="0"/>
              <a:t>, etc.)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Optimizadores (Adam, </a:t>
            </a:r>
            <a:r>
              <a:rPr lang="es-ES" dirty="0" err="1"/>
              <a:t>RMSProp</a:t>
            </a:r>
            <a:r>
              <a:rPr lang="es-ES" dirty="0"/>
              <a:t>, etc.)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Inicializaciones de pesos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Aumento de datos (Data </a:t>
            </a:r>
            <a:r>
              <a:rPr lang="es-ES" dirty="0" err="1"/>
              <a:t>Augmentation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159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75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352" y="801087"/>
            <a:ext cx="9144000" cy="2387600"/>
          </a:xfrm>
        </p:spPr>
        <p:txBody>
          <a:bodyPr anchor="b"/>
          <a:lstStyle>
            <a:lvl1pPr algn="l">
              <a:defRPr sz="48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6352" y="3227813"/>
            <a:ext cx="9144000" cy="242334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Rectángulo 3"/>
          <p:cNvSpPr/>
          <p:nvPr userDrawn="1"/>
        </p:nvSpPr>
        <p:spPr>
          <a:xfrm>
            <a:off x="11517745" y="6373092"/>
            <a:ext cx="600364" cy="415636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0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1127" y="2142218"/>
            <a:ext cx="10756323" cy="17748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1127" y="3985051"/>
            <a:ext cx="10756323" cy="169082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2041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13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8430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42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2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0" y="6244280"/>
            <a:ext cx="12192000" cy="648000"/>
          </a:xfrm>
          <a:prstGeom prst="rect">
            <a:avLst/>
          </a:prstGeom>
          <a:solidFill>
            <a:srgbClr val="0046AD"/>
          </a:solidFill>
        </p:spPr>
        <p:txBody>
          <a:bodyPr wrap="square" rtlCol="0">
            <a:noAutofit/>
          </a:bodyPr>
          <a:lstStyle/>
          <a:p>
            <a:pPr algn="r"/>
            <a:endParaRPr lang="es-ES" sz="1600" dirty="0">
              <a:solidFill>
                <a:schemeClr val="bg1"/>
              </a:solidFill>
              <a:latin typeface="SeriaRegular" panose="00000400000000000000" pitchFamily="2" charset="0"/>
            </a:endParaRPr>
          </a:p>
          <a:p>
            <a:pPr algn="r"/>
            <a:fld id="{016DF702-F81B-4FAE-9CEF-2DEB9F28048E}" type="slidenum">
              <a:rPr lang="es-ES" sz="1600" smtClean="0">
                <a:solidFill>
                  <a:schemeClr val="bg1"/>
                </a:solidFill>
                <a:latin typeface="SeriaRegular" panose="00000400000000000000" pitchFamily="2" charset="0"/>
              </a:rPr>
              <a:t>‹Nº›</a:t>
            </a:fld>
            <a:endParaRPr lang="es-ES" sz="1600" dirty="0">
              <a:solidFill>
                <a:schemeClr val="bg1"/>
              </a:solidFill>
              <a:latin typeface="SeriaRegular" panose="00000400000000000000" pitchFamily="2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09" y="6311900"/>
            <a:ext cx="1397663" cy="49015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9" y="6260757"/>
            <a:ext cx="1735137" cy="5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46AD"/>
          </a:solidFill>
          <a:latin typeface="SeriaRegular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-science-at-microsoft/how-large-language-models-work-91c362f5b78f" TargetMode="External"/><Relationship Id="rId7" Type="http://schemas.openxmlformats.org/officeDocument/2006/relationships/hyperlink" Target="https://arxiv.org/pdf/2402.0619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abs/1706.03762" TargetMode="External"/><Relationship Id="rId5" Type="http://schemas.openxmlformats.org/officeDocument/2006/relationships/hyperlink" Target="https://www.freecodecamp.org/news/understanding-word-embeddings-the-building-blocks-of-nlp-and-gpts/#:~:text=Word%20embeddings%20serve%20as%20the,to%20complex%20machine%20translation%20systems." TargetMode="External"/><Relationship Id="rId4" Type="http://schemas.openxmlformats.org/officeDocument/2006/relationships/hyperlink" Target="https://openai.com/index/gpt-4-research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2.06196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LLM and </a:t>
            </a:r>
            <a:r>
              <a:rPr lang="en-GB" dirty="0" err="1"/>
              <a:t>ChatGPT</a:t>
            </a:r>
            <a:r>
              <a:rPr lang="en-GB" dirty="0"/>
              <a:t>: how it works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EFFBF66A-DDD7-FF46-A06E-15235B5F8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352" y="3227813"/>
            <a:ext cx="10313142" cy="205908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 algn="r">
              <a:spcBef>
                <a:spcPts val="0"/>
              </a:spcBef>
            </a:pPr>
            <a:r>
              <a:rPr lang="en-GB" sz="1800" dirty="0"/>
              <a:t>Dra. Mª Dolores Rodríguez Moreno</a:t>
            </a:r>
          </a:p>
          <a:p>
            <a:pPr>
              <a:spcBef>
                <a:spcPts val="0"/>
              </a:spcBef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219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BDE75-0DD4-C540-AD83-8AF6FAF8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0F521-D22E-1048-991C-FC02785EB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201"/>
            <a:ext cx="10515600" cy="44654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Alternative definitions</a:t>
            </a:r>
          </a:p>
          <a:p>
            <a:r>
              <a:rPr lang="en-GB" dirty="0"/>
              <a:t>Machine Learning is the field of study that gives computers the ability to learn without being explicitly programmed. Arthur Samuel, 1959</a:t>
            </a:r>
          </a:p>
          <a:p>
            <a:r>
              <a:rPr lang="en-GB" dirty="0"/>
              <a:t>A computer program is said to learn from experience E with respect to some task T and some performance measure P, if its performance on T, as measured by P, improves with experience E. Tom Mitchell, 1997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3E21A18-33EA-FE47-AB02-853FA17BCE01}"/>
              </a:ext>
            </a:extLst>
          </p:cNvPr>
          <p:cNvGraphicFramePr>
            <a:graphicFrameLocks noGrp="1"/>
          </p:cNvGraphicFramePr>
          <p:nvPr/>
        </p:nvGraphicFramePr>
        <p:xfrm>
          <a:off x="1859280" y="1600200"/>
          <a:ext cx="8577072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7072">
                  <a:extLst>
                    <a:ext uri="{9D8B030D-6E8A-4147-A177-3AD203B41FA5}">
                      <a16:colId xmlns:a16="http://schemas.microsoft.com/office/drawing/2014/main" val="2352076000"/>
                    </a:ext>
                  </a:extLst>
                </a:gridCol>
              </a:tblGrid>
              <a:tr h="432249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ML definition</a:t>
                      </a:r>
                    </a:p>
                  </a:txBody>
                  <a:tcPr>
                    <a:solidFill>
                      <a:srgbClr val="004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87298"/>
                  </a:ext>
                </a:extLst>
              </a:tr>
              <a:tr h="893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ML is the science (and art) of programming computers so they can learn form data                                                              A. </a:t>
                      </a:r>
                      <a:r>
                        <a:rPr lang="en-GB" sz="2800" kern="1200" noProof="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Géron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2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92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0613AA9C-EB24-BB4F-8F5A-BA459A01D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72" y="1149354"/>
            <a:ext cx="6993895" cy="51225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C4EF49-D198-D347-83CF-670509CF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(II)</a:t>
            </a:r>
          </a:p>
        </p:txBody>
      </p:sp>
    </p:spTree>
    <p:extLst>
      <p:ext uri="{BB962C8B-B14F-4D97-AF65-F5344CB8AC3E}">
        <p14:creationId xmlns:p14="http://schemas.microsoft.com/office/powerpoint/2010/main" val="166912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Machine Learning (III)</a:t>
            </a:r>
            <a:endParaRPr lang="es-ES_tradnl" altLang="es-ES" dirty="0"/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altLang="es-ES" sz="30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ja-JP" sz="3000">
              <a:ea typeface="ＭＳ Ｐゴシック" panose="020B0600070205080204" pitchFamily="34" charset="-128"/>
            </a:endParaRPr>
          </a:p>
          <a:p>
            <a:pPr lvl="1" eaLnBrk="1" hangingPunct="1">
              <a:buFont typeface="Zapf Dingbats" charset="2"/>
              <a:buNone/>
            </a:pPr>
            <a:endParaRPr lang="en-US" altLang="es-ES">
              <a:ea typeface="ＭＳ Ｐゴシック" panose="020B0600070205080204" pitchFamily="34" charset="-12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EC6C00-F05E-4C37-B603-D4495F65A008}"/>
              </a:ext>
            </a:extLst>
          </p:cNvPr>
          <p:cNvGraphicFramePr>
            <a:graphicFrameLocks noGrp="1"/>
          </p:cNvGraphicFramePr>
          <p:nvPr/>
        </p:nvGraphicFramePr>
        <p:xfrm>
          <a:off x="1078711" y="1825625"/>
          <a:ext cx="10034577" cy="3377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615">
                  <a:extLst>
                    <a:ext uri="{9D8B030D-6E8A-4147-A177-3AD203B41FA5}">
                      <a16:colId xmlns:a16="http://schemas.microsoft.com/office/drawing/2014/main" val="2485455538"/>
                    </a:ext>
                  </a:extLst>
                </a:gridCol>
                <a:gridCol w="3527481">
                  <a:extLst>
                    <a:ext uri="{9D8B030D-6E8A-4147-A177-3AD203B41FA5}">
                      <a16:colId xmlns:a16="http://schemas.microsoft.com/office/drawing/2014/main" val="3665445271"/>
                    </a:ext>
                  </a:extLst>
                </a:gridCol>
                <a:gridCol w="3527481">
                  <a:extLst>
                    <a:ext uri="{9D8B030D-6E8A-4147-A177-3AD203B41FA5}">
                      <a16:colId xmlns:a16="http://schemas.microsoft.com/office/drawing/2014/main" val="2825548697"/>
                    </a:ext>
                  </a:extLst>
                </a:gridCol>
              </a:tblGrid>
              <a:tr h="562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2400" noProof="0">
                        <a:solidFill>
                          <a:schemeClr val="bg1"/>
                        </a:solidFill>
                        <a:latin typeface="DIN Regular" panose="00000400000000000000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noProof="0">
                          <a:solidFill>
                            <a:schemeClr val="bg1"/>
                          </a:solidFill>
                          <a:latin typeface="DIN Regular"/>
                        </a:rPr>
                        <a:t>Classical</a:t>
                      </a:r>
                    </a:p>
                  </a:txBody>
                  <a:tcPr anchor="ctr">
                    <a:solidFill>
                      <a:srgbClr val="0046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noProof="0">
                          <a:solidFill>
                            <a:schemeClr val="bg1"/>
                          </a:solidFill>
                          <a:latin typeface="DIN Regular"/>
                        </a:rPr>
                        <a:t>ML</a:t>
                      </a:r>
                    </a:p>
                  </a:txBody>
                  <a:tcPr anchor="ctr">
                    <a:solidFill>
                      <a:srgbClr val="004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2110"/>
                  </a:ext>
                </a:extLst>
              </a:tr>
              <a:tr h="562875">
                <a:tc>
                  <a:txBody>
                    <a:bodyPr/>
                    <a:lstStyle/>
                    <a:p>
                      <a:r>
                        <a:rPr lang="en-GB" sz="2400" b="1" noProof="0">
                          <a:solidFill>
                            <a:schemeClr val="bg1"/>
                          </a:solidFill>
                          <a:latin typeface="DIN Regular"/>
                        </a:rPr>
                        <a:t>Objetive</a:t>
                      </a:r>
                    </a:p>
                  </a:txBody>
                  <a:tcPr anchor="ctr">
                    <a:solidFill>
                      <a:srgbClr val="0046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noProof="0">
                          <a:solidFill>
                            <a:srgbClr val="002060"/>
                          </a:solidFill>
                          <a:latin typeface="DIN Regular"/>
                        </a:rPr>
                        <a:t>Algoritm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noProof="0">
                          <a:solidFill>
                            <a:srgbClr val="002060"/>
                          </a:solidFill>
                          <a:latin typeface="DIN Regular"/>
                        </a:rPr>
                        <a:t>Trainning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459123"/>
                  </a:ext>
                </a:extLst>
              </a:tr>
              <a:tr h="562875">
                <a:tc>
                  <a:txBody>
                    <a:bodyPr/>
                    <a:lstStyle/>
                    <a:p>
                      <a:r>
                        <a:rPr lang="en-GB" sz="2400" b="1" noProof="0">
                          <a:solidFill>
                            <a:schemeClr val="bg1"/>
                          </a:solidFill>
                          <a:latin typeface="DIN Regular"/>
                        </a:rPr>
                        <a:t>Mantlity</a:t>
                      </a:r>
                    </a:p>
                  </a:txBody>
                  <a:tcPr anchor="ctr">
                    <a:solidFill>
                      <a:srgbClr val="0046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noProof="0">
                          <a:solidFill>
                            <a:srgbClr val="002060"/>
                          </a:solidFill>
                          <a:latin typeface="DIN Regular"/>
                        </a:rPr>
                        <a:t>Engineer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kern="1200" noProof="0">
                          <a:solidFill>
                            <a:srgbClr val="002060"/>
                          </a:solidFill>
                          <a:latin typeface="DIN Regular"/>
                          <a:ea typeface="+mn-ea"/>
                          <a:cs typeface="+mn-cs"/>
                        </a:rPr>
                        <a:t>Experimental Scientist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18503"/>
                  </a:ext>
                </a:extLst>
              </a:tr>
              <a:tr h="562875">
                <a:tc>
                  <a:txBody>
                    <a:bodyPr/>
                    <a:lstStyle/>
                    <a:p>
                      <a:r>
                        <a:rPr lang="en-GB" sz="2400" b="1" noProof="0">
                          <a:solidFill>
                            <a:schemeClr val="bg1"/>
                          </a:solidFill>
                          <a:latin typeface="DIN Regular"/>
                        </a:rPr>
                        <a:t>Tools</a:t>
                      </a:r>
                    </a:p>
                  </a:txBody>
                  <a:tcPr anchor="ctr">
                    <a:solidFill>
                      <a:srgbClr val="0046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noProof="0">
                          <a:solidFill>
                            <a:srgbClr val="002060"/>
                          </a:solidFill>
                          <a:latin typeface="DIN Regular"/>
                          <a:ea typeface="+mn-ea"/>
                          <a:cs typeface="+mn-cs"/>
                        </a:rPr>
                        <a:t>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kern="1200" noProof="0">
                          <a:solidFill>
                            <a:srgbClr val="002060"/>
                          </a:solidFill>
                          <a:latin typeface="DIN Regular"/>
                          <a:ea typeface="+mn-ea"/>
                          <a:cs typeface="+mn-cs"/>
                        </a:rPr>
                        <a:t>Mathematics/Algorithms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50920"/>
                  </a:ext>
                </a:extLst>
              </a:tr>
              <a:tr h="562875">
                <a:tc>
                  <a:txBody>
                    <a:bodyPr/>
                    <a:lstStyle/>
                    <a:p>
                      <a:r>
                        <a:rPr lang="en-GB" sz="2400" b="1" noProof="0">
                          <a:solidFill>
                            <a:schemeClr val="bg1"/>
                          </a:solidFill>
                          <a:latin typeface="DIN Regular"/>
                        </a:rPr>
                        <a:t>Type of problems</a:t>
                      </a:r>
                    </a:p>
                  </a:txBody>
                  <a:tcPr anchor="ctr">
                    <a:solidFill>
                      <a:srgbClr val="0046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noProof="0">
                          <a:solidFill>
                            <a:srgbClr val="002060"/>
                          </a:solidFill>
                          <a:latin typeface="DIN Regular"/>
                          <a:ea typeface="+mn-ea"/>
                          <a:cs typeface="+mn-cs"/>
                        </a:rPr>
                        <a:t>Automate tasks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kern="1200" noProof="0">
                          <a:solidFill>
                            <a:srgbClr val="002060"/>
                          </a:solidFill>
                          <a:latin typeface="DIN Regular"/>
                          <a:ea typeface="+mn-ea"/>
                          <a:cs typeface="+mn-cs"/>
                        </a:rPr>
                        <a:t>Identify patterns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804201"/>
                  </a:ext>
                </a:extLst>
              </a:tr>
              <a:tr h="5628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 b="1" noProof="0">
                          <a:solidFill>
                            <a:schemeClr val="bg1"/>
                          </a:solidFill>
                          <a:latin typeface="DIN Regular"/>
                        </a:rPr>
                        <a:t>Methodology</a:t>
                      </a:r>
                    </a:p>
                  </a:txBody>
                  <a:tcPr anchor="ctr">
                    <a:solidFill>
                      <a:srgbClr val="0046A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 kern="1200" noProof="0">
                          <a:solidFill>
                            <a:srgbClr val="002060"/>
                          </a:solidFill>
                          <a:latin typeface="DIN Regular"/>
                          <a:ea typeface="+mn-ea"/>
                          <a:cs typeface="+mn-cs"/>
                        </a:rPr>
                        <a:t>Waterfall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GB" sz="2400" kern="1200" noProof="0" dirty="0">
                          <a:solidFill>
                            <a:srgbClr val="002060"/>
                          </a:solidFill>
                          <a:latin typeface="DIN Regular"/>
                          <a:ea typeface="+mn-ea"/>
                          <a:cs typeface="+mn-cs"/>
                        </a:rPr>
                        <a:t>Iterative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29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21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BDE75-0DD4-C540-AD83-8AF6FAF8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Learning: Tasks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0F521-D22E-1048-991C-FC02785EB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29" y="1521239"/>
            <a:ext cx="11246866" cy="4547052"/>
          </a:xfrm>
        </p:spPr>
        <p:txBody>
          <a:bodyPr>
            <a:normAutofit fontScale="85000" lnSpcReduction="20000"/>
          </a:bodyPr>
          <a:lstStyle/>
          <a:p>
            <a:r>
              <a:rPr lang="en-GB" sz="3600" b="1" dirty="0"/>
              <a:t>Classification</a:t>
            </a:r>
            <a:r>
              <a:rPr lang="en-GB" sz="3600" dirty="0"/>
              <a:t>: assigning a category or label to input data</a:t>
            </a:r>
          </a:p>
          <a:p>
            <a:pPr marL="457200" lvl="1" indent="0">
              <a:buNone/>
            </a:pPr>
            <a:r>
              <a:rPr lang="en-GB" sz="3200" dirty="0"/>
              <a:t>Example: classifying the type of music</a:t>
            </a:r>
          </a:p>
          <a:p>
            <a:r>
              <a:rPr lang="en-GB" sz="3600" b="1" dirty="0"/>
              <a:t>Regression</a:t>
            </a:r>
            <a:r>
              <a:rPr lang="en-GB" sz="3600" dirty="0"/>
              <a:t>: predicting a continuous numerical value from input data</a:t>
            </a:r>
          </a:p>
          <a:p>
            <a:pPr marL="457200" lvl="1" indent="0">
              <a:buNone/>
            </a:pPr>
            <a:r>
              <a:rPr lang="en-GB" sz="3200" dirty="0"/>
              <a:t>Example: predicting housing prices based on features like size, location, etc.</a:t>
            </a:r>
          </a:p>
          <a:p>
            <a:r>
              <a:rPr lang="en-GB" sz="3600" b="1" dirty="0"/>
              <a:t>Clustering</a:t>
            </a:r>
            <a:r>
              <a:rPr lang="en-GB" sz="3600" dirty="0"/>
              <a:t>: grouping similar data points together without </a:t>
            </a:r>
            <a:r>
              <a:rPr lang="en-GB" sz="3600" dirty="0" err="1"/>
              <a:t>labeled</a:t>
            </a:r>
            <a:r>
              <a:rPr lang="en-GB" sz="3600" dirty="0"/>
              <a:t> categories</a:t>
            </a:r>
          </a:p>
          <a:p>
            <a:pPr marL="457200" lvl="1" indent="0">
              <a:buNone/>
            </a:pPr>
            <a:r>
              <a:rPr lang="en-GB" sz="3200" dirty="0"/>
              <a:t>Example: grouping customers based on their purchasing </a:t>
            </a:r>
            <a:r>
              <a:rPr lang="en-GB" sz="3200" dirty="0" err="1"/>
              <a:t>behavior</a:t>
            </a:r>
            <a:r>
              <a:rPr lang="en-GB" sz="3200" dirty="0"/>
              <a:t> for targeted marketing</a:t>
            </a:r>
          </a:p>
          <a:p>
            <a:r>
              <a:rPr lang="en-GB" sz="3600" b="1" dirty="0"/>
              <a:t>Anomaly Detection</a:t>
            </a:r>
            <a:r>
              <a:rPr lang="en-GB" sz="3600" dirty="0"/>
              <a:t>: identifying unusual data points that deviate from the norm</a:t>
            </a:r>
          </a:p>
          <a:p>
            <a:pPr marL="457200" lvl="1" indent="0">
              <a:buNone/>
            </a:pPr>
            <a:r>
              <a:rPr lang="en-GB" sz="3200" dirty="0"/>
              <a:t>Example: detecting credit card fraud</a:t>
            </a:r>
            <a:endParaRPr lang="es-ES" sz="3100" dirty="0"/>
          </a:p>
          <a:p>
            <a:r>
              <a:rPr lang="es-ES" sz="35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143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Artificial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Intelligence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Machine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Learning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b="1" dirty="0" err="1">
                <a:ea typeface="ＭＳ Ｐゴシック" panose="020B0600070205080204" pitchFamily="34" charset="-128"/>
              </a:rPr>
              <a:t>Classification</a:t>
            </a:r>
            <a:endParaRPr lang="es-ES" altLang="es-ES" sz="3000" b="1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Language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ChatGPT</a:t>
            </a:r>
            <a:r>
              <a:rPr lang="es-ES" altLang="es-ES" sz="3000" dirty="0">
                <a:ea typeface="ＭＳ Ｐゴシック" panose="020B0600070205080204" pitchFamily="34" charset="-128"/>
              </a:rPr>
              <a:t>: Generative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Transformer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Limitation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of</a:t>
            </a:r>
            <a:r>
              <a:rPr lang="es-ES" altLang="es-ES" sz="3000" dirty="0">
                <a:ea typeface="ＭＳ Ｐゴシック" panose="020B0600070205080204" pitchFamily="34" charset="-128"/>
              </a:rPr>
              <a:t>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models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Hallutination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Prompting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Comparing</a:t>
            </a:r>
            <a:r>
              <a:rPr lang="es-ES" altLang="es-ES" sz="3000" dirty="0">
                <a:ea typeface="ＭＳ Ｐゴシック" panose="020B0600070205080204" pitchFamily="34" charset="-128"/>
              </a:rPr>
              <a:t> LLM</a:t>
            </a:r>
          </a:p>
          <a:p>
            <a:r>
              <a:rPr lang="en-US" altLang="ja-JP" sz="3000" dirty="0">
                <a:ea typeface="ＭＳ Ｐゴシック" panose="020B0600070205080204" pitchFamily="34" charset="-128"/>
              </a:rPr>
              <a:t>Conclusions</a:t>
            </a:r>
          </a:p>
          <a:p>
            <a:pPr lvl="1" eaLnBrk="1" hangingPunct="1">
              <a:buFont typeface="Zapf Dingbats" charset="2"/>
              <a:buNone/>
            </a:pPr>
            <a:endParaRPr lang="en-US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93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Classification: Predicting Music Genre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01CD2E-A627-2BB0-9017-582F2F1D7A4A}"/>
              </a:ext>
            </a:extLst>
          </p:cNvPr>
          <p:cNvSpPr txBox="1"/>
          <p:nvPr/>
        </p:nvSpPr>
        <p:spPr>
          <a:xfrm>
            <a:off x="9144000" y="3219072"/>
            <a:ext cx="2898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kern="1200" noProof="0" dirty="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Credits: Andreas </a:t>
            </a:r>
            <a:r>
              <a:rPr lang="en-GB" sz="1800" kern="1200" noProof="0" dirty="0" err="1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Stöffelbauer</a:t>
            </a:r>
            <a:r>
              <a:rPr lang="en-GB" sz="1800" kern="1200" noProof="0" dirty="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 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F737E3D-B011-1C05-E784-E4FA232AE3B8}"/>
              </a:ext>
            </a:extLst>
          </p:cNvPr>
          <p:cNvSpPr txBox="1">
            <a:spLocks/>
          </p:cNvSpPr>
          <p:nvPr/>
        </p:nvSpPr>
        <p:spPr>
          <a:xfrm>
            <a:off x="535459" y="4958554"/>
            <a:ext cx="11246866" cy="11574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Classifying music genres based on tempo and energy using ML model</a:t>
            </a:r>
          </a:p>
          <a:p>
            <a:r>
              <a:rPr lang="en-GB" dirty="0"/>
              <a:t>R&amp;B songs and Reggaeton songs are classified based on their tempo and energy levels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CFB10A45-E895-6B5E-6349-4FC386DE932F}"/>
                  </a:ext>
                </a:extLst>
              </p14:cNvPr>
              <p14:cNvContentPartPr/>
              <p14:nvPr/>
            </p14:nvContentPartPr>
            <p14:xfrm>
              <a:off x="2798052" y="2666711"/>
              <a:ext cx="360" cy="36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CFB10A45-E895-6B5E-6349-4FC386DE93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5052" y="2603711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agen 1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6749C07-05CF-98D0-440E-5FE437E13A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38" y="1456213"/>
            <a:ext cx="7772400" cy="32092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Non-Linear </a:t>
            </a:r>
            <a:r>
              <a:rPr dirty="0"/>
              <a:t>in Classification</a:t>
            </a: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022695A-4110-44E1-09DF-32577C2DB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34" y="1893888"/>
            <a:ext cx="8130233" cy="2767012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B73F861-B890-AEC3-664F-13E27E103FC0}"/>
              </a:ext>
            </a:extLst>
          </p:cNvPr>
          <p:cNvSpPr txBox="1">
            <a:spLocks/>
          </p:cNvSpPr>
          <p:nvPr/>
        </p:nvSpPr>
        <p:spPr>
          <a:xfrm>
            <a:off x="535459" y="4958554"/>
            <a:ext cx="11246866" cy="115743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Handling it is </a:t>
            </a:r>
            <a:r>
              <a:rPr lang="en-GB" dirty="0">
                <a:sym typeface="Wingdings" pitchFamily="2" charset="2"/>
              </a:rPr>
              <a:t>more complex</a:t>
            </a:r>
            <a:endParaRPr lang="en-GB" dirty="0"/>
          </a:p>
          <a:p>
            <a:r>
              <a:rPr lang="en-GB" dirty="0"/>
              <a:t>The more complex the relationship between input and output, the more flexible the model needs to be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1E0B5D-1B6F-8541-4CB4-2E3F798E5D2B}"/>
              </a:ext>
            </a:extLst>
          </p:cNvPr>
          <p:cNvSpPr txBox="1"/>
          <p:nvPr/>
        </p:nvSpPr>
        <p:spPr>
          <a:xfrm>
            <a:off x="9060274" y="4440395"/>
            <a:ext cx="2898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kern="1200" noProof="0" dirty="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Credits: Andreas </a:t>
            </a:r>
            <a:r>
              <a:rPr lang="en-GB" sz="1800" kern="1200" noProof="0" dirty="0" err="1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Stöffelbauer</a:t>
            </a:r>
            <a:r>
              <a:rPr lang="en-GB" sz="1800" kern="1200" noProof="0" dirty="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 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Image Classification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6DDE74C-426E-748C-3748-00BDA079F621}"/>
              </a:ext>
            </a:extLst>
          </p:cNvPr>
          <p:cNvSpPr txBox="1">
            <a:spLocks/>
          </p:cNvSpPr>
          <p:nvPr/>
        </p:nvSpPr>
        <p:spPr>
          <a:xfrm>
            <a:off x="535459" y="3995216"/>
            <a:ext cx="11246866" cy="22531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Identify if an image is a cat, dog, or bird</a:t>
            </a:r>
          </a:p>
          <a:p>
            <a:r>
              <a:rPr lang="en-GB" dirty="0"/>
              <a:t>Can only compute numeric inputs </a:t>
            </a:r>
            <a:r>
              <a:rPr lang="en-GB" dirty="0">
                <a:sym typeface="Wingdings" pitchFamily="2" charset="2"/>
              </a:rPr>
              <a:t> image are a set of pixels</a:t>
            </a:r>
            <a:endParaRPr lang="en-GB" dirty="0"/>
          </a:p>
          <a:p>
            <a:r>
              <a:rPr lang="en-GB" dirty="0"/>
              <a:t>Height, width and colour (red, green, blue)</a:t>
            </a:r>
          </a:p>
          <a:p>
            <a:pPr lvl="1"/>
            <a:r>
              <a:rPr lang="en-GB" dirty="0"/>
              <a:t>a small, low-quality 224x224 image consists of more than 150,000 pixels (224x224x3)</a:t>
            </a:r>
          </a:p>
          <a:p>
            <a:pPr lvl="1"/>
            <a:r>
              <a:rPr lang="en-GB" dirty="0"/>
              <a:t>Complex relationship between raw pixels and class label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CE4B9618-BAC8-2FAE-20BD-7B837C9F8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24877"/>
            <a:ext cx="7772400" cy="257033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0ADC175-2BE8-26B8-97DF-15E461469694}"/>
              </a:ext>
            </a:extLst>
          </p:cNvPr>
          <p:cNvSpPr txBox="1"/>
          <p:nvPr/>
        </p:nvSpPr>
        <p:spPr>
          <a:xfrm>
            <a:off x="9144000" y="3219072"/>
            <a:ext cx="2898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kern="1200" noProof="0" dirty="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Credits: Andreas </a:t>
            </a:r>
            <a:r>
              <a:rPr lang="en-GB" sz="1800" kern="1200" noProof="0" dirty="0" err="1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Stöffelbauer</a:t>
            </a:r>
            <a:r>
              <a:rPr lang="en-GB" sz="1800" kern="1200" noProof="0" dirty="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 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Text Classification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14089CC-CF8A-347A-B1E8-9E02A84A3699}"/>
              </a:ext>
            </a:extLst>
          </p:cNvPr>
          <p:cNvSpPr txBox="1">
            <a:spLocks/>
          </p:cNvSpPr>
          <p:nvPr/>
        </p:nvSpPr>
        <p:spPr>
          <a:xfrm>
            <a:off x="535459" y="4223418"/>
            <a:ext cx="11246866" cy="18354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Relationship between a sentence and its sentiment (e.g., positive or negative)</a:t>
            </a:r>
          </a:p>
          <a:p>
            <a:r>
              <a:rPr lang="en-GB" dirty="0"/>
              <a:t>Numeric inputs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Word embedding (convert words into numerical vectors)</a:t>
            </a:r>
          </a:p>
          <a:p>
            <a:r>
              <a:rPr lang="en-GB" dirty="0"/>
              <a:t> Words that often appear together in same context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have similar or ‘closer’ vectors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BD8261-4496-F90C-9680-D20D8DCB29D9}"/>
              </a:ext>
            </a:extLst>
          </p:cNvPr>
          <p:cNvSpPr txBox="1"/>
          <p:nvPr/>
        </p:nvSpPr>
        <p:spPr>
          <a:xfrm>
            <a:off x="9372600" y="2831585"/>
            <a:ext cx="2898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kern="1200" noProof="0" dirty="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Credits: Andreas </a:t>
            </a:r>
            <a:r>
              <a:rPr lang="en-GB" sz="1800" kern="1200" noProof="0" dirty="0" err="1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Stöffelbauer</a:t>
            </a:r>
            <a:r>
              <a:rPr lang="en-GB" sz="1800" kern="1200" noProof="0" dirty="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 </a:t>
            </a:r>
            <a:endParaRPr lang="es-ES" dirty="0"/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1755FC6F-9704-AB1C-E171-A5A72B95A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90688"/>
            <a:ext cx="7772400" cy="222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8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Word </a:t>
            </a:r>
            <a:r>
              <a:rPr lang="es-ES" dirty="0" err="1"/>
              <a:t>Embeddings</a:t>
            </a:r>
            <a:endParaRPr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14089CC-CF8A-347A-B1E8-9E02A84A3699}"/>
              </a:ext>
            </a:extLst>
          </p:cNvPr>
          <p:cNvSpPr txBox="1">
            <a:spLocks/>
          </p:cNvSpPr>
          <p:nvPr/>
        </p:nvSpPr>
        <p:spPr>
          <a:xfrm>
            <a:off x="535459" y="4117866"/>
            <a:ext cx="11246866" cy="20933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Traditional language models treated words as isolated entities</a:t>
            </a:r>
          </a:p>
          <a:p>
            <a:r>
              <a:rPr lang="en-GB" dirty="0"/>
              <a:t>Capture the semantic essence of words and also encode relationships</a:t>
            </a:r>
          </a:p>
          <a:p>
            <a:r>
              <a:rPr lang="en-GB" dirty="0"/>
              <a:t>Place words with similar meaning or contexts close to each other. E.g.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GloVe</a:t>
            </a:r>
            <a:r>
              <a:rPr lang="en-GB" dirty="0"/>
              <a:t> (Stanford): generated numerical vectors for individual words</a:t>
            </a:r>
          </a:p>
          <a:p>
            <a:pPr lvl="1"/>
            <a:r>
              <a:rPr lang="en-GB" dirty="0" err="1"/>
              <a:t>Fastext</a:t>
            </a:r>
            <a:r>
              <a:rPr lang="en-GB" dirty="0"/>
              <a:t> (Facebook): capture the intricacies of languages that have complex word structures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BD8261-4496-F90C-9680-D20D8DCB29D9}"/>
              </a:ext>
            </a:extLst>
          </p:cNvPr>
          <p:cNvSpPr txBox="1"/>
          <p:nvPr/>
        </p:nvSpPr>
        <p:spPr>
          <a:xfrm>
            <a:off x="9372600" y="2831585"/>
            <a:ext cx="2898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kern="1200" noProof="0" dirty="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Credits: Manish </a:t>
            </a:r>
            <a:r>
              <a:rPr lang="en-GB" sz="1800" kern="1200" noProof="0" dirty="0" err="1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Shivanandhan</a:t>
            </a:r>
            <a:endParaRPr lang="es-ES" dirty="0"/>
          </a:p>
        </p:txBody>
      </p:sp>
      <p:pic>
        <p:nvPicPr>
          <p:cNvPr id="13" name="Imagen 12" descr="Gráfico, Gráfico radial&#10;&#10;Descripción generada automáticamente">
            <a:extLst>
              <a:ext uri="{FF2B5EF4-FFF2-40B4-BE49-F238E27FC236}">
                <a16:creationId xmlns:a16="http://schemas.microsoft.com/office/drawing/2014/main" id="{1383E60C-4899-C3F8-3777-406EC9319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460912"/>
            <a:ext cx="6921500" cy="25045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F9B90C6-7DFE-2542-BFC3-74D721111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84547"/>
              </p:ext>
            </p:extLst>
          </p:nvPr>
        </p:nvGraphicFramePr>
        <p:xfrm>
          <a:off x="1063654" y="1904998"/>
          <a:ext cx="8997120" cy="110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120">
                  <a:extLst>
                    <a:ext uri="{9D8B030D-6E8A-4147-A177-3AD203B41FA5}">
                      <a16:colId xmlns:a16="http://schemas.microsoft.com/office/drawing/2014/main" val="2352076000"/>
                    </a:ext>
                  </a:extLst>
                </a:gridCol>
              </a:tblGrid>
              <a:tr h="344557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Specific Objectives</a:t>
                      </a:r>
                    </a:p>
                  </a:txBody>
                  <a:tcPr>
                    <a:solidFill>
                      <a:srgbClr val="004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87298"/>
                  </a:ext>
                </a:extLst>
              </a:tr>
              <a:tr h="6460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Understand how LLM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22566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9400CBC-73A5-4B4A-8FC4-07DCF94C6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33105"/>
              </p:ext>
            </p:extLst>
          </p:nvPr>
        </p:nvGraphicFramePr>
        <p:xfrm>
          <a:off x="1063654" y="3086948"/>
          <a:ext cx="8997120" cy="3127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120">
                  <a:extLst>
                    <a:ext uri="{9D8B030D-6E8A-4147-A177-3AD203B41FA5}">
                      <a16:colId xmlns:a16="http://schemas.microsoft.com/office/drawing/2014/main" val="2352076000"/>
                    </a:ext>
                  </a:extLst>
                </a:gridCol>
              </a:tblGrid>
              <a:tr h="475461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Source</a:t>
                      </a:r>
                    </a:p>
                  </a:txBody>
                  <a:tcPr>
                    <a:solidFill>
                      <a:srgbClr val="004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87298"/>
                  </a:ext>
                </a:extLst>
              </a:tr>
              <a:tr h="2550524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Andreas </a:t>
                      </a:r>
                      <a:r>
                        <a:rPr lang="en-GB" sz="2800" kern="1200" noProof="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Stöffelbauer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 (2023): 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  <a:hlinkClick r:id="rId3"/>
                        </a:rPr>
                        <a:t>How Large Language Models Work</a:t>
                      </a: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Open AI. 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  <a:hlinkClick r:id="rId4"/>
                        </a:rPr>
                        <a:t>GPT-4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 (2023)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Manish </a:t>
                      </a:r>
                      <a:r>
                        <a:rPr lang="en-GB" sz="2800" kern="1200" noProof="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Shivanandhan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 (2023). 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  <a:hlinkClick r:id="rId5"/>
                        </a:rPr>
                        <a:t>Understanding Word Embeddings: The Building Blocks of NLP and GPTs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Vaswani </a:t>
                      </a:r>
                      <a:r>
                        <a:rPr lang="en-GB" sz="2800" i="1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et al. 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(2017). 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  <a:hlinkClick r:id="rId6"/>
                        </a:rPr>
                        <a:t>Attention Is All You Need</a:t>
                      </a: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kern="1200" noProof="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Minaee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 et al. (2024). 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  <a:hlinkClick r:id="rId7"/>
                        </a:rPr>
                        <a:t>Large Language Models: A Survey</a:t>
                      </a: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2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63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Artificial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Intelligence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Machine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Learning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Classification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b="1" dirty="0" err="1">
                <a:ea typeface="ＭＳ Ｐゴシック" panose="020B0600070205080204" pitchFamily="34" charset="-128"/>
              </a:rPr>
              <a:t>Language</a:t>
            </a:r>
            <a:r>
              <a:rPr lang="es-ES" altLang="es-ES" sz="3000" b="1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b="1" dirty="0" err="1">
                <a:ea typeface="ＭＳ Ｐゴシック" panose="020B0600070205080204" pitchFamily="34" charset="-128"/>
              </a:rPr>
              <a:t>Model</a:t>
            </a:r>
            <a:endParaRPr lang="es-ES" altLang="es-ES" sz="3000" b="1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ChatGPT</a:t>
            </a:r>
            <a:r>
              <a:rPr lang="es-ES" altLang="es-ES" sz="3000" dirty="0">
                <a:ea typeface="ＭＳ Ｐゴシック" panose="020B0600070205080204" pitchFamily="34" charset="-128"/>
              </a:rPr>
              <a:t>: Generative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Transformer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Limitation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of</a:t>
            </a:r>
            <a:r>
              <a:rPr lang="es-ES" altLang="es-ES" sz="3000" dirty="0">
                <a:ea typeface="ＭＳ Ｐゴシック" panose="020B0600070205080204" pitchFamily="34" charset="-128"/>
              </a:rPr>
              <a:t>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models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Hallutination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Prompting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Comparing</a:t>
            </a:r>
            <a:r>
              <a:rPr lang="es-ES" altLang="es-ES" sz="3000" dirty="0">
                <a:ea typeface="ＭＳ Ｐゴシック" panose="020B0600070205080204" pitchFamily="34" charset="-128"/>
              </a:rPr>
              <a:t> LLM</a:t>
            </a:r>
          </a:p>
          <a:p>
            <a:r>
              <a:rPr lang="en-US" altLang="ja-JP" sz="3000" dirty="0">
                <a:ea typeface="ＭＳ Ｐゴシック" panose="020B0600070205080204" pitchFamily="34" charset="-128"/>
              </a:rPr>
              <a:t>Conclusions</a:t>
            </a:r>
          </a:p>
          <a:p>
            <a:pPr lvl="1" eaLnBrk="1" hangingPunct="1">
              <a:buFont typeface="Zapf Dingbats" charset="2"/>
              <a:buNone/>
            </a:pPr>
            <a:endParaRPr lang="en-US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4379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Modeling</a:t>
            </a:r>
            <a:endParaRPr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5C0934-6CC6-C6DB-445D-3F3A2AB03948}"/>
              </a:ext>
            </a:extLst>
          </p:cNvPr>
          <p:cNvSpPr/>
          <p:nvPr/>
        </p:nvSpPr>
        <p:spPr>
          <a:xfrm>
            <a:off x="9022976" y="1690688"/>
            <a:ext cx="1187824" cy="87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C5FFC600-3D1C-9F7F-832D-D7E581D2E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95" y="1443790"/>
            <a:ext cx="9441793" cy="335280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0BEE1A6-AA0C-DF35-D47B-DAEDD13FEB48}"/>
              </a:ext>
            </a:extLst>
          </p:cNvPr>
          <p:cNvSpPr txBox="1">
            <a:spLocks/>
          </p:cNvSpPr>
          <p:nvPr/>
        </p:nvSpPr>
        <p:spPr>
          <a:xfrm>
            <a:off x="520014" y="4796590"/>
            <a:ext cx="11246866" cy="20933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Predicting the next word in a sequence, is framed as a classification task</a:t>
            </a:r>
          </a:p>
          <a:p>
            <a:r>
              <a:rPr lang="en-GB" dirty="0"/>
              <a:t>Number of inputs/outputs is very large </a:t>
            </a:r>
            <a:r>
              <a:rPr lang="en-GB" dirty="0">
                <a:sym typeface="Wingdings" pitchFamily="2" charset="2"/>
              </a:rPr>
              <a:t> Neuronal Networks (NN)</a:t>
            </a:r>
          </a:p>
          <a:p>
            <a:r>
              <a:rPr lang="en-GB" dirty="0">
                <a:sym typeface="Wingdings" pitchFamily="2" charset="2"/>
              </a:rPr>
              <a:t>NN often have many layers (Deep Learning)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AA270D7-15CA-B3DF-30BF-3B5E05E5CEF0}"/>
              </a:ext>
            </a:extLst>
          </p:cNvPr>
          <p:cNvSpPr txBox="1"/>
          <p:nvPr/>
        </p:nvSpPr>
        <p:spPr>
          <a:xfrm>
            <a:off x="9372600" y="3665773"/>
            <a:ext cx="2898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kern="1200" noProof="0" dirty="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Credits: Andreas </a:t>
            </a:r>
            <a:r>
              <a:rPr lang="en-GB" sz="1800" kern="1200" noProof="0" dirty="0" err="1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Stöffelbauer</a:t>
            </a:r>
            <a:r>
              <a:rPr lang="en-GB" sz="1800" kern="1200" noProof="0" dirty="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 </a:t>
            </a:r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Massive Training Data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4C11C29-BED3-C332-FCDA-F5565D6688EF}"/>
              </a:ext>
            </a:extLst>
          </p:cNvPr>
          <p:cNvSpPr/>
          <p:nvPr/>
        </p:nvSpPr>
        <p:spPr>
          <a:xfrm>
            <a:off x="1981200" y="1371601"/>
            <a:ext cx="7740316" cy="85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3C18347-CC00-0115-C1C5-2A07BCB26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70" y="1385890"/>
            <a:ext cx="9440712" cy="355508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C60C5E6-361A-4B3D-5CC1-0BE6FDE10FCB}"/>
              </a:ext>
            </a:extLst>
          </p:cNvPr>
          <p:cNvSpPr txBox="1">
            <a:spLocks/>
          </p:cNvSpPr>
          <p:nvPr/>
        </p:nvSpPr>
        <p:spPr>
          <a:xfrm>
            <a:off x="576739" y="4940970"/>
            <a:ext cx="11246866" cy="121919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Creating vast amounts of sequences for training a language model: from books, research papers, internet…</a:t>
            </a:r>
          </a:p>
          <a:p>
            <a:r>
              <a:rPr lang="en-GB" dirty="0"/>
              <a:t>No need to label data, next word itself is the label </a:t>
            </a:r>
            <a:r>
              <a:rPr lang="en-GB" dirty="0">
                <a:sym typeface="Wingdings" pitchFamily="2" charset="2"/>
              </a:rPr>
              <a:t> self-supervised learning</a:t>
            </a:r>
          </a:p>
          <a:p>
            <a:r>
              <a:rPr lang="en-GB" dirty="0"/>
              <a:t>Any language!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3A53DB-DD48-A520-50CE-7F41B11456F1}"/>
              </a:ext>
            </a:extLst>
          </p:cNvPr>
          <p:cNvSpPr txBox="1"/>
          <p:nvPr/>
        </p:nvSpPr>
        <p:spPr>
          <a:xfrm>
            <a:off x="10379242" y="3665773"/>
            <a:ext cx="1891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kern="1200" noProof="0" dirty="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Credits: Andreas </a:t>
            </a:r>
            <a:r>
              <a:rPr lang="en-GB" sz="1800" kern="1200" noProof="0" dirty="0" err="1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Stöffelbauer</a:t>
            </a:r>
            <a:r>
              <a:rPr lang="en-GB" sz="1800" kern="1200" noProof="0" dirty="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 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Natural Language Generation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F806669-0E87-4830-B7EE-7882DC3A6126}"/>
              </a:ext>
            </a:extLst>
          </p:cNvPr>
          <p:cNvSpPr/>
          <p:nvPr/>
        </p:nvSpPr>
        <p:spPr>
          <a:xfrm>
            <a:off x="2422358" y="1371601"/>
            <a:ext cx="7620000" cy="81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6ACB383-3EB2-9105-39A4-8164CCB19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1" y="1371601"/>
            <a:ext cx="10732740" cy="3441031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3F81E7A-5566-0874-E1B4-C28213DD46FE}"/>
              </a:ext>
            </a:extLst>
          </p:cNvPr>
          <p:cNvSpPr txBox="1">
            <a:spLocks/>
          </p:cNvSpPr>
          <p:nvPr/>
        </p:nvSpPr>
        <p:spPr>
          <a:xfrm>
            <a:off x="472567" y="4997119"/>
            <a:ext cx="11246866" cy="121919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Generating text by predicting one word at a time or also sample from 5 most likely words </a:t>
            </a:r>
            <a:r>
              <a:rPr lang="en-GB" dirty="0">
                <a:sym typeface="Wingdings" pitchFamily="2" charset="2"/>
              </a:rPr>
              <a:t> you don´t get the same answer a response is generated</a:t>
            </a:r>
            <a:endParaRPr lang="en-GB" dirty="0"/>
          </a:p>
          <a:p>
            <a:r>
              <a:rPr lang="en-GB" dirty="0"/>
              <a:t>LLMs perform natural language generation as an example of Generative AI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Artificial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Intelligence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Machine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Learning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Classification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Language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b="1" dirty="0" err="1">
                <a:ea typeface="ＭＳ Ｐゴシック" panose="020B0600070205080204" pitchFamily="34" charset="-128"/>
              </a:rPr>
              <a:t>ChatGPT</a:t>
            </a:r>
            <a:r>
              <a:rPr lang="es-ES" altLang="es-ES" sz="3000" b="1" dirty="0">
                <a:ea typeface="ＭＳ Ｐゴシック" panose="020B0600070205080204" pitchFamily="34" charset="-128"/>
              </a:rPr>
              <a:t>: Generative Pre-</a:t>
            </a:r>
            <a:r>
              <a:rPr lang="es-ES" altLang="es-ES" sz="3000" b="1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b="1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b="1" dirty="0" err="1">
                <a:ea typeface="ＭＳ Ｐゴシック" panose="020B0600070205080204" pitchFamily="34" charset="-128"/>
              </a:rPr>
              <a:t>Transformer</a:t>
            </a:r>
            <a:endParaRPr lang="es-ES" altLang="es-ES" sz="3000" b="1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Limitation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of</a:t>
            </a:r>
            <a:r>
              <a:rPr lang="es-ES" altLang="es-ES" sz="3000" dirty="0">
                <a:ea typeface="ＭＳ Ｐゴシック" panose="020B0600070205080204" pitchFamily="34" charset="-128"/>
              </a:rPr>
              <a:t>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models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Hallutination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Prompting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Comparing</a:t>
            </a:r>
            <a:r>
              <a:rPr lang="es-ES" altLang="es-ES" sz="3000" dirty="0">
                <a:ea typeface="ＭＳ Ｐゴシック" panose="020B0600070205080204" pitchFamily="34" charset="-128"/>
              </a:rPr>
              <a:t> LLM</a:t>
            </a:r>
          </a:p>
          <a:p>
            <a:r>
              <a:rPr lang="en-US" altLang="ja-JP" sz="3000" dirty="0">
                <a:ea typeface="ＭＳ Ｐゴシック" panose="020B0600070205080204" pitchFamily="34" charset="-128"/>
              </a:rPr>
              <a:t>Conclusions</a:t>
            </a:r>
          </a:p>
          <a:p>
            <a:pPr lvl="1" eaLnBrk="1" hangingPunct="1">
              <a:buFont typeface="Zapf Dingbats" charset="2"/>
              <a:buNone/>
            </a:pPr>
            <a:endParaRPr lang="en-US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9646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</a:t>
            </a:r>
            <a:r>
              <a:rPr dirty="0" err="1"/>
              <a:t>ChatGPT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ChatGPT</a:t>
            </a:r>
            <a:r>
              <a:rPr dirty="0"/>
              <a:t> is an AI language model developed by </a:t>
            </a:r>
            <a:r>
              <a:rPr dirty="0" err="1"/>
              <a:t>OpenAI</a:t>
            </a:r>
            <a:endParaRPr dirty="0"/>
          </a:p>
          <a:p>
            <a:r>
              <a:rPr dirty="0"/>
              <a:t>It uses deep learning techniques to understand and generate human-like text</a:t>
            </a:r>
          </a:p>
          <a:p>
            <a:r>
              <a:rPr dirty="0"/>
              <a:t>Built on the GPT-4 architecture, it can perform a wide range of natural language tasks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GPT: </a:t>
            </a:r>
            <a:r>
              <a:rPr lang="es-ES" i="1" dirty="0"/>
              <a:t>Generative Pre-</a:t>
            </a:r>
            <a:r>
              <a:rPr lang="es-ES" i="1" dirty="0" err="1"/>
              <a:t>trained</a:t>
            </a:r>
            <a:r>
              <a:rPr lang="es-ES" i="1" dirty="0"/>
              <a:t> </a:t>
            </a:r>
            <a:r>
              <a:rPr lang="es-ES" i="1" dirty="0" err="1"/>
              <a:t>Transformer</a:t>
            </a:r>
            <a:endParaRPr lang="es-ES" i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5C0934-6CC6-C6DB-445D-3F3A2AB03948}"/>
              </a:ext>
            </a:extLst>
          </p:cNvPr>
          <p:cNvSpPr/>
          <p:nvPr/>
        </p:nvSpPr>
        <p:spPr>
          <a:xfrm>
            <a:off x="9022976" y="1690688"/>
            <a:ext cx="1187824" cy="87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0BEE1A6-AA0C-DF35-D47B-DAEDD13FEB48}"/>
              </a:ext>
            </a:extLst>
          </p:cNvPr>
          <p:cNvSpPr txBox="1">
            <a:spLocks/>
          </p:cNvSpPr>
          <p:nvPr/>
        </p:nvSpPr>
        <p:spPr>
          <a:xfrm>
            <a:off x="535460" y="1690688"/>
            <a:ext cx="11046940" cy="43090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Generative</a:t>
            </a:r>
            <a:r>
              <a:rPr lang="en-GB" dirty="0"/>
              <a:t> means next word prediction </a:t>
            </a:r>
          </a:p>
          <a:p>
            <a:r>
              <a:rPr lang="en-GB" b="1" dirty="0"/>
              <a:t>Pre-trained</a:t>
            </a:r>
            <a:r>
              <a:rPr lang="en-GB" dirty="0"/>
              <a:t> on massive amount of text</a:t>
            </a:r>
          </a:p>
          <a:p>
            <a:r>
              <a:rPr lang="en-GB" dirty="0"/>
              <a:t>In traditional models each word (Word embeddings) is converted into a fixed vector in a pre-defined space</a:t>
            </a:r>
          </a:p>
          <a:p>
            <a:r>
              <a:rPr lang="en-GB" dirty="0"/>
              <a:t>GPT utilizes "</a:t>
            </a:r>
            <a:r>
              <a:rPr lang="en-GB" b="1" dirty="0"/>
              <a:t>transformer embeddings</a:t>
            </a:r>
            <a:r>
              <a:rPr lang="en-GB" dirty="0"/>
              <a:t>” (TE) that consider the word and the surrounding context</a:t>
            </a:r>
          </a:p>
          <a:p>
            <a:r>
              <a:rPr lang="en-GB" dirty="0"/>
              <a:t>TE are based on the </a:t>
            </a:r>
            <a:r>
              <a:rPr lang="en-GB" b="1" dirty="0"/>
              <a:t>Attention Model mechanism</a:t>
            </a:r>
            <a:r>
              <a:rPr lang="en-GB" dirty="0"/>
              <a:t> in NN (Vaswani et al. 2017)</a:t>
            </a:r>
          </a:p>
          <a:p>
            <a:r>
              <a:rPr lang="en-GB" dirty="0"/>
              <a:t>It allows GPT to decipher words with multiple meanings, like "bank" (financial vs. river).</a:t>
            </a:r>
          </a:p>
          <a:p>
            <a:r>
              <a:rPr lang="en-GB" dirty="0"/>
              <a:t>The resulting embeddings capture not just the word, but its connection to the whole sentence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079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Artificial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Intelligence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Machine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Learning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Classification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Language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ChatGPT</a:t>
            </a:r>
            <a:r>
              <a:rPr lang="es-ES" altLang="es-ES" sz="3000" dirty="0">
                <a:ea typeface="ＭＳ Ｐゴシック" panose="020B0600070205080204" pitchFamily="34" charset="-128"/>
              </a:rPr>
              <a:t>: Generative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Transformer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b="1" dirty="0" err="1">
                <a:ea typeface="ＭＳ Ｐゴシック" panose="020B0600070205080204" pitchFamily="34" charset="-128"/>
              </a:rPr>
              <a:t>Limitation</a:t>
            </a:r>
            <a:r>
              <a:rPr lang="es-ES" altLang="es-ES" sz="3000" b="1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b="1" dirty="0" err="1">
                <a:ea typeface="ＭＳ Ｐゴシック" panose="020B0600070205080204" pitchFamily="34" charset="-128"/>
              </a:rPr>
              <a:t>of</a:t>
            </a:r>
            <a:r>
              <a:rPr lang="es-ES" altLang="es-ES" sz="3000" b="1" dirty="0">
                <a:ea typeface="ＭＳ Ｐゴシック" panose="020B0600070205080204" pitchFamily="34" charset="-128"/>
              </a:rPr>
              <a:t> Pre-</a:t>
            </a:r>
            <a:r>
              <a:rPr lang="es-ES" altLang="es-ES" sz="3000" b="1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b="1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b="1" dirty="0" err="1">
                <a:ea typeface="ＭＳ Ｐゴシック" panose="020B0600070205080204" pitchFamily="34" charset="-128"/>
              </a:rPr>
              <a:t>models</a:t>
            </a:r>
            <a:endParaRPr lang="es-ES" altLang="es-ES" sz="3000" b="1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Hallutination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Prompting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Comparing</a:t>
            </a:r>
            <a:r>
              <a:rPr lang="es-ES" altLang="es-ES" sz="3000" dirty="0">
                <a:ea typeface="ＭＳ Ｐゴシック" panose="020B0600070205080204" pitchFamily="34" charset="-128"/>
              </a:rPr>
              <a:t> LLM</a:t>
            </a:r>
          </a:p>
          <a:p>
            <a:r>
              <a:rPr lang="en-US" altLang="ja-JP" sz="3000" dirty="0">
                <a:ea typeface="ＭＳ Ｐゴシック" panose="020B0600070205080204" pitchFamily="34" charset="-128"/>
              </a:rPr>
              <a:t>Conclusions</a:t>
            </a:r>
          </a:p>
          <a:p>
            <a:pPr lvl="1" eaLnBrk="1" hangingPunct="1">
              <a:buFont typeface="Zapf Dingbats" charset="2"/>
              <a:buNone/>
            </a:pPr>
            <a:endParaRPr lang="en-US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659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Limitations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Pre-</a:t>
            </a:r>
            <a:r>
              <a:rPr lang="es-ES" dirty="0" err="1"/>
              <a:t>trained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(I)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5C0934-6CC6-C6DB-445D-3F3A2AB03948}"/>
              </a:ext>
            </a:extLst>
          </p:cNvPr>
          <p:cNvSpPr/>
          <p:nvPr/>
        </p:nvSpPr>
        <p:spPr>
          <a:xfrm>
            <a:off x="9022976" y="1690688"/>
            <a:ext cx="1187824" cy="87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0BEE1A6-AA0C-DF35-D47B-DAEDD13FEB48}"/>
              </a:ext>
            </a:extLst>
          </p:cNvPr>
          <p:cNvSpPr txBox="1">
            <a:spLocks/>
          </p:cNvSpPr>
          <p:nvPr/>
        </p:nvSpPr>
        <p:spPr>
          <a:xfrm>
            <a:off x="535460" y="1690688"/>
            <a:ext cx="11046940" cy="43090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They are better at continuing text sequences, but struggle with instructions and questions</a:t>
            </a:r>
          </a:p>
          <a:p>
            <a:r>
              <a:rPr lang="en-GB" dirty="0"/>
              <a:t>They may not understand your true intentions or how to </a:t>
            </a:r>
            <a:r>
              <a:rPr lang="en-GB" dirty="0" err="1"/>
              <a:t>fulfill</a:t>
            </a:r>
            <a:r>
              <a:rPr lang="en-GB" dirty="0"/>
              <a:t> them</a:t>
            </a:r>
          </a:p>
          <a:p>
            <a:r>
              <a:rPr lang="en-GB" b="1" dirty="0"/>
              <a:t>Instruction Fine-tuning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Train the model using high-quality instruction-response pairs</a:t>
            </a:r>
          </a:p>
          <a:p>
            <a:pPr lvl="1"/>
            <a:r>
              <a:rPr lang="en-GB" dirty="0"/>
              <a:t>Focus: unlearns "text completion" and teaches the model to follow instructions</a:t>
            </a:r>
          </a:p>
          <a:p>
            <a:pPr lvl="1"/>
            <a:r>
              <a:rPr lang="en-GB" dirty="0"/>
              <a:t>Data: requires smaller, more expensive human-sourced instruction data</a:t>
            </a:r>
          </a:p>
          <a:p>
            <a:r>
              <a:rPr lang="en-GB" dirty="0"/>
              <a:t>Reinforcement Learning from Human Feedback (RLHF) (Optional)</a:t>
            </a:r>
          </a:p>
          <a:p>
            <a:pPr lvl="1"/>
            <a:r>
              <a:rPr lang="en-GB" dirty="0"/>
              <a:t>Similar Goal: further improves alignment with human values and preferences</a:t>
            </a:r>
          </a:p>
          <a:p>
            <a:pPr lvl="1"/>
            <a:r>
              <a:rPr lang="en-GB" dirty="0"/>
              <a:t>Research: combining RL and language </a:t>
            </a:r>
            <a:r>
              <a:rPr lang="en-GB" dirty="0" err="1"/>
              <a:t>modeling</a:t>
            </a:r>
            <a:r>
              <a:rPr lang="en-GB" dirty="0"/>
              <a:t> shows potential for significant advancements over the actual LLMs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652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7FBBD-DC99-EE8D-0058-A0F53F3D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</p:spPr>
        <p:txBody>
          <a:bodyPr anchor="ctr">
            <a:normAutofit/>
          </a:bodyPr>
          <a:lstStyle/>
          <a:p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n-GB" dirty="0"/>
              <a:t>RLHF</a:t>
            </a:r>
            <a:endParaRPr lang="es-ES"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E2828B6-C3FE-4328-A801-8E8235A36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30" y="734559"/>
            <a:ext cx="7830796" cy="5442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976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ES" altLang="es-ES" sz="3000" b="1" dirty="0">
                <a:ea typeface="ＭＳ Ｐゴシック" panose="020B0600070205080204" pitchFamily="34" charset="-128"/>
              </a:rPr>
              <a:t>Artificial </a:t>
            </a:r>
            <a:r>
              <a:rPr lang="es-ES" altLang="es-ES" sz="3000" b="1" dirty="0" err="1">
                <a:ea typeface="ＭＳ Ｐゴシック" panose="020B0600070205080204" pitchFamily="34" charset="-128"/>
              </a:rPr>
              <a:t>Intelligence</a:t>
            </a:r>
            <a:endParaRPr lang="es-ES" altLang="es-ES" sz="3000" b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Machine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Learning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 err="1">
                <a:ea typeface="ＭＳ Ｐゴシック" panose="020B0600070205080204" pitchFamily="34" charset="-128"/>
              </a:rPr>
              <a:t>Classification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 err="1">
                <a:ea typeface="ＭＳ Ｐゴシック" panose="020B0600070205080204" pitchFamily="34" charset="-128"/>
              </a:rPr>
              <a:t>Language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 err="1">
                <a:ea typeface="ＭＳ Ｐゴシック" panose="020B0600070205080204" pitchFamily="34" charset="-128"/>
              </a:rPr>
              <a:t>ChatGPT</a:t>
            </a:r>
            <a:r>
              <a:rPr lang="es-ES" altLang="es-ES" sz="3000" dirty="0">
                <a:ea typeface="ＭＳ Ｐゴシック" panose="020B0600070205080204" pitchFamily="34" charset="-128"/>
              </a:rPr>
              <a:t>: Generative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Transformer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 err="1">
                <a:ea typeface="ＭＳ Ｐゴシック" panose="020B0600070205080204" pitchFamily="34" charset="-128"/>
              </a:rPr>
              <a:t>Limitation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of</a:t>
            </a:r>
            <a:r>
              <a:rPr lang="es-ES" altLang="es-ES" sz="3000" dirty="0">
                <a:ea typeface="ＭＳ Ｐゴシック" panose="020B0600070205080204" pitchFamily="34" charset="-128"/>
              </a:rPr>
              <a:t>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models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 err="1">
                <a:ea typeface="ＭＳ Ｐゴシック" panose="020B0600070205080204" pitchFamily="34" charset="-128"/>
              </a:rPr>
              <a:t>Hallutination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 err="1">
                <a:ea typeface="ＭＳ Ｐゴシック" panose="020B0600070205080204" pitchFamily="34" charset="-128"/>
              </a:rPr>
              <a:t>Prompting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 err="1">
                <a:ea typeface="ＭＳ Ｐゴシック" panose="020B0600070205080204" pitchFamily="34" charset="-128"/>
              </a:rPr>
              <a:t>Comparing</a:t>
            </a:r>
            <a:r>
              <a:rPr lang="es-ES" altLang="es-ES" sz="3000" dirty="0">
                <a:ea typeface="ＭＳ Ｐゴシック" panose="020B0600070205080204" pitchFamily="34" charset="-128"/>
              </a:rPr>
              <a:t> LLM</a:t>
            </a:r>
          </a:p>
          <a:p>
            <a:pPr eaLnBrk="1" hangingPunct="1"/>
            <a:r>
              <a:rPr lang="en-US" altLang="ja-JP" sz="3000" dirty="0">
                <a:ea typeface="ＭＳ Ｐゴシック" panose="020B0600070205080204" pitchFamily="34" charset="-128"/>
              </a:rPr>
              <a:t>Conclusions</a:t>
            </a:r>
          </a:p>
          <a:p>
            <a:pPr lvl="1" eaLnBrk="1" hangingPunct="1">
              <a:buFont typeface="Zapf Dingbats" charset="2"/>
              <a:buNone/>
            </a:pPr>
            <a:endParaRPr lang="en-US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081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9D3E2-FBB1-DE03-9B75-B7A38596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Limitations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Pre-</a:t>
            </a:r>
            <a:r>
              <a:rPr lang="es-ES" dirty="0" err="1"/>
              <a:t>trained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(II)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B858276-D600-38E4-3881-0A09BFBD5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54260"/>
              </p:ext>
            </p:extLst>
          </p:nvPr>
        </p:nvGraphicFramePr>
        <p:xfrm>
          <a:off x="1518651" y="1954911"/>
          <a:ext cx="9678738" cy="330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369">
                  <a:extLst>
                    <a:ext uri="{9D8B030D-6E8A-4147-A177-3AD203B41FA5}">
                      <a16:colId xmlns:a16="http://schemas.microsoft.com/office/drawing/2014/main" val="3396366634"/>
                    </a:ext>
                  </a:extLst>
                </a:gridCol>
                <a:gridCol w="4839369">
                  <a:extLst>
                    <a:ext uri="{9D8B030D-6E8A-4147-A177-3AD203B41FA5}">
                      <a16:colId xmlns:a16="http://schemas.microsoft.com/office/drawing/2014/main" val="4132784162"/>
                    </a:ext>
                  </a:extLst>
                </a:gridCol>
              </a:tblGrid>
              <a:tr h="582084">
                <a:tc>
                  <a:txBody>
                    <a:bodyPr/>
                    <a:lstStyle/>
                    <a:p>
                      <a:r>
                        <a:rPr lang="es-ES" dirty="0" err="1"/>
                        <a:t>Question</a:t>
                      </a:r>
                      <a:endParaRPr lang="es-ES" dirty="0"/>
                    </a:p>
                  </a:txBody>
                  <a:tcPr anchor="ctr">
                    <a:solidFill>
                      <a:srgbClr val="0046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Answer</a:t>
                      </a:r>
                      <a:endParaRPr lang="es-ES" dirty="0"/>
                    </a:p>
                  </a:txBody>
                  <a:tcPr anchor="ctr">
                    <a:solidFill>
                      <a:srgbClr val="004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716346"/>
                  </a:ext>
                </a:extLst>
              </a:tr>
              <a:tr h="582084">
                <a:tc>
                  <a:txBody>
                    <a:bodyPr/>
                    <a:lstStyle/>
                    <a:p>
                      <a:r>
                        <a:rPr lang="es-ES" dirty="0"/>
                        <a:t>Can </a:t>
                      </a:r>
                      <a:r>
                        <a:rPr lang="es-ES" dirty="0" err="1"/>
                        <a:t>an</a:t>
                      </a:r>
                      <a:r>
                        <a:rPr lang="es-ES" dirty="0"/>
                        <a:t> LLM </a:t>
                      </a:r>
                      <a:r>
                        <a:rPr lang="es-ES" dirty="0" err="1"/>
                        <a:t>perform</a:t>
                      </a:r>
                      <a:r>
                        <a:rPr lang="es-ES" dirty="0"/>
                        <a:t> </a:t>
                      </a:r>
                      <a:r>
                        <a:rPr lang="es-ES" b="1" dirty="0"/>
                        <a:t>Text </a:t>
                      </a:r>
                      <a:r>
                        <a:rPr lang="es-ES" b="1" dirty="0" err="1"/>
                        <a:t>Summarization</a:t>
                      </a:r>
                      <a:r>
                        <a:rPr lang="es-E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Yes </a:t>
                      </a:r>
                      <a:r>
                        <a:rPr lang="es-ES" dirty="0" err="1"/>
                        <a:t>e.g</a:t>
                      </a:r>
                      <a:r>
                        <a:rPr lang="es-ES" dirty="0"/>
                        <a:t>. </a:t>
                      </a:r>
                      <a:r>
                        <a:rPr lang="es-ES" dirty="0" err="1"/>
                        <a:t>research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journals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have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abstract</a:t>
                      </a:r>
                      <a:r>
                        <a:rPr lang="es-ES" dirty="0"/>
                        <a:t> and </a:t>
                      </a:r>
                      <a:r>
                        <a:rPr lang="es-ES" dirty="0" err="1"/>
                        <a:t>extent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content</a:t>
                      </a:r>
                      <a:r>
                        <a:rPr lang="es-ES" dirty="0"/>
                        <a:t> (pre-training)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305046"/>
                  </a:ext>
                </a:extLst>
              </a:tr>
              <a:tr h="582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Can </a:t>
                      </a:r>
                      <a:r>
                        <a:rPr lang="es-ES" dirty="0" err="1"/>
                        <a:t>an</a:t>
                      </a:r>
                      <a:r>
                        <a:rPr lang="es-ES" dirty="0"/>
                        <a:t> LLM </a:t>
                      </a:r>
                      <a:r>
                        <a:rPr lang="es-ES" dirty="0" err="1"/>
                        <a:t>perform</a:t>
                      </a:r>
                      <a:r>
                        <a:rPr lang="es-ES" dirty="0"/>
                        <a:t> </a:t>
                      </a:r>
                      <a:r>
                        <a:rPr lang="es-ES" b="1" dirty="0" err="1"/>
                        <a:t>Question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Answering</a:t>
                      </a:r>
                      <a:r>
                        <a:rPr lang="es-ES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Yes, fine-</a:t>
                      </a:r>
                      <a:r>
                        <a:rPr lang="es-ES" dirty="0" err="1"/>
                        <a:t>tuning</a:t>
                      </a:r>
                      <a:r>
                        <a:rPr lang="es-ES" dirty="0"/>
                        <a:t>. </a:t>
                      </a:r>
                      <a:r>
                        <a:rPr lang="es-ES" dirty="0" err="1"/>
                        <a:t>E.g</a:t>
                      </a:r>
                      <a:r>
                        <a:rPr lang="es-ES" dirty="0"/>
                        <a:t>. </a:t>
                      </a:r>
                      <a:r>
                        <a:rPr lang="es-ES" dirty="0" err="1"/>
                        <a:t>You</a:t>
                      </a:r>
                      <a:r>
                        <a:rPr lang="es-ES" dirty="0"/>
                        <a:t> are </a:t>
                      </a:r>
                      <a:r>
                        <a:rPr lang="es-ES" dirty="0" err="1"/>
                        <a:t>always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right</a:t>
                      </a:r>
                      <a:r>
                        <a:rPr lang="es-ES" dirty="0"/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235807"/>
                  </a:ext>
                </a:extLst>
              </a:tr>
              <a:tr h="582084">
                <a:tc>
                  <a:txBody>
                    <a:bodyPr/>
                    <a:lstStyle/>
                    <a:p>
                      <a:r>
                        <a:rPr lang="es-ES" dirty="0" err="1"/>
                        <a:t>Is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the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information</a:t>
                      </a:r>
                      <a:r>
                        <a:rPr lang="es-ES" dirty="0"/>
                        <a:t> true?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No, </a:t>
                      </a:r>
                      <a:r>
                        <a:rPr lang="es-ES" b="1" dirty="0" err="1"/>
                        <a:t>it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may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answer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wrong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or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even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make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stuff</a:t>
                      </a:r>
                      <a:r>
                        <a:rPr lang="es-ES" b="1" dirty="0"/>
                        <a:t> 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01057"/>
                  </a:ext>
                </a:extLst>
              </a:tr>
              <a:tr h="582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Is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deterministic</a:t>
                      </a:r>
                      <a:r>
                        <a:rPr lang="es-ES" dirty="0"/>
                        <a:t> in </a:t>
                      </a:r>
                      <a:r>
                        <a:rPr lang="es-ES" dirty="0" err="1"/>
                        <a:t>the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answers</a:t>
                      </a:r>
                      <a:r>
                        <a:rPr lang="es-ES" dirty="0"/>
                        <a:t>?</a:t>
                      </a:r>
                    </a:p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No, </a:t>
                      </a:r>
                      <a:r>
                        <a:rPr lang="es-ES" dirty="0" err="1"/>
                        <a:t>it</a:t>
                      </a:r>
                      <a:r>
                        <a:rPr lang="es-ES" dirty="0"/>
                        <a:t> uses a </a:t>
                      </a:r>
                      <a:r>
                        <a:rPr lang="es-ES" dirty="0" err="1"/>
                        <a:t>sample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mechanism</a:t>
                      </a:r>
                      <a:r>
                        <a:rPr lang="es-ES" dirty="0"/>
                        <a:t> (“n” </a:t>
                      </a:r>
                      <a:r>
                        <a:rPr lang="es-ES" dirty="0" err="1"/>
                        <a:t>most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likely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words</a:t>
                      </a:r>
                      <a:r>
                        <a:rPr lang="es-ES" dirty="0"/>
                        <a:t>), </a:t>
                      </a:r>
                      <a:r>
                        <a:rPr lang="es-ES" dirty="0" err="1"/>
                        <a:t>each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answer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may</a:t>
                      </a:r>
                      <a:r>
                        <a:rPr lang="es-ES" dirty="0"/>
                        <a:t> be </a:t>
                      </a:r>
                      <a:r>
                        <a:rPr lang="es-ES" dirty="0" err="1"/>
                        <a:t>different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8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16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Artificial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Intelligence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Machine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Learning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Classification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Language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ChatGPT</a:t>
            </a:r>
            <a:r>
              <a:rPr lang="es-ES" altLang="es-ES" sz="3000" dirty="0">
                <a:ea typeface="ＭＳ Ｐゴシック" panose="020B0600070205080204" pitchFamily="34" charset="-128"/>
              </a:rPr>
              <a:t>: Generative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Transformer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Limitation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of</a:t>
            </a:r>
            <a:r>
              <a:rPr lang="es-ES" altLang="es-ES" sz="3000" dirty="0">
                <a:ea typeface="ＭＳ Ｐゴシック" panose="020B0600070205080204" pitchFamily="34" charset="-128"/>
              </a:rPr>
              <a:t>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models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b="1" dirty="0" err="1">
                <a:ea typeface="ＭＳ Ｐゴシック" panose="020B0600070205080204" pitchFamily="34" charset="-128"/>
              </a:rPr>
              <a:t>Hallutination</a:t>
            </a:r>
            <a:endParaRPr lang="es-ES" altLang="es-ES" sz="3000" b="1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Prompting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Comparing</a:t>
            </a:r>
            <a:r>
              <a:rPr lang="es-ES" altLang="es-ES" sz="3000" dirty="0">
                <a:ea typeface="ＭＳ Ｐゴシック" panose="020B0600070205080204" pitchFamily="34" charset="-128"/>
              </a:rPr>
              <a:t> LLM</a:t>
            </a:r>
          </a:p>
          <a:p>
            <a:r>
              <a:rPr lang="en-US" altLang="ja-JP" sz="3000" dirty="0">
                <a:ea typeface="ＭＳ Ｐゴシック" panose="020B0600070205080204" pitchFamily="34" charset="-128"/>
              </a:rPr>
              <a:t>Conclusions</a:t>
            </a:r>
          </a:p>
          <a:p>
            <a:pPr lvl="1" eaLnBrk="1" hangingPunct="1">
              <a:buFont typeface="Zapf Dingbats" charset="2"/>
              <a:buNone/>
            </a:pPr>
            <a:endParaRPr lang="en-US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8153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Hallucination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5C0934-6CC6-C6DB-445D-3F3A2AB03948}"/>
              </a:ext>
            </a:extLst>
          </p:cNvPr>
          <p:cNvSpPr/>
          <p:nvPr/>
        </p:nvSpPr>
        <p:spPr>
          <a:xfrm>
            <a:off x="9022976" y="1690688"/>
            <a:ext cx="1187824" cy="87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0BEE1A6-AA0C-DF35-D47B-DAEDD13FEB48}"/>
              </a:ext>
            </a:extLst>
          </p:cNvPr>
          <p:cNvSpPr txBox="1">
            <a:spLocks/>
          </p:cNvSpPr>
          <p:nvPr/>
        </p:nvSpPr>
        <p:spPr>
          <a:xfrm>
            <a:off x="535460" y="1690688"/>
            <a:ext cx="11046940" cy="43090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C1027-5ECE-26DB-2183-FF8B9E7496B9}"/>
              </a:ext>
            </a:extLst>
          </p:cNvPr>
          <p:cNvSpPr txBox="1">
            <a:spLocks/>
          </p:cNvSpPr>
          <p:nvPr/>
        </p:nvSpPr>
        <p:spPr>
          <a:xfrm>
            <a:off x="687860" y="1843088"/>
            <a:ext cx="11046940" cy="430905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Problem</a:t>
            </a:r>
          </a:p>
          <a:p>
            <a:pPr lvl="1"/>
            <a:r>
              <a:rPr lang="en-GB" dirty="0"/>
              <a:t>LLMs are designed to create human-like text, but not necessarily factual</a:t>
            </a:r>
          </a:p>
          <a:p>
            <a:pPr lvl="1"/>
            <a:r>
              <a:rPr lang="en-GB" dirty="0"/>
              <a:t>The model lack an intrinsic mechanism to verify the truthfulness of the generated info</a:t>
            </a:r>
          </a:p>
          <a:p>
            <a:r>
              <a:rPr lang="en-GB" dirty="0"/>
              <a:t>Idea</a:t>
            </a:r>
          </a:p>
          <a:p>
            <a:pPr lvl="1"/>
            <a:r>
              <a:rPr lang="en-GB" dirty="0"/>
              <a:t>We should anchor them in real-world information to prevent inaccuracies</a:t>
            </a:r>
          </a:p>
          <a:p>
            <a:pPr lvl="1"/>
            <a:r>
              <a:rPr lang="en-GB" dirty="0"/>
              <a:t>We possess the knowledge to address and rectify this issue</a:t>
            </a:r>
          </a:p>
          <a:p>
            <a:r>
              <a:rPr lang="en-GB" dirty="0"/>
              <a:t>Solution</a:t>
            </a:r>
          </a:p>
          <a:p>
            <a:pPr lvl="1"/>
            <a:r>
              <a:rPr lang="en-GB" dirty="0"/>
              <a:t>Incorporate accurate knowledge into the context to enhance its reliability</a:t>
            </a:r>
          </a:p>
          <a:p>
            <a:pPr lvl="1"/>
            <a:r>
              <a:rPr lang="en-GB" dirty="0"/>
              <a:t>Develop and integrate validation mechanisms that cross-check the information against trusted DB</a:t>
            </a:r>
          </a:p>
          <a:p>
            <a:pPr lvl="1"/>
            <a:r>
              <a:rPr lang="en-GB" dirty="0"/>
              <a:t>Update the training data with current, verified information to ensure the LLM remains accurate</a:t>
            </a:r>
          </a:p>
        </p:txBody>
      </p:sp>
    </p:spTree>
    <p:extLst>
      <p:ext uri="{BB962C8B-B14F-4D97-AF65-F5344CB8AC3E}">
        <p14:creationId xmlns:p14="http://schemas.microsoft.com/office/powerpoint/2010/main" val="3732718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B4CD1-4E7C-DB9D-4A96-C1CB564E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Hallucination</a:t>
            </a:r>
            <a:endParaRPr lang="es-ES" dirty="0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D04A8F8-C97D-8B83-AB38-249A50C1D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88" y="365125"/>
            <a:ext cx="5642458" cy="58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09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B4CD1-4E7C-DB9D-4A96-C1CB564E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Hallucination</a:t>
            </a:r>
            <a:endParaRPr lang="es-ES" dirty="0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D04A8F8-C97D-8B83-AB38-249A50C1D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88" y="365125"/>
            <a:ext cx="5642458" cy="5815263"/>
          </a:xfrm>
          <a:prstGeom prst="rect">
            <a:avLst/>
          </a:prstGeom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D9FA917B-6022-3885-9B28-0D58051D6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750"/>
            <a:ext cx="6824215" cy="43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00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Avoid</a:t>
            </a:r>
            <a:r>
              <a:rPr lang="es-ES" dirty="0"/>
              <a:t> </a:t>
            </a:r>
            <a:r>
              <a:rPr lang="es-ES" dirty="0" err="1"/>
              <a:t>Hallucinations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5C0934-6CC6-C6DB-445D-3F3A2AB03948}"/>
              </a:ext>
            </a:extLst>
          </p:cNvPr>
          <p:cNvSpPr/>
          <p:nvPr/>
        </p:nvSpPr>
        <p:spPr>
          <a:xfrm>
            <a:off x="9022976" y="1690688"/>
            <a:ext cx="1187824" cy="87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0BEE1A6-AA0C-DF35-D47B-DAEDD13FEB48}"/>
              </a:ext>
            </a:extLst>
          </p:cNvPr>
          <p:cNvSpPr txBox="1">
            <a:spLocks/>
          </p:cNvSpPr>
          <p:nvPr/>
        </p:nvSpPr>
        <p:spPr>
          <a:xfrm>
            <a:off x="535460" y="1690688"/>
            <a:ext cx="11046940" cy="43090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C1027-5ECE-26DB-2183-FF8B9E7496B9}"/>
              </a:ext>
            </a:extLst>
          </p:cNvPr>
          <p:cNvSpPr txBox="1">
            <a:spLocks/>
          </p:cNvSpPr>
          <p:nvPr/>
        </p:nvSpPr>
        <p:spPr>
          <a:xfrm>
            <a:off x="687860" y="1843088"/>
            <a:ext cx="11046940" cy="43090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Understanding how to effectively interact with AI models is crucial</a:t>
            </a:r>
          </a:p>
          <a:p>
            <a:r>
              <a:rPr lang="en-GB" dirty="0"/>
              <a:t>One key element in maximizing the utility of these models is </a:t>
            </a:r>
            <a:r>
              <a:rPr lang="en-GB" b="1" dirty="0"/>
              <a:t>the art of prompting</a:t>
            </a:r>
            <a:endParaRPr lang="en-GB" dirty="0"/>
          </a:p>
          <a:p>
            <a:r>
              <a:rPr lang="en-GB" dirty="0"/>
              <a:t>Prompting refers to the way users formulate their questions or instructions when communicating with AI models</a:t>
            </a:r>
          </a:p>
          <a:p>
            <a:r>
              <a:rPr lang="en-GB" dirty="0"/>
              <a:t>It involves crafting precise and clear inputs to guide the AI in generating accurate, relevant, and useful responses.</a:t>
            </a:r>
          </a:p>
        </p:txBody>
      </p:sp>
    </p:spTree>
    <p:extLst>
      <p:ext uri="{BB962C8B-B14F-4D97-AF65-F5344CB8AC3E}">
        <p14:creationId xmlns:p14="http://schemas.microsoft.com/office/powerpoint/2010/main" val="3525569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Artificial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Intelligence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Machine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Learning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Classification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Language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ChatGPT</a:t>
            </a:r>
            <a:r>
              <a:rPr lang="es-ES" altLang="es-ES" sz="3000" dirty="0">
                <a:ea typeface="ＭＳ Ｐゴシック" panose="020B0600070205080204" pitchFamily="34" charset="-128"/>
              </a:rPr>
              <a:t>: Generative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Transformer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Limitation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of</a:t>
            </a:r>
            <a:r>
              <a:rPr lang="es-ES" altLang="es-ES" sz="3000" dirty="0">
                <a:ea typeface="ＭＳ Ｐゴシック" panose="020B0600070205080204" pitchFamily="34" charset="-128"/>
              </a:rPr>
              <a:t>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models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Hallutination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b="1" dirty="0" err="1">
                <a:ea typeface="ＭＳ Ｐゴシック" panose="020B0600070205080204" pitchFamily="34" charset="-128"/>
              </a:rPr>
              <a:t>Prompting</a:t>
            </a:r>
            <a:endParaRPr lang="es-ES" altLang="es-ES" sz="3000" b="1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Comparing</a:t>
            </a:r>
            <a:r>
              <a:rPr lang="es-ES" altLang="es-ES" sz="3000" dirty="0">
                <a:ea typeface="ＭＳ Ｐゴシック" panose="020B0600070205080204" pitchFamily="34" charset="-128"/>
              </a:rPr>
              <a:t> LLM</a:t>
            </a:r>
          </a:p>
          <a:p>
            <a:r>
              <a:rPr lang="en-US" altLang="ja-JP" sz="3000" dirty="0">
                <a:ea typeface="ＭＳ Ｐゴシック" panose="020B0600070205080204" pitchFamily="34" charset="-128"/>
              </a:rPr>
              <a:t>Conclusions</a:t>
            </a:r>
          </a:p>
          <a:p>
            <a:pPr lvl="1" eaLnBrk="1" hangingPunct="1">
              <a:buFont typeface="Zapf Dingbats" charset="2"/>
              <a:buNone/>
            </a:pPr>
            <a:endParaRPr lang="en-US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2179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Zero-</a:t>
            </a:r>
            <a:r>
              <a:rPr lang="es-ES" dirty="0" err="1"/>
              <a:t>Shot</a:t>
            </a:r>
            <a:r>
              <a:rPr lang="es-ES" dirty="0"/>
              <a:t> </a:t>
            </a:r>
            <a:r>
              <a:rPr lang="es-ES" dirty="0" err="1"/>
              <a:t>Prompting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5C0934-6CC6-C6DB-445D-3F3A2AB03948}"/>
              </a:ext>
            </a:extLst>
          </p:cNvPr>
          <p:cNvSpPr/>
          <p:nvPr/>
        </p:nvSpPr>
        <p:spPr>
          <a:xfrm>
            <a:off x="9022976" y="1690688"/>
            <a:ext cx="1187824" cy="87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0BEE1A6-AA0C-DF35-D47B-DAEDD13FEB48}"/>
              </a:ext>
            </a:extLst>
          </p:cNvPr>
          <p:cNvSpPr txBox="1">
            <a:spLocks/>
          </p:cNvSpPr>
          <p:nvPr/>
        </p:nvSpPr>
        <p:spPr>
          <a:xfrm>
            <a:off x="535460" y="1690688"/>
            <a:ext cx="11046940" cy="43090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C1027-5ECE-26DB-2183-FF8B9E7496B9}"/>
              </a:ext>
            </a:extLst>
          </p:cNvPr>
          <p:cNvSpPr txBox="1">
            <a:spLocks/>
          </p:cNvSpPr>
          <p:nvPr/>
        </p:nvSpPr>
        <p:spPr>
          <a:xfrm>
            <a:off x="575566" y="1650584"/>
            <a:ext cx="11327676" cy="450958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Definition</a:t>
            </a:r>
          </a:p>
          <a:p>
            <a:pPr lvl="1"/>
            <a:r>
              <a:rPr lang="en-GB" sz="3200" dirty="0"/>
              <a:t>Capability of a LM to perform a task without being explicitly trained on examples </a:t>
            </a:r>
          </a:p>
          <a:p>
            <a:pPr lvl="1"/>
            <a:r>
              <a:rPr lang="en-GB" sz="3200" dirty="0"/>
              <a:t>The model relies on its general understanding of language and knowledge acquired during pre-training to generate appropriate responses</a:t>
            </a:r>
          </a:p>
          <a:p>
            <a:r>
              <a:rPr lang="en-GB" sz="3200" dirty="0"/>
              <a:t>Explanation</a:t>
            </a:r>
          </a:p>
          <a:p>
            <a:pPr lvl="1"/>
            <a:r>
              <a:rPr lang="en-GB" sz="2800" dirty="0"/>
              <a:t>The model leverages its broad knowledge base to infer the correct output for a given task</a:t>
            </a:r>
          </a:p>
          <a:p>
            <a:pPr lvl="1"/>
            <a:r>
              <a:rPr lang="en-GB" sz="2800" dirty="0"/>
              <a:t>The model can handle new tasks by interpreting the on its pre-existing knowledge</a:t>
            </a:r>
          </a:p>
          <a:p>
            <a:pPr lvl="1"/>
            <a:r>
              <a:rPr lang="en-GB" sz="2800" dirty="0"/>
              <a:t>The success often depends </a:t>
            </a:r>
            <a:r>
              <a:rPr lang="en-GB" sz="2800" b="1" dirty="0"/>
              <a:t>on how well the task is described in the prompt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610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5C0934-6CC6-C6DB-445D-3F3A2AB03948}"/>
              </a:ext>
            </a:extLst>
          </p:cNvPr>
          <p:cNvSpPr/>
          <p:nvPr/>
        </p:nvSpPr>
        <p:spPr>
          <a:xfrm>
            <a:off x="9022976" y="1690688"/>
            <a:ext cx="1187824" cy="87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0BEE1A6-AA0C-DF35-D47B-DAEDD13FEB48}"/>
              </a:ext>
            </a:extLst>
          </p:cNvPr>
          <p:cNvSpPr txBox="1">
            <a:spLocks/>
          </p:cNvSpPr>
          <p:nvPr/>
        </p:nvSpPr>
        <p:spPr>
          <a:xfrm>
            <a:off x="535460" y="1690688"/>
            <a:ext cx="11046940" cy="43090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F0D87EF-7CA5-7EDB-BF8C-5AFBEF55C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4" y="1452878"/>
            <a:ext cx="5171755" cy="1770511"/>
          </a:xfrm>
          <a:prstGeom prst="rect">
            <a:avLst/>
          </a:prstGeom>
        </p:spPr>
      </p:pic>
      <p:pic>
        <p:nvPicPr>
          <p:cNvPr id="9" name="Imagen 8" descr="Interfaz de usuario gráfica, Texto, Chat o mensaje de texto&#10;&#10;Descripción generada automáticamente">
            <a:extLst>
              <a:ext uri="{FF2B5EF4-FFF2-40B4-BE49-F238E27FC236}">
                <a16:creationId xmlns:a16="http://schemas.microsoft.com/office/drawing/2014/main" id="{55F878CF-D54D-4A8D-FF4C-6A1F4D44F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29" y="3845217"/>
            <a:ext cx="7772400" cy="18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74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Few-Shot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Prompting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5C0934-6CC6-C6DB-445D-3F3A2AB03948}"/>
              </a:ext>
            </a:extLst>
          </p:cNvPr>
          <p:cNvSpPr/>
          <p:nvPr/>
        </p:nvSpPr>
        <p:spPr>
          <a:xfrm>
            <a:off x="9022976" y="1690688"/>
            <a:ext cx="1187824" cy="87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0BEE1A6-AA0C-DF35-D47B-DAEDD13FEB48}"/>
              </a:ext>
            </a:extLst>
          </p:cNvPr>
          <p:cNvSpPr txBox="1">
            <a:spLocks/>
          </p:cNvSpPr>
          <p:nvPr/>
        </p:nvSpPr>
        <p:spPr>
          <a:xfrm>
            <a:off x="535460" y="1690688"/>
            <a:ext cx="11046940" cy="43090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C1027-5ECE-26DB-2183-FF8B9E7496B9}"/>
              </a:ext>
            </a:extLst>
          </p:cNvPr>
          <p:cNvSpPr txBox="1">
            <a:spLocks/>
          </p:cNvSpPr>
          <p:nvPr/>
        </p:nvSpPr>
        <p:spPr>
          <a:xfrm>
            <a:off x="687860" y="1843088"/>
            <a:ext cx="11046940" cy="43090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Capability of a LM to perform a new task using small number of examples </a:t>
            </a:r>
          </a:p>
          <a:p>
            <a:r>
              <a:rPr lang="en-GB" dirty="0"/>
              <a:t>Explanation</a:t>
            </a:r>
          </a:p>
          <a:p>
            <a:pPr lvl="1"/>
            <a:r>
              <a:rPr lang="en-GB" dirty="0"/>
              <a:t>LM understand and generalize from few examples, making it highly efficient for tasks with limited data</a:t>
            </a:r>
          </a:p>
          <a:p>
            <a:pPr lvl="1"/>
            <a:r>
              <a:rPr lang="en-GB" dirty="0"/>
              <a:t>The model adapts to new tasks by incorporating the limited examples provided, refining its predictions based on these specific instances</a:t>
            </a:r>
          </a:p>
          <a:p>
            <a:pPr lvl="1"/>
            <a:r>
              <a:rPr lang="en-GB" dirty="0"/>
              <a:t>The quality and relevance of the examples are crucial</a:t>
            </a:r>
          </a:p>
          <a:p>
            <a:pPr lvl="1"/>
            <a:r>
              <a:rPr lang="en-GB" dirty="0"/>
              <a:t>Well-chosen examples can significantly improve the model's performance</a:t>
            </a:r>
          </a:p>
        </p:txBody>
      </p:sp>
    </p:spTree>
    <p:extLst>
      <p:ext uri="{BB962C8B-B14F-4D97-AF65-F5344CB8AC3E}">
        <p14:creationId xmlns:p14="http://schemas.microsoft.com/office/powerpoint/2010/main" val="247193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BDE75-0DD4-C540-AD83-8AF6FAF8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Artificial Intelligence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0F521-D22E-1048-991C-FC02785EB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56269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Alternative definition: Understand and build intelligent entities</a:t>
            </a:r>
          </a:p>
          <a:p>
            <a:pPr lvl="1"/>
            <a:r>
              <a:rPr lang="en-GB" dirty="0"/>
              <a:t>Understand: use computers to study intelligence (Science)</a:t>
            </a:r>
          </a:p>
          <a:p>
            <a:pPr lvl="1"/>
            <a:r>
              <a:rPr lang="en-GB" dirty="0"/>
              <a:t>Build: solve real problems using knowledge and reasoning (Engineering)</a:t>
            </a:r>
          </a:p>
          <a:p>
            <a:pPr lvl="1"/>
            <a:r>
              <a:rPr lang="en-GB" dirty="0"/>
              <a:t>Intelligent entity = agent</a:t>
            </a:r>
          </a:p>
          <a:p>
            <a:r>
              <a:rPr lang="en-GB" dirty="0"/>
              <a:t>AI deals with algorithms and knowledge representation</a:t>
            </a:r>
          </a:p>
          <a:p>
            <a:r>
              <a:rPr lang="en-GB" dirty="0"/>
              <a:t>AI is not restricted to any programming language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3E21A18-33EA-FE47-AB02-853FA17BC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27607"/>
              </p:ext>
            </p:extLst>
          </p:nvPr>
        </p:nvGraphicFramePr>
        <p:xfrm>
          <a:off x="1859280" y="1600200"/>
          <a:ext cx="8577072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7072">
                  <a:extLst>
                    <a:ext uri="{9D8B030D-6E8A-4147-A177-3AD203B41FA5}">
                      <a16:colId xmlns:a16="http://schemas.microsoft.com/office/drawing/2014/main" val="2352076000"/>
                    </a:ext>
                  </a:extLst>
                </a:gridCol>
              </a:tblGrid>
              <a:tr h="432249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Definition of AI</a:t>
                      </a:r>
                    </a:p>
                  </a:txBody>
                  <a:tcPr>
                    <a:solidFill>
                      <a:srgbClr val="004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87298"/>
                  </a:ext>
                </a:extLst>
              </a:tr>
              <a:tr h="893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Build machines that perform tasks that were previously performed by human beings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2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123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7FBBD-DC99-EE8D-0058-A0F53F3D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lang="es-ES" dirty="0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48CA5CC-FA10-E021-84D4-E30082A27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9" y="1876926"/>
            <a:ext cx="9701682" cy="33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69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Step-</a:t>
            </a:r>
            <a:r>
              <a:rPr lang="es-ES" dirty="0" err="1"/>
              <a:t>by</a:t>
            </a:r>
            <a:r>
              <a:rPr lang="es-ES" dirty="0"/>
              <a:t>-Step </a:t>
            </a:r>
            <a:r>
              <a:rPr lang="es-ES" dirty="0" err="1"/>
              <a:t>Prompting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5C0934-6CC6-C6DB-445D-3F3A2AB03948}"/>
              </a:ext>
            </a:extLst>
          </p:cNvPr>
          <p:cNvSpPr/>
          <p:nvPr/>
        </p:nvSpPr>
        <p:spPr>
          <a:xfrm>
            <a:off x="9022976" y="1690688"/>
            <a:ext cx="1187824" cy="87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0BEE1A6-AA0C-DF35-D47B-DAEDD13FEB48}"/>
              </a:ext>
            </a:extLst>
          </p:cNvPr>
          <p:cNvSpPr txBox="1">
            <a:spLocks/>
          </p:cNvSpPr>
          <p:nvPr/>
        </p:nvSpPr>
        <p:spPr>
          <a:xfrm>
            <a:off x="535460" y="1690688"/>
            <a:ext cx="11046940" cy="43090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C1027-5ECE-26DB-2183-FF8B9E7496B9}"/>
              </a:ext>
            </a:extLst>
          </p:cNvPr>
          <p:cNvSpPr txBox="1">
            <a:spLocks/>
          </p:cNvSpPr>
          <p:nvPr/>
        </p:nvSpPr>
        <p:spPr>
          <a:xfrm>
            <a:off x="687860" y="1843088"/>
            <a:ext cx="10268898" cy="43090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Technically “Chain-of-Thought Prompting”</a:t>
            </a:r>
          </a:p>
          <a:p>
            <a:r>
              <a:rPr lang="en-GB" dirty="0"/>
              <a:t>It gives the model a “working memory” as humans</a:t>
            </a:r>
          </a:p>
          <a:p>
            <a:r>
              <a:rPr lang="es-ES" dirty="0" err="1"/>
              <a:t>Involves</a:t>
            </a:r>
            <a:r>
              <a:rPr lang="es-ES" dirty="0"/>
              <a:t> </a:t>
            </a:r>
            <a:r>
              <a:rPr lang="es-ES" dirty="0" err="1"/>
              <a:t>guiding</a:t>
            </a:r>
            <a:r>
              <a:rPr lang="es-ES" dirty="0"/>
              <a:t> a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breaking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down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simpler</a:t>
            </a:r>
            <a:r>
              <a:rPr lang="es-ES" dirty="0"/>
              <a:t>, </a:t>
            </a:r>
            <a:r>
              <a:rPr lang="es-ES" dirty="0" err="1"/>
              <a:t>sequential</a:t>
            </a:r>
            <a:r>
              <a:rPr lang="es-ES" dirty="0"/>
              <a:t> </a:t>
            </a:r>
            <a:r>
              <a:rPr lang="es-ES" dirty="0" err="1"/>
              <a:t>steps</a:t>
            </a:r>
            <a:endParaRPr lang="es-ES" dirty="0"/>
          </a:p>
          <a:p>
            <a:r>
              <a:rPr lang="es-ES" b="1" dirty="0" err="1"/>
              <a:t>Purpose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err="1"/>
              <a:t>enhances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model’s</a:t>
            </a:r>
            <a:r>
              <a:rPr lang="es-ES" dirty="0"/>
              <a:t> </a:t>
            </a:r>
            <a:r>
              <a:rPr lang="es-ES" dirty="0" err="1"/>
              <a:t>ability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reason</a:t>
            </a:r>
            <a:r>
              <a:rPr lang="es-ES" dirty="0"/>
              <a:t> and </a:t>
            </a: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problems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providing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structured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867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7FBBD-DC99-EE8D-0058-A0F53F3D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r>
              <a:rPr lang="es-ES" dirty="0"/>
              <a:t> (I)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F62B400-34BD-BA90-5651-16E352E5A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73" y="365125"/>
            <a:ext cx="5597339" cy="5638800"/>
          </a:xfrm>
          <a:prstGeom prst="rect">
            <a:avLst/>
          </a:prstGeom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787AE401-075D-7443-E336-E5CDEC3D2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9" y="1297321"/>
            <a:ext cx="57658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84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7FBBD-DC99-EE8D-0058-A0F53F3D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r>
              <a:rPr lang="es-ES" dirty="0"/>
              <a:t> (II)</a:t>
            </a:r>
          </a:p>
        </p:txBody>
      </p:sp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787AE401-075D-7443-E336-E5CDEC3D2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9" y="1297321"/>
            <a:ext cx="4778182" cy="736724"/>
          </a:xfrm>
          <a:prstGeom prst="rect">
            <a:avLst/>
          </a:prstGeom>
        </p:spPr>
      </p:pic>
      <p:pic>
        <p:nvPicPr>
          <p:cNvPr id="6" name="Imagen 5" descr="Texto, Correo electrónico&#10;&#10;Descripción generada automáticamente">
            <a:extLst>
              <a:ext uri="{FF2B5EF4-FFF2-40B4-BE49-F238E27FC236}">
                <a16:creationId xmlns:a16="http://schemas.microsoft.com/office/drawing/2014/main" id="{B17D418B-758E-11C0-F826-84E130DAE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80" y="673768"/>
            <a:ext cx="6886470" cy="51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80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FA18B7B-FD1C-C035-DC3B-09849CF2E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41" y="-176462"/>
            <a:ext cx="7772400" cy="616313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1AC4BF-DD51-C2F5-0D5B-333C9D860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5" y="6150138"/>
            <a:ext cx="7772400" cy="68547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EC006CC-FFE0-90A0-DC1F-71D01C18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</p:spPr>
        <p:txBody>
          <a:bodyPr/>
          <a:lstStyle/>
          <a:p>
            <a:r>
              <a:rPr lang="es-ES" dirty="0" err="1"/>
              <a:t>Example</a:t>
            </a:r>
            <a:r>
              <a:rPr lang="es-ES" dirty="0"/>
              <a:t> (III)</a:t>
            </a: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A9DA39D5-1E26-1A73-93BA-6A40B7EAC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9" y="1297321"/>
            <a:ext cx="4778182" cy="73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55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Tips</a:t>
            </a:r>
            <a:r>
              <a:rPr lang="es-ES" dirty="0"/>
              <a:t>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5C0934-6CC6-C6DB-445D-3F3A2AB03948}"/>
              </a:ext>
            </a:extLst>
          </p:cNvPr>
          <p:cNvSpPr/>
          <p:nvPr/>
        </p:nvSpPr>
        <p:spPr>
          <a:xfrm>
            <a:off x="9022976" y="1690688"/>
            <a:ext cx="1187824" cy="87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0BEE1A6-AA0C-DF35-D47B-DAEDD13FEB48}"/>
              </a:ext>
            </a:extLst>
          </p:cNvPr>
          <p:cNvSpPr txBox="1">
            <a:spLocks/>
          </p:cNvSpPr>
          <p:nvPr/>
        </p:nvSpPr>
        <p:spPr>
          <a:xfrm>
            <a:off x="535460" y="1690688"/>
            <a:ext cx="11046940" cy="43090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C1027-5ECE-26DB-2183-FF8B9E7496B9}"/>
              </a:ext>
            </a:extLst>
          </p:cNvPr>
          <p:cNvSpPr txBox="1">
            <a:spLocks/>
          </p:cNvSpPr>
          <p:nvPr/>
        </p:nvSpPr>
        <p:spPr>
          <a:xfrm>
            <a:off x="687860" y="1843088"/>
            <a:ext cx="10268898" cy="43090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Imagen 5" descr="Texto, Carta&#10;&#10;Descripción generada automáticamente">
            <a:extLst>
              <a:ext uri="{FF2B5EF4-FFF2-40B4-BE49-F238E27FC236}">
                <a16:creationId xmlns:a16="http://schemas.microsoft.com/office/drawing/2014/main" id="{909E767C-E54C-3C69-E8D4-93292EF84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14096"/>
            <a:ext cx="8380615" cy="62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04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Artificial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Intelligence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Machine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Learning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Classification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Language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ChatGPT</a:t>
            </a:r>
            <a:r>
              <a:rPr lang="es-ES" altLang="es-ES" sz="3000" dirty="0">
                <a:ea typeface="ＭＳ Ｐゴシック" panose="020B0600070205080204" pitchFamily="34" charset="-128"/>
              </a:rPr>
              <a:t>: Generative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Transformer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Limitation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of</a:t>
            </a:r>
            <a:r>
              <a:rPr lang="es-ES" altLang="es-ES" sz="3000" dirty="0">
                <a:ea typeface="ＭＳ Ｐゴシック" panose="020B0600070205080204" pitchFamily="34" charset="-128"/>
              </a:rPr>
              <a:t>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models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Hallutination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Prompting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b="1" dirty="0" err="1">
                <a:ea typeface="ＭＳ Ｐゴシック" panose="020B0600070205080204" pitchFamily="34" charset="-128"/>
              </a:rPr>
              <a:t>Comparing</a:t>
            </a:r>
            <a:r>
              <a:rPr lang="es-ES" altLang="es-ES" sz="3000" b="1" dirty="0">
                <a:ea typeface="ＭＳ Ｐゴシック" panose="020B0600070205080204" pitchFamily="34" charset="-128"/>
              </a:rPr>
              <a:t> LLM</a:t>
            </a:r>
          </a:p>
          <a:p>
            <a:r>
              <a:rPr lang="en-US" altLang="ja-JP" sz="3000" dirty="0">
                <a:ea typeface="ＭＳ Ｐゴシック" panose="020B0600070205080204" pitchFamily="34" charset="-128"/>
              </a:rPr>
              <a:t>Conclusions</a:t>
            </a:r>
          </a:p>
          <a:p>
            <a:pPr lvl="1" eaLnBrk="1" hangingPunct="1">
              <a:buFont typeface="Zapf Dingbats" charset="2"/>
              <a:buNone/>
            </a:pPr>
            <a:endParaRPr lang="en-US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114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8BC81-6326-4F75-4F5B-1316B9E5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What’s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?</a:t>
            </a:r>
          </a:p>
        </p:txBody>
      </p:sp>
      <p:pic>
        <p:nvPicPr>
          <p:cNvPr id="4" name="Imagen 3" descr="Tabla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2B710B60-9213-B64D-C525-F15282EDB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94" y="0"/>
            <a:ext cx="728220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10E96B0-0F57-7771-6345-8574ACB3D773}"/>
              </a:ext>
            </a:extLst>
          </p:cNvPr>
          <p:cNvSpPr txBox="1"/>
          <p:nvPr/>
        </p:nvSpPr>
        <p:spPr>
          <a:xfrm>
            <a:off x="535459" y="3720346"/>
            <a:ext cx="2533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kern="1200" noProof="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Credits: Minaee</a:t>
            </a:r>
            <a:r>
              <a:rPr lang="en-GB" sz="1800" kern="1200" noProof="0" dirty="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rPr>
              <a:t> et al. (2024)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558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What’s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5C0934-6CC6-C6DB-445D-3F3A2AB03948}"/>
              </a:ext>
            </a:extLst>
          </p:cNvPr>
          <p:cNvSpPr/>
          <p:nvPr/>
        </p:nvSpPr>
        <p:spPr>
          <a:xfrm>
            <a:off x="9022976" y="1690688"/>
            <a:ext cx="1187824" cy="87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0BEE1A6-AA0C-DF35-D47B-DAEDD13FEB48}"/>
              </a:ext>
            </a:extLst>
          </p:cNvPr>
          <p:cNvSpPr txBox="1">
            <a:spLocks/>
          </p:cNvSpPr>
          <p:nvPr/>
        </p:nvSpPr>
        <p:spPr>
          <a:xfrm>
            <a:off x="535460" y="1690688"/>
            <a:ext cx="11046940" cy="43090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Imagen 5" descr="Tabla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5AE80431-28AD-BEA3-05CF-115E78861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47" y="75052"/>
            <a:ext cx="8656353" cy="59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47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Familiar?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5C0934-6CC6-C6DB-445D-3F3A2AB03948}"/>
              </a:ext>
            </a:extLst>
          </p:cNvPr>
          <p:cNvSpPr/>
          <p:nvPr/>
        </p:nvSpPr>
        <p:spPr>
          <a:xfrm>
            <a:off x="9022976" y="1690688"/>
            <a:ext cx="1187824" cy="87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0BEE1A6-AA0C-DF35-D47B-DAEDD13FEB48}"/>
              </a:ext>
            </a:extLst>
          </p:cNvPr>
          <p:cNvSpPr txBox="1">
            <a:spLocks/>
          </p:cNvSpPr>
          <p:nvPr/>
        </p:nvSpPr>
        <p:spPr>
          <a:xfrm>
            <a:off x="535460" y="1690688"/>
            <a:ext cx="11046940" cy="43090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4" name="Imagen 3" descr="Interfaz de usuario gráfica, Texto, Aplicación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E04EC86F-BE41-039B-A7B1-0B24E5CE1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28337"/>
            <a:ext cx="7772400" cy="611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BDE75-0DD4-C540-AD83-8AF6FAF8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Artificial Intelligence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0F521-D22E-1048-991C-FC02785EB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28" y="1690688"/>
            <a:ext cx="10666971" cy="176720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Two goals: humanity and rationality</a:t>
            </a:r>
          </a:p>
          <a:p>
            <a:pPr lvl="1"/>
            <a:r>
              <a:rPr lang="en-GB" dirty="0"/>
              <a:t>Human: like human beings</a:t>
            </a:r>
          </a:p>
          <a:p>
            <a:pPr lvl="1"/>
            <a:r>
              <a:rPr lang="en-GB" dirty="0"/>
              <a:t>Rational: doing the right thing</a:t>
            </a:r>
          </a:p>
          <a:p>
            <a:pPr lvl="1"/>
            <a:r>
              <a:rPr lang="en-GB" dirty="0"/>
              <a:t>The right thing: what is expected to maximize goal achievement, given the available information</a:t>
            </a:r>
          </a:p>
          <a:p>
            <a:r>
              <a:rPr lang="en-GB" dirty="0"/>
              <a:t>Two dimensions: processes (thinking) and result (acting)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73B06786-0A5D-860D-D197-6E601CF19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5" y="3457892"/>
            <a:ext cx="9893063" cy="24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070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Familiar?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5C0934-6CC6-C6DB-445D-3F3A2AB03948}"/>
              </a:ext>
            </a:extLst>
          </p:cNvPr>
          <p:cNvSpPr/>
          <p:nvPr/>
        </p:nvSpPr>
        <p:spPr>
          <a:xfrm>
            <a:off x="9022976" y="1690688"/>
            <a:ext cx="1187824" cy="87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0BEE1A6-AA0C-DF35-D47B-DAEDD13FEB48}"/>
              </a:ext>
            </a:extLst>
          </p:cNvPr>
          <p:cNvSpPr txBox="1">
            <a:spLocks/>
          </p:cNvSpPr>
          <p:nvPr/>
        </p:nvSpPr>
        <p:spPr>
          <a:xfrm>
            <a:off x="535460" y="1690688"/>
            <a:ext cx="11046940" cy="43090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6AD"/>
                </a:solidFill>
                <a:latin typeface="SeriaRegular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4" name="Imagen 3" descr="Interfaz de usuario gráfica, Texto, Aplicación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E04EC86F-BE41-039B-A7B1-0B24E5CE1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28337"/>
            <a:ext cx="7772400" cy="61142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923BB9-5F54-E710-930B-876D574B9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618229"/>
            <a:ext cx="7772400" cy="2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74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Artificial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Intelligence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Machine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Learning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Classification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Language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ChatGPT</a:t>
            </a:r>
            <a:r>
              <a:rPr lang="es-ES" altLang="es-ES" sz="3000" dirty="0">
                <a:ea typeface="ＭＳ Ｐゴシック" panose="020B0600070205080204" pitchFamily="34" charset="-128"/>
              </a:rPr>
              <a:t>: Generative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Transformer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Limitation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of</a:t>
            </a:r>
            <a:r>
              <a:rPr lang="es-ES" altLang="es-ES" sz="3000" dirty="0">
                <a:ea typeface="ＭＳ Ｐゴシック" panose="020B0600070205080204" pitchFamily="34" charset="-128"/>
              </a:rPr>
              <a:t>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models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Hallutination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Prompting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Comparing</a:t>
            </a:r>
            <a:r>
              <a:rPr lang="es-ES" altLang="es-ES" sz="3000" dirty="0">
                <a:ea typeface="ＭＳ Ｐゴシック" panose="020B0600070205080204" pitchFamily="34" charset="-128"/>
              </a:rPr>
              <a:t> LLM</a:t>
            </a:r>
          </a:p>
          <a:p>
            <a:r>
              <a:rPr lang="en-US" altLang="ja-JP" sz="3000" b="1" dirty="0">
                <a:ea typeface="ＭＳ Ｐゴシック" panose="020B0600070205080204" pitchFamily="34" charset="-128"/>
              </a:rPr>
              <a:t>Conclusions</a:t>
            </a:r>
          </a:p>
          <a:p>
            <a:pPr lvl="1" eaLnBrk="1" hangingPunct="1">
              <a:buFont typeface="Zapf Dingbats" charset="2"/>
              <a:buNone/>
            </a:pPr>
            <a:endParaRPr lang="en-US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1161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Bias: </a:t>
            </a:r>
            <a:r>
              <a:rPr lang="es-ES" dirty="0"/>
              <a:t>c</a:t>
            </a:r>
            <a:r>
              <a:rPr dirty="0"/>
              <a:t>an reflect biases present in training data</a:t>
            </a:r>
          </a:p>
          <a:p>
            <a:r>
              <a:rPr dirty="0"/>
              <a:t>Accuracy: </a:t>
            </a:r>
            <a:r>
              <a:rPr lang="es-ES" dirty="0"/>
              <a:t>m</a:t>
            </a:r>
            <a:r>
              <a:rPr dirty="0"/>
              <a:t>ay generate incorrect or nonsensical answers</a:t>
            </a:r>
            <a:r>
              <a:rPr lang="es-ES" dirty="0"/>
              <a:t> -- HALLUCINATION</a:t>
            </a:r>
            <a:endParaRPr dirty="0"/>
          </a:p>
          <a:p>
            <a:r>
              <a:rPr dirty="0"/>
              <a:t>Dependence on Data: </a:t>
            </a:r>
            <a:r>
              <a:rPr lang="es-ES" dirty="0"/>
              <a:t>q</a:t>
            </a:r>
            <a:r>
              <a:rPr dirty="0" err="1"/>
              <a:t>uality</a:t>
            </a:r>
            <a:r>
              <a:rPr dirty="0"/>
              <a:t> of responses is dependent on the data it was trained on</a:t>
            </a:r>
          </a:p>
          <a:p>
            <a:r>
              <a:rPr dirty="0"/>
              <a:t>Understanding Context: </a:t>
            </a:r>
            <a:r>
              <a:rPr lang="es-ES" dirty="0"/>
              <a:t>s</a:t>
            </a:r>
            <a:r>
              <a:rPr dirty="0" err="1"/>
              <a:t>ometimes</a:t>
            </a:r>
            <a:r>
              <a:rPr dirty="0"/>
              <a:t> struggles with nuanced context or ambiguous queries</a:t>
            </a:r>
          </a:p>
        </p:txBody>
      </p:sp>
    </p:spTree>
    <p:extLst>
      <p:ext uri="{BB962C8B-B14F-4D97-AF65-F5344CB8AC3E}">
        <p14:creationId xmlns:p14="http://schemas.microsoft.com/office/powerpoint/2010/main" val="32897660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AI and ChatGPT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Advancements: </a:t>
            </a:r>
            <a:r>
              <a:rPr lang="es-ES" dirty="0"/>
              <a:t>o</a:t>
            </a:r>
            <a:r>
              <a:rPr dirty="0" err="1"/>
              <a:t>ngoing</a:t>
            </a:r>
            <a:r>
              <a:rPr dirty="0"/>
              <a:t> research to improve accuracy, reduce biases, and enhance capabilities</a:t>
            </a:r>
          </a:p>
          <a:p>
            <a:r>
              <a:rPr dirty="0"/>
              <a:t>Ethics: </a:t>
            </a:r>
            <a:r>
              <a:rPr lang="es-ES" dirty="0"/>
              <a:t>e</a:t>
            </a:r>
            <a:r>
              <a:rPr dirty="0" err="1"/>
              <a:t>mphasis</a:t>
            </a:r>
            <a:r>
              <a:rPr dirty="0"/>
              <a:t> on developing ethical guidelines for AI use</a:t>
            </a:r>
          </a:p>
          <a:p>
            <a:r>
              <a:rPr dirty="0"/>
              <a:t>Integration: </a:t>
            </a:r>
            <a:r>
              <a:rPr lang="es-ES" dirty="0"/>
              <a:t>i</a:t>
            </a:r>
            <a:r>
              <a:rPr dirty="0" err="1"/>
              <a:t>ncreasing</a:t>
            </a:r>
            <a:r>
              <a:rPr dirty="0"/>
              <a:t> integration into various industries for more efficient workflows</a:t>
            </a:r>
          </a:p>
          <a:p>
            <a:r>
              <a:rPr dirty="0"/>
              <a:t>Innovation: </a:t>
            </a:r>
            <a:r>
              <a:rPr lang="es-ES" dirty="0"/>
              <a:t>p</a:t>
            </a:r>
            <a:r>
              <a:rPr dirty="0" err="1"/>
              <a:t>otential</a:t>
            </a:r>
            <a:r>
              <a:rPr dirty="0"/>
              <a:t> for new, innovative applications in daily life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BDE75-0DD4-C540-AD83-8AF6FAF8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Artificial Intelligence (III)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2F53948-5AB0-0ED6-ABBF-1EF48F600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70" y="1690688"/>
            <a:ext cx="10998517" cy="39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8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BDE75-0DD4-C540-AD83-8AF6FAF8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Artificial Intelligence (IV)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2A3936B-51A3-524C-54A9-E9BA1B524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37" y="1690688"/>
            <a:ext cx="9500326" cy="45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1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Artificial Intelligence (V)</a:t>
            </a:r>
            <a:endParaRPr lang="en-US" altLang="es-ES" dirty="0">
              <a:ea typeface="ＭＳ Ｐゴシック" panose="020B0600070205080204" pitchFamily="34" charset="-128"/>
            </a:endParaRP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79DF68EB-749E-EAE4-DDA8-EA5127876C3B}"/>
              </a:ext>
            </a:extLst>
          </p:cNvPr>
          <p:cNvSpPr/>
          <p:nvPr/>
        </p:nvSpPr>
        <p:spPr>
          <a:xfrm>
            <a:off x="2767303" y="3627153"/>
            <a:ext cx="2052914" cy="11779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CC7B681C-719D-4F3A-B16E-48B6BCDA7B52}"/>
              </a:ext>
            </a:extLst>
          </p:cNvPr>
          <p:cNvSpPr/>
          <p:nvPr/>
        </p:nvSpPr>
        <p:spPr>
          <a:xfrm>
            <a:off x="2780750" y="3563522"/>
            <a:ext cx="2514598" cy="142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B980DB7F-EBCB-3F9B-BAA4-0D2C4317B7CD}"/>
              </a:ext>
            </a:extLst>
          </p:cNvPr>
          <p:cNvSpPr/>
          <p:nvPr/>
        </p:nvSpPr>
        <p:spPr>
          <a:xfrm>
            <a:off x="621796" y="1835034"/>
            <a:ext cx="5683622" cy="37419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3FDE9EFC-D18F-D9BA-EA39-A89B5974A6F1}"/>
              </a:ext>
            </a:extLst>
          </p:cNvPr>
          <p:cNvSpPr/>
          <p:nvPr/>
        </p:nvSpPr>
        <p:spPr>
          <a:xfrm>
            <a:off x="1262444" y="2397347"/>
            <a:ext cx="4503547" cy="28860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2D4DF-7F0C-3CB7-3289-1E492DEA8D2B}"/>
              </a:ext>
            </a:extLst>
          </p:cNvPr>
          <p:cNvSpPr txBox="1"/>
          <p:nvPr/>
        </p:nvSpPr>
        <p:spPr>
          <a:xfrm>
            <a:off x="2370691" y="1980031"/>
            <a:ext cx="248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Artificial Intelligence (AI)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6ACD1C-6834-4543-DE74-BC88A45D35F7}"/>
              </a:ext>
            </a:extLst>
          </p:cNvPr>
          <p:cNvSpPr txBox="1"/>
          <p:nvPr/>
        </p:nvSpPr>
        <p:spPr>
          <a:xfrm>
            <a:off x="2487233" y="2526879"/>
            <a:ext cx="248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Learning (ML)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8C1647E6-4F21-F44D-3A19-17BA15B9CE0E}"/>
              </a:ext>
            </a:extLst>
          </p:cNvPr>
          <p:cNvSpPr/>
          <p:nvPr/>
        </p:nvSpPr>
        <p:spPr>
          <a:xfrm>
            <a:off x="2056279" y="3025743"/>
            <a:ext cx="3285563" cy="20850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A172BC1-4498-CBFD-C2AD-CA88345EDCE5}"/>
              </a:ext>
            </a:extLst>
          </p:cNvPr>
          <p:cNvSpPr txBox="1"/>
          <p:nvPr/>
        </p:nvSpPr>
        <p:spPr>
          <a:xfrm>
            <a:off x="2630142" y="3157749"/>
            <a:ext cx="219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Deep Learning (DL)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405A05A3-050B-2230-EE00-66D2BC9486AE}"/>
              </a:ext>
            </a:extLst>
          </p:cNvPr>
          <p:cNvSpPr/>
          <p:nvPr/>
        </p:nvSpPr>
        <p:spPr>
          <a:xfrm>
            <a:off x="2630142" y="3668953"/>
            <a:ext cx="2052913" cy="11350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1047EF5-9473-507E-52E6-53063DA977C9}"/>
              </a:ext>
            </a:extLst>
          </p:cNvPr>
          <p:cNvSpPr txBox="1"/>
          <p:nvPr/>
        </p:nvSpPr>
        <p:spPr>
          <a:xfrm>
            <a:off x="2870158" y="3705995"/>
            <a:ext cx="144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Deep NN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9AFA7577-4FC9-3724-1AF5-C801F6F83AC0}"/>
              </a:ext>
            </a:extLst>
          </p:cNvPr>
          <p:cNvSpPr/>
          <p:nvPr/>
        </p:nvSpPr>
        <p:spPr>
          <a:xfrm>
            <a:off x="3041081" y="4094176"/>
            <a:ext cx="1027188" cy="651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101AEE3-05C9-76F0-3953-78944E53A293}"/>
              </a:ext>
            </a:extLst>
          </p:cNvPr>
          <p:cNvSpPr txBox="1"/>
          <p:nvPr/>
        </p:nvSpPr>
        <p:spPr>
          <a:xfrm>
            <a:off x="3177540" y="4214856"/>
            <a:ext cx="84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LLMs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AE79A17-2FC3-97BE-C01A-25C66C6FE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967" y="365126"/>
            <a:ext cx="5473304" cy="612775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AI: </a:t>
            </a:r>
            <a:r>
              <a:rPr lang="es-ES" dirty="0" err="1"/>
              <a:t>Broadly</a:t>
            </a:r>
            <a:r>
              <a:rPr lang="es-ES" dirty="0"/>
              <a:t> define </a:t>
            </a:r>
            <a:r>
              <a:rPr lang="es-ES" dirty="0" err="1"/>
              <a:t>intelligent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, </a:t>
            </a:r>
            <a:r>
              <a:rPr lang="es-ES" dirty="0" err="1"/>
              <a:t>e.g</a:t>
            </a:r>
            <a:r>
              <a:rPr lang="es-ES" dirty="0"/>
              <a:t>. </a:t>
            </a:r>
            <a:r>
              <a:rPr lang="es-ES" dirty="0" err="1"/>
              <a:t>Autonomous</a:t>
            </a:r>
            <a:r>
              <a:rPr lang="es-ES" dirty="0"/>
              <a:t> robots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ML: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patterns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data, </a:t>
            </a:r>
            <a:r>
              <a:rPr lang="es-ES" dirty="0" err="1"/>
              <a:t>e.g</a:t>
            </a:r>
            <a:r>
              <a:rPr lang="es-ES" dirty="0"/>
              <a:t>. </a:t>
            </a:r>
            <a:r>
              <a:rPr lang="es-ES" dirty="0" err="1"/>
              <a:t>fraud</a:t>
            </a:r>
            <a:r>
              <a:rPr lang="es-ES" dirty="0"/>
              <a:t> </a:t>
            </a:r>
            <a:r>
              <a:rPr lang="es-ES" dirty="0" err="1"/>
              <a:t>detection</a:t>
            </a:r>
            <a:endParaRPr lang="es-ES" dirty="0"/>
          </a:p>
          <a:p>
            <a:endParaRPr lang="es-ES" dirty="0"/>
          </a:p>
          <a:p>
            <a:r>
              <a:rPr lang="es-ES" dirty="0"/>
              <a:t>DL: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deep</a:t>
            </a:r>
            <a:r>
              <a:rPr lang="es-ES" dirty="0"/>
              <a:t> neural </a:t>
            </a:r>
            <a:r>
              <a:rPr lang="es-ES" dirty="0" err="1"/>
              <a:t>networks</a:t>
            </a:r>
            <a:r>
              <a:rPr lang="es-ES" dirty="0"/>
              <a:t>, </a:t>
            </a:r>
            <a:r>
              <a:rPr lang="es-ES" dirty="0" err="1"/>
              <a:t>e.g</a:t>
            </a:r>
            <a:r>
              <a:rPr lang="es-ES" dirty="0"/>
              <a:t>. </a:t>
            </a:r>
            <a:r>
              <a:rPr lang="es-ES" dirty="0" err="1"/>
              <a:t>voice</a:t>
            </a:r>
            <a:r>
              <a:rPr lang="es-ES" dirty="0"/>
              <a:t> </a:t>
            </a:r>
            <a:r>
              <a:rPr lang="es-ES" dirty="0" err="1"/>
              <a:t>recognition</a:t>
            </a:r>
            <a:endParaRPr lang="es-ES" dirty="0"/>
          </a:p>
          <a:p>
            <a:endParaRPr lang="es-ES" dirty="0"/>
          </a:p>
          <a:p>
            <a:r>
              <a:rPr lang="es-ES" dirty="0"/>
              <a:t>Deep Neural Networks: </a:t>
            </a:r>
            <a:r>
              <a:rPr lang="es-ES" dirty="0" err="1"/>
              <a:t>algorithms</a:t>
            </a:r>
            <a:r>
              <a:rPr lang="es-ES" dirty="0"/>
              <a:t> </a:t>
            </a:r>
            <a:r>
              <a:rPr lang="es-ES" dirty="0" err="1"/>
              <a:t>mimicking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human </a:t>
            </a:r>
            <a:r>
              <a:rPr lang="es-ES" dirty="0" err="1"/>
              <a:t>brain</a:t>
            </a:r>
            <a:r>
              <a:rPr lang="es-ES" dirty="0"/>
              <a:t>, </a:t>
            </a:r>
            <a:r>
              <a:rPr lang="es-ES" dirty="0" err="1"/>
              <a:t>e.g</a:t>
            </a:r>
            <a:r>
              <a:rPr lang="es-ES" dirty="0"/>
              <a:t>. facial </a:t>
            </a:r>
            <a:r>
              <a:rPr lang="es-ES" dirty="0" err="1"/>
              <a:t>recognition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LLMs</a:t>
            </a:r>
            <a:r>
              <a:rPr lang="es-ES" dirty="0"/>
              <a:t>: </a:t>
            </a:r>
            <a:r>
              <a:rPr lang="es-ES" dirty="0" err="1"/>
              <a:t>Understanding</a:t>
            </a:r>
            <a:r>
              <a:rPr lang="es-ES" dirty="0"/>
              <a:t> &amp; </a:t>
            </a:r>
            <a:r>
              <a:rPr lang="es-ES" dirty="0" err="1"/>
              <a:t>generating</a:t>
            </a:r>
            <a:r>
              <a:rPr lang="es-ES" dirty="0"/>
              <a:t> natural </a:t>
            </a:r>
            <a:r>
              <a:rPr lang="es-ES" dirty="0" err="1"/>
              <a:t>language</a:t>
            </a:r>
            <a:r>
              <a:rPr lang="es-ES" dirty="0"/>
              <a:t>, </a:t>
            </a:r>
            <a:r>
              <a:rPr lang="es-ES" dirty="0" err="1"/>
              <a:t>e.g</a:t>
            </a:r>
            <a:r>
              <a:rPr lang="es-ES" dirty="0"/>
              <a:t>. virtual </a:t>
            </a:r>
            <a:r>
              <a:rPr lang="es-ES" dirty="0" err="1"/>
              <a:t>assistants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19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ES" altLang="es-ES" sz="3000" dirty="0">
                <a:ea typeface="ＭＳ Ｐゴシック" panose="020B0600070205080204" pitchFamily="34" charset="-128"/>
              </a:rPr>
              <a:t>Artificial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Intelligence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000" b="1" dirty="0">
                <a:ea typeface="ＭＳ Ｐゴシック" panose="020B0600070205080204" pitchFamily="34" charset="-128"/>
              </a:rPr>
              <a:t>Machine </a:t>
            </a:r>
            <a:r>
              <a:rPr lang="es-ES" altLang="es-ES" sz="3000" b="1" dirty="0" err="1">
                <a:ea typeface="ＭＳ Ｐゴシック" panose="020B0600070205080204" pitchFamily="34" charset="-128"/>
              </a:rPr>
              <a:t>Learning</a:t>
            </a:r>
            <a:endParaRPr lang="es-ES" altLang="es-ES" sz="3000" b="1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Classification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Language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ChatGPT</a:t>
            </a:r>
            <a:r>
              <a:rPr lang="es-ES" altLang="es-ES" sz="3000" dirty="0">
                <a:ea typeface="ＭＳ Ｐゴシック" panose="020B0600070205080204" pitchFamily="34" charset="-128"/>
              </a:rPr>
              <a:t>: Generative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Transformer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Limitation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of</a:t>
            </a:r>
            <a:r>
              <a:rPr lang="es-ES" altLang="es-ES" sz="3000" dirty="0">
                <a:ea typeface="ＭＳ Ｐゴシック" panose="020B0600070205080204" pitchFamily="34" charset="-128"/>
              </a:rPr>
              <a:t> Pre-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trained</a:t>
            </a:r>
            <a:r>
              <a:rPr lang="es-ES" altLang="es-ES" sz="3000" dirty="0">
                <a:ea typeface="ＭＳ Ｐゴシック" panose="020B0600070205080204" pitchFamily="34" charset="-128"/>
              </a:rPr>
              <a:t> </a:t>
            </a:r>
            <a:r>
              <a:rPr lang="es-ES" altLang="es-ES" sz="3000" dirty="0" err="1">
                <a:ea typeface="ＭＳ Ｐゴシック" panose="020B0600070205080204" pitchFamily="34" charset="-128"/>
              </a:rPr>
              <a:t>models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Hallutination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Prompting</a:t>
            </a:r>
            <a:endParaRPr lang="es-ES" altLang="es-ES" sz="3000" dirty="0">
              <a:ea typeface="ＭＳ Ｐゴシック" panose="020B0600070205080204" pitchFamily="34" charset="-128"/>
            </a:endParaRPr>
          </a:p>
          <a:p>
            <a:r>
              <a:rPr lang="es-ES" altLang="es-ES" sz="3000" dirty="0" err="1">
                <a:ea typeface="ＭＳ Ｐゴシック" panose="020B0600070205080204" pitchFamily="34" charset="-128"/>
              </a:rPr>
              <a:t>Comparing</a:t>
            </a:r>
            <a:r>
              <a:rPr lang="es-ES" altLang="es-ES" sz="3000" dirty="0">
                <a:ea typeface="ＭＳ Ｐゴシック" panose="020B0600070205080204" pitchFamily="34" charset="-128"/>
              </a:rPr>
              <a:t> LLM</a:t>
            </a:r>
          </a:p>
          <a:p>
            <a:r>
              <a:rPr lang="en-US" altLang="ja-JP" sz="3000" dirty="0">
                <a:ea typeface="ＭＳ Ｐゴシック" panose="020B0600070205080204" pitchFamily="34" charset="-128"/>
              </a:rPr>
              <a:t>Conclusions</a:t>
            </a:r>
          </a:p>
          <a:p>
            <a:pPr lvl="1" eaLnBrk="1" hangingPunct="1">
              <a:buFont typeface="Zapf Dingbats" charset="2"/>
              <a:buNone/>
            </a:pPr>
            <a:endParaRPr lang="en-US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245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559D3E6F-D5AF-42EE-9AAF-EF3EAB030913}" vid="{B31319D4-E808-48CF-809F-70724F54FCF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A67E1204A05141B94C6535FCE059CF" ma:contentTypeVersion="7" ma:contentTypeDescription="Crear nuevo documento." ma:contentTypeScope="" ma:versionID="87bc997106808af5dee86895d3d136d3">
  <xsd:schema xmlns:xsd="http://www.w3.org/2001/XMLSchema" xmlns:xs="http://www.w3.org/2001/XMLSchema" xmlns:p="http://schemas.microsoft.com/office/2006/metadata/properties" xmlns:ns2="738ed63a-388b-47a3-ae4b-37f4b1619345" targetNamespace="http://schemas.microsoft.com/office/2006/metadata/properties" ma:root="true" ma:fieldsID="5874e43e45c9a977b2cd029f48298bd6" ns2:_="">
    <xsd:import namespace="738ed63a-388b-47a3-ae4b-37f4b16193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8ed63a-388b-47a3-ae4b-37f4b1619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B1C54B-09F7-4D59-9C3E-E03E12068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FABE11-27DE-4314-92B8-51902799B9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31F91D-8E39-4B49-A589-8DC913A2D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8ed63a-388b-47a3-ae4b-37f4b16193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19142</TotalTime>
  <Words>6491</Words>
  <Application>Microsoft Macintosh PowerPoint</Application>
  <PresentationFormat>Panorámica</PresentationFormat>
  <Paragraphs>536</Paragraphs>
  <Slides>53</Slides>
  <Notes>48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63" baseType="lpstr">
      <vt:lpstr>-apple-system</vt:lpstr>
      <vt:lpstr>Arial</vt:lpstr>
      <vt:lpstr>Calibri</vt:lpstr>
      <vt:lpstr>DIN Regular</vt:lpstr>
      <vt:lpstr>Lato</vt:lpstr>
      <vt:lpstr>SeriaRegular</vt:lpstr>
      <vt:lpstr>source-serif-pro</vt:lpstr>
      <vt:lpstr>ui-sans-serif</vt:lpstr>
      <vt:lpstr>Zapf Dingbats</vt:lpstr>
      <vt:lpstr>Tema de Office</vt:lpstr>
      <vt:lpstr>LLM and ChatGPT: how it works</vt:lpstr>
      <vt:lpstr>Objectives</vt:lpstr>
      <vt:lpstr>Outline</vt:lpstr>
      <vt:lpstr>Artificial Intelligence (I)</vt:lpstr>
      <vt:lpstr>Artificial Intelligence (II)</vt:lpstr>
      <vt:lpstr>Artificial Intelligence (III)</vt:lpstr>
      <vt:lpstr>Artificial Intelligence (IV)</vt:lpstr>
      <vt:lpstr>Artificial Intelligence (V)</vt:lpstr>
      <vt:lpstr>Outline</vt:lpstr>
      <vt:lpstr>Machine Learning (I)</vt:lpstr>
      <vt:lpstr>Machine Learning (II)</vt:lpstr>
      <vt:lpstr>Machine Learning (III)</vt:lpstr>
      <vt:lpstr>Machine Learning: Tasks</vt:lpstr>
      <vt:lpstr>Outline</vt:lpstr>
      <vt:lpstr>Classification: Predicting Music Genre</vt:lpstr>
      <vt:lpstr>Non-Linear in Classification</vt:lpstr>
      <vt:lpstr>Image Classification</vt:lpstr>
      <vt:lpstr>Text Classification</vt:lpstr>
      <vt:lpstr>Word Embeddings</vt:lpstr>
      <vt:lpstr>Outline</vt:lpstr>
      <vt:lpstr>Language Modeling</vt:lpstr>
      <vt:lpstr>Massive Training Data</vt:lpstr>
      <vt:lpstr>Natural Language Generation</vt:lpstr>
      <vt:lpstr>Outline</vt:lpstr>
      <vt:lpstr>What is ChatGPT?</vt:lpstr>
      <vt:lpstr>GPT: Generative Pre-trained Transformer</vt:lpstr>
      <vt:lpstr>Outline</vt:lpstr>
      <vt:lpstr>Limitations of Pre-trained models (I)</vt:lpstr>
      <vt:lpstr>Example of RLHF</vt:lpstr>
      <vt:lpstr>Limitations of Pre-trained models (II)</vt:lpstr>
      <vt:lpstr>Outline</vt:lpstr>
      <vt:lpstr>Hallucination</vt:lpstr>
      <vt:lpstr>Example of Hallucination</vt:lpstr>
      <vt:lpstr>Example of Hallucination</vt:lpstr>
      <vt:lpstr>Avoid Hallucinations</vt:lpstr>
      <vt:lpstr>Outline</vt:lpstr>
      <vt:lpstr>Zero-Shot Prompting</vt:lpstr>
      <vt:lpstr>Example</vt:lpstr>
      <vt:lpstr>Few-Shot Learning Prompting</vt:lpstr>
      <vt:lpstr>Example</vt:lpstr>
      <vt:lpstr>Step-by-Step Prompting</vt:lpstr>
      <vt:lpstr>Example (I)</vt:lpstr>
      <vt:lpstr>Example (II)</vt:lpstr>
      <vt:lpstr>Example (III)</vt:lpstr>
      <vt:lpstr>Tips </vt:lpstr>
      <vt:lpstr>Outline</vt:lpstr>
      <vt:lpstr>What’s out?</vt:lpstr>
      <vt:lpstr>What’s out?</vt:lpstr>
      <vt:lpstr>Familiar?</vt:lpstr>
      <vt:lpstr>Familiar?</vt:lpstr>
      <vt:lpstr>Outline</vt:lpstr>
      <vt:lpstr>Conclusiones</vt:lpstr>
      <vt:lpstr>The Future of AI and ChatGPT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Graph Techniques</dc:title>
  <dc:creator>Rodríguez Moreno María Dolores</dc:creator>
  <cp:lastModifiedBy>Rodríguez Moreno María Dolores</cp:lastModifiedBy>
  <cp:revision>45</cp:revision>
  <cp:lastPrinted>2021-04-07T10:05:07Z</cp:lastPrinted>
  <dcterms:created xsi:type="dcterms:W3CDTF">2020-03-29T19:11:15Z</dcterms:created>
  <dcterms:modified xsi:type="dcterms:W3CDTF">2024-06-07T12:43:12Z</dcterms:modified>
</cp:coreProperties>
</file>