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bm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86"/>
  </p:notesMasterIdLst>
  <p:sldIdLst>
    <p:sldId id="256" r:id="rId5"/>
    <p:sldId id="265" r:id="rId6"/>
    <p:sldId id="527" r:id="rId7"/>
    <p:sldId id="1237" r:id="rId8"/>
    <p:sldId id="1244" r:id="rId9"/>
    <p:sldId id="1245" r:id="rId10"/>
    <p:sldId id="1248" r:id="rId11"/>
    <p:sldId id="1242" r:id="rId12"/>
    <p:sldId id="1243" r:id="rId13"/>
    <p:sldId id="1246" r:id="rId14"/>
    <p:sldId id="1240" r:id="rId15"/>
    <p:sldId id="1241" r:id="rId16"/>
    <p:sldId id="1247" r:id="rId17"/>
    <p:sldId id="1249" r:id="rId18"/>
    <p:sldId id="1250" r:id="rId19"/>
    <p:sldId id="1253" r:id="rId20"/>
    <p:sldId id="1251" r:id="rId21"/>
    <p:sldId id="1252" r:id="rId22"/>
    <p:sldId id="1256" r:id="rId23"/>
    <p:sldId id="1254" r:id="rId24"/>
    <p:sldId id="1257" r:id="rId25"/>
    <p:sldId id="1255" r:id="rId26"/>
    <p:sldId id="1258" r:id="rId27"/>
    <p:sldId id="1259" r:id="rId28"/>
    <p:sldId id="488" r:id="rId29"/>
    <p:sldId id="1290" r:id="rId30"/>
    <p:sldId id="1291" r:id="rId31"/>
    <p:sldId id="1292" r:id="rId32"/>
    <p:sldId id="1260" r:id="rId33"/>
    <p:sldId id="1261" r:id="rId34"/>
    <p:sldId id="1267" r:id="rId35"/>
    <p:sldId id="1264" r:id="rId36"/>
    <p:sldId id="1265" r:id="rId37"/>
    <p:sldId id="1262" r:id="rId38"/>
    <p:sldId id="1263" r:id="rId39"/>
    <p:sldId id="1266" r:id="rId40"/>
    <p:sldId id="483" r:id="rId41"/>
    <p:sldId id="1293" r:id="rId42"/>
    <p:sldId id="1268" r:id="rId43"/>
    <p:sldId id="1306" r:id="rId44"/>
    <p:sldId id="1307" r:id="rId45"/>
    <p:sldId id="1302" r:id="rId46"/>
    <p:sldId id="260" r:id="rId47"/>
    <p:sldId id="261" r:id="rId48"/>
    <p:sldId id="1271" r:id="rId49"/>
    <p:sldId id="1273" r:id="rId50"/>
    <p:sldId id="1303" r:id="rId51"/>
    <p:sldId id="264" r:id="rId52"/>
    <p:sldId id="1274" r:id="rId53"/>
    <p:sldId id="1275" r:id="rId54"/>
    <p:sldId id="1284" r:id="rId55"/>
    <p:sldId id="1285" r:id="rId56"/>
    <p:sldId id="1286" r:id="rId57"/>
    <p:sldId id="1276" r:id="rId58"/>
    <p:sldId id="1278" r:id="rId59"/>
    <p:sldId id="1279" r:id="rId60"/>
    <p:sldId id="1277" r:id="rId61"/>
    <p:sldId id="1280" r:id="rId62"/>
    <p:sldId id="1281" r:id="rId63"/>
    <p:sldId id="1282" r:id="rId64"/>
    <p:sldId id="1283" r:id="rId65"/>
    <p:sldId id="1294" r:id="rId66"/>
    <p:sldId id="1304" r:id="rId67"/>
    <p:sldId id="266" r:id="rId68"/>
    <p:sldId id="1287" r:id="rId69"/>
    <p:sldId id="1288" r:id="rId70"/>
    <p:sldId id="1289" r:id="rId71"/>
    <p:sldId id="1305" r:id="rId72"/>
    <p:sldId id="1295" r:id="rId73"/>
    <p:sldId id="1296" r:id="rId74"/>
    <p:sldId id="1300" r:id="rId75"/>
    <p:sldId id="1301" r:id="rId76"/>
    <p:sldId id="1298" r:id="rId77"/>
    <p:sldId id="1299" r:id="rId78"/>
    <p:sldId id="1308" r:id="rId79"/>
    <p:sldId id="1309" r:id="rId80"/>
    <p:sldId id="1310" r:id="rId81"/>
    <p:sldId id="1311" r:id="rId82"/>
    <p:sldId id="1312" r:id="rId83"/>
    <p:sldId id="1313" r:id="rId84"/>
    <p:sldId id="1314" r:id="rId8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A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77" autoAdjust="0"/>
    <p:restoredTop sz="82261"/>
  </p:normalViewPr>
  <p:slideViewPr>
    <p:cSldViewPr snapToGrid="0">
      <p:cViewPr varScale="1">
        <p:scale>
          <a:sx n="70" d="100"/>
          <a:sy n="70" d="100"/>
        </p:scale>
        <p:origin x="8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theme" Target="theme/theme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tableStyles" Target="tableStyles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presProps" Target="presProps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9F4DB-FE64-4078-9D55-F9F285AD0155}" type="datetimeFigureOut">
              <a:rPr lang="es-ES" smtClean="0"/>
              <a:t>22/7/24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70815-CCBB-4D97-B650-F8E964A036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43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" sz="2000" dirty="0">
                <a:ea typeface="ＭＳ Ｐゴシック" panose="020B0600070205080204" pitchFamily="34" charset="-128"/>
              </a:rPr>
              <a:t>Large Language Models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8700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7789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Segun Google       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indice</a:t>
            </a:r>
            <a:r>
              <a:rPr lang="en-GB" dirty="0"/>
              <a:t> PYPL        es </a:t>
            </a:r>
            <a:r>
              <a:rPr lang="en-GB" dirty="0" err="1"/>
              <a:t>decir</a:t>
            </a:r>
            <a:r>
              <a:rPr lang="en-GB" dirty="0"/>
              <a:t> </a:t>
            </a:r>
            <a:r>
              <a:rPr lang="en-GB" dirty="0" err="1"/>
              <a:t>analizar</a:t>
            </a:r>
            <a:r>
              <a:rPr lang="en-GB" dirty="0"/>
              <a:t> </a:t>
            </a:r>
            <a:r>
              <a:rPr lang="en-GB" dirty="0" err="1"/>
              <a:t>qué</a:t>
            </a:r>
            <a:r>
              <a:rPr lang="en-GB" dirty="0"/>
              <a:t> tutorials son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buscandos</a:t>
            </a:r>
            <a:r>
              <a:rPr lang="en-GB" dirty="0"/>
              <a:t>        </a:t>
            </a:r>
            <a:r>
              <a:rPr lang="en-GB" dirty="0" err="1"/>
              <a:t>parece</a:t>
            </a:r>
            <a:r>
              <a:rPr lang="en-GB" dirty="0"/>
              <a:t> que Python es </a:t>
            </a:r>
            <a:r>
              <a:rPr lang="en-GB" dirty="0" err="1"/>
              <a:t>el</a:t>
            </a:r>
            <a:r>
              <a:rPr lang="en-GB" dirty="0"/>
              <a:t> nº 1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615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Segun GITHUB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8426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8399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4651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472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4963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8198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1180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Esta versión no la he probado        pero necesitas </a:t>
            </a:r>
            <a:r>
              <a:rPr lang="es-ES" dirty="0" err="1"/>
              <a:t>lincarlo</a:t>
            </a:r>
            <a:r>
              <a:rPr lang="es-ES" dirty="0"/>
              <a:t> con un repositorio        e instar extensiones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2877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94256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69815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77731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88442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3721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0387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/>
              <a:t>Nomenclatura "Snake Case"</a:t>
            </a:r>
            <a:r>
              <a:rPr lang="es-ES" dirty="0"/>
              <a:t>: Se utiliza la nomenclatura "</a:t>
            </a:r>
            <a:r>
              <a:rPr lang="es-ES" dirty="0" err="1"/>
              <a:t>snake_case</a:t>
            </a:r>
            <a:r>
              <a:rPr lang="es-ES" dirty="0"/>
              <a:t>"        donde las palabras se separan con guiones bajos y todas las letras son minúsculas. Por ejemplo: </a:t>
            </a:r>
            <a:r>
              <a:rPr lang="es-ES" dirty="0" err="1"/>
              <a:t>nombre_variable</a:t>
            </a:r>
            <a:r>
              <a:rPr lang="es-ES" dirty="0"/>
              <a:t>        </a:t>
            </a:r>
            <a:r>
              <a:rPr lang="es-ES" dirty="0" err="1"/>
              <a:t>edad_persona</a:t>
            </a:r>
            <a:r>
              <a:rPr lang="es-ES" dirty="0"/>
              <a:t>        </a:t>
            </a:r>
            <a:r>
              <a:rPr lang="es-ES" dirty="0" err="1"/>
              <a:t>cantidad_total</a:t>
            </a:r>
            <a:r>
              <a:rPr lang="es-ES" dirty="0"/>
              <a:t>. </a:t>
            </a:r>
          </a:p>
          <a:p>
            <a:r>
              <a:rPr lang="es-ES" b="1" dirty="0"/>
              <a:t>Evitar nombres únicos o abreviaturas poco claras</a:t>
            </a:r>
            <a:r>
              <a:rPr lang="es-ES" dirty="0"/>
              <a:t>: Se recomienda evitar el uso de nombres de una sola letra</a:t>
            </a:r>
          </a:p>
          <a:p>
            <a:r>
              <a:rPr lang="es-ES" b="1" dirty="0"/>
              <a:t>Usar nombres en inglés</a:t>
            </a:r>
            <a:r>
              <a:rPr lang="es-ES" dirty="0"/>
              <a:t>: Es una buena práctica utilizar nombres de variables en inglés        ya que es el idioma más común en la comunidad de programación. </a:t>
            </a:r>
          </a:p>
          <a:p>
            <a:r>
              <a:rPr lang="es-ES" b="1" dirty="0"/>
              <a:t>Comenzar con una letra o un </a:t>
            </a:r>
            <a:r>
              <a:rPr lang="es-ES" b="1" dirty="0" err="1"/>
              <a:t>guión</a:t>
            </a:r>
            <a:r>
              <a:rPr lang="es-ES" b="1" dirty="0"/>
              <a:t> bajo</a:t>
            </a:r>
            <a:r>
              <a:rPr lang="es-ES" dirty="0"/>
              <a:t>: Los nombres de las variables deben comenzar con una letra (a-z        A-Z) o un </a:t>
            </a:r>
            <a:r>
              <a:rPr lang="es-ES" dirty="0" err="1"/>
              <a:t>guión</a:t>
            </a:r>
            <a:r>
              <a:rPr lang="es-ES" dirty="0"/>
              <a:t> bajo (_). No pueden comenzar con un número. </a:t>
            </a:r>
          </a:p>
          <a:p>
            <a:r>
              <a:rPr lang="es-ES" b="1" dirty="0"/>
              <a:t>Usar nombres en minúscula para variables</a:t>
            </a:r>
            <a:r>
              <a:rPr lang="es-ES" dirty="0"/>
              <a:t>: Los nombres de variables se escriben completamente en minúsculas. </a:t>
            </a:r>
          </a:p>
          <a:p>
            <a:r>
              <a:rPr lang="es-ES" b="1" dirty="0"/>
              <a:t>Usar mayúsculas para constantes</a:t>
            </a:r>
            <a:r>
              <a:rPr lang="es-ES" dirty="0"/>
              <a:t>: Si una variable está destinada a ser una constante (un valor que no cambia durante la ejecución del programa)        se recomienda utilizar letras mayúsculas y separar las palabras con guiones bajos. Por ejemplo: CONSTANTE_PI        MAXIMO_INTENTOS.</a:t>
            </a:r>
          </a:p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5783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PersonRecord</a:t>
            </a:r>
            <a:endParaRPr lang="es-ES" dirty="0"/>
          </a:p>
          <a:p>
            <a:r>
              <a:rPr lang="es-ES" dirty="0" err="1"/>
              <a:t>DEFAULT_HEIGHTtotal_weight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51611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Python uses 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identation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delimit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blocks 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of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code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como {} en C.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97305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Python uses 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identation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delimit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blocks 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of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code</a:t>
            </a:r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como {} en C.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45661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9231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1827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Yo puedo poner </a:t>
            </a:r>
          </a:p>
          <a:p>
            <a:pPr marL="67952" algn="l" defTabSz="914400" rtl="0" eaLnBrk="1" latinLnBrk="0" hangingPunct="1">
              <a:spcBef>
                <a:spcPts val="1962"/>
              </a:spcBef>
            </a:pPr>
            <a:r>
              <a:rPr lang="es-ES" sz="1800" kern="1200" spc="-168" dirty="0">
                <a:solidFill>
                  <a:srgbClr val="0046AC"/>
                </a:solidFill>
                <a:latin typeface="Courier New"/>
                <a:ea typeface="+mn-ea"/>
                <a:cs typeface="Courier New"/>
              </a:rPr>
              <a:t>X=[1  2  3]</a:t>
            </a:r>
          </a:p>
          <a:p>
            <a:pPr marL="67952" algn="l" defTabSz="914400" rtl="0" eaLnBrk="1" latinLnBrk="0" hangingPunct="1">
              <a:spcBef>
                <a:spcPts val="1962"/>
              </a:spcBef>
            </a:pPr>
            <a:r>
              <a:rPr lang="es-ES" sz="1800" kern="1200" spc="-168" dirty="0">
                <a:solidFill>
                  <a:srgbClr val="0046AC"/>
                </a:solidFill>
                <a:latin typeface="Courier New"/>
                <a:ea typeface="+mn-ea"/>
                <a:cs typeface="Courier New"/>
              </a:rPr>
              <a:t>Y=(2  3)</a:t>
            </a:r>
          </a:p>
          <a:p>
            <a:pPr marL="67952" algn="l" defTabSz="914400" rtl="0" eaLnBrk="1" latinLnBrk="0" hangingPunct="1">
              <a:spcBef>
                <a:spcPts val="1962"/>
              </a:spcBef>
            </a:pPr>
            <a:r>
              <a:rPr lang="es-ES" sz="1800" kern="1200" spc="-168" dirty="0" err="1">
                <a:solidFill>
                  <a:srgbClr val="0046AC"/>
                </a:solidFill>
                <a:latin typeface="Courier New"/>
                <a:ea typeface="+mn-ea"/>
                <a:cs typeface="Courier New"/>
              </a:rPr>
              <a:t>help</a:t>
            </a:r>
            <a:r>
              <a:rPr lang="es-ES" sz="1800" kern="1200" spc="-168" dirty="0">
                <a:solidFill>
                  <a:srgbClr val="0046AC"/>
                </a:solidFill>
                <a:latin typeface="Courier New"/>
                <a:ea typeface="+mn-ea"/>
                <a:cs typeface="Courier New"/>
              </a:rPr>
              <a:t> (x) – me da  información sobre las listas</a:t>
            </a:r>
          </a:p>
          <a:p>
            <a:pPr marL="67952" algn="l" defTabSz="914400" rtl="0" eaLnBrk="1" latinLnBrk="0" hangingPunct="1">
              <a:spcBef>
                <a:spcPts val="1962"/>
              </a:spcBef>
            </a:pPr>
            <a:r>
              <a:rPr lang="es-ES" sz="1800" kern="1200" spc="-168" dirty="0" err="1">
                <a:solidFill>
                  <a:srgbClr val="0046AC"/>
                </a:solidFill>
                <a:latin typeface="Courier New"/>
                <a:ea typeface="+mn-ea"/>
                <a:cs typeface="Courier New"/>
              </a:rPr>
              <a:t>Help</a:t>
            </a:r>
            <a:r>
              <a:rPr lang="es-ES" sz="1800" kern="1200" spc="-168" dirty="0">
                <a:solidFill>
                  <a:srgbClr val="0046AC"/>
                </a:solidFill>
                <a:latin typeface="Courier New"/>
                <a:ea typeface="+mn-ea"/>
                <a:cs typeface="Courier New"/>
              </a:rPr>
              <a:t>(Y) – me da  información sobre las tuplas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72686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22061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72541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3979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207AFEF4-723A-C248-7B91-AF47B761BE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BACF2CA0-766B-E821-3640-85CD8E9EA4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207AFEF4-723A-C248-7B91-AF47B761BE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BACF2CA0-766B-E821-3640-85CD8E9EA4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92626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207AFEF4-723A-C248-7B91-AF47B761BE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BACF2CA0-766B-E821-3640-85CD8E9EA4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06757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207AFEF4-723A-C248-7B91-AF47B761BE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BACF2CA0-766B-E821-3640-85CD8E9EA4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07522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207AFEF4-723A-C248-7B91-AF47B761BE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BACF2CA0-766B-E821-3640-85CD8E9EA4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74787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3117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32281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 </a:t>
            </a:r>
            <a:r>
              <a:rPr lang="en-GB" dirty="0" err="1"/>
              <a:t>existe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++ que hay </a:t>
            </a:r>
            <a:r>
              <a:rPr lang="en-GB" dirty="0" err="1"/>
              <a:t>en</a:t>
            </a:r>
            <a:r>
              <a:rPr lang="en-GB" dirty="0"/>
              <a:t> C o C++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06083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63850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 + 20 * 3</a:t>
            </a:r>
          </a:p>
          <a:p>
            <a:r>
              <a:rPr lang="es-E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75</a:t>
            </a:r>
          </a:p>
          <a:p>
            <a:r>
              <a:rPr lang="es-E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&gt;&gt;&gt; 13 // 2 + 3</a:t>
            </a:r>
          </a:p>
          <a:p>
            <a:r>
              <a:rPr lang="es-E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</a:t>
            </a:r>
          </a:p>
          <a:p>
            <a:r>
              <a:rPr lang="es-E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&gt;&gt;&gt; 31 + 10 // 3</a:t>
            </a:r>
          </a:p>
          <a:p>
            <a:r>
              <a:rPr lang="es-E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34</a:t>
            </a:r>
          </a:p>
          <a:p>
            <a:r>
              <a:rPr lang="es-E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&gt;&gt;&gt; 20 % 7 // 3</a:t>
            </a:r>
          </a:p>
          <a:p>
            <a:r>
              <a:rPr lang="es-E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</a:t>
            </a:r>
          </a:p>
          <a:p>
            <a:r>
              <a:rPr lang="es-E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&gt;&gt;&gt; 3 ** 3 ** 2</a:t>
            </a:r>
          </a:p>
          <a:p>
            <a:r>
              <a:rPr lang="es-E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19683</a:t>
            </a:r>
          </a:p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84563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7308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El </a:t>
            </a:r>
            <a:r>
              <a:rPr lang="en-GB" dirty="0" err="1"/>
              <a:t>dir</a:t>
            </a:r>
            <a:r>
              <a:rPr lang="en-GB" dirty="0"/>
              <a:t> me da un </a:t>
            </a:r>
            <a:r>
              <a:rPr lang="en-GB" dirty="0" err="1"/>
              <a:t>resumen</a:t>
            </a:r>
            <a:r>
              <a:rPr lang="en-GB" dirty="0"/>
              <a:t>. </a:t>
            </a:r>
          </a:p>
          <a:p>
            <a:r>
              <a:rPr lang="en-GB" dirty="0"/>
              <a:t>Help me da mas </a:t>
            </a:r>
            <a:r>
              <a:rPr lang="en-GB" dirty="0" err="1"/>
              <a:t>detalle</a:t>
            </a:r>
            <a:r>
              <a:rPr lang="en-GB" dirty="0"/>
              <a:t> de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atributos</a:t>
            </a:r>
            <a:r>
              <a:rPr lang="en-GB" dirty="0"/>
              <a:t> y </a:t>
            </a:r>
            <a:r>
              <a:rPr lang="en-GB" dirty="0" err="1"/>
              <a:t>metodos</a:t>
            </a:r>
            <a:r>
              <a:rPr lang="en-GB" dirty="0"/>
              <a:t>. “</a:t>
            </a:r>
            <a:r>
              <a:rPr lang="en-GB" dirty="0" err="1"/>
              <a:t>dir</a:t>
            </a:r>
            <a:r>
              <a:rPr lang="en-GB" dirty="0"/>
              <a:t>” solo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numera</a:t>
            </a:r>
            <a:endParaRPr lang="en-GB" dirty="0"/>
          </a:p>
          <a:p>
            <a:endParaRPr lang="en-GB" dirty="0"/>
          </a:p>
          <a:p>
            <a:r>
              <a:rPr lang="es-ES" dirty="0" err="1"/>
              <a:t>Adding</a:t>
            </a:r>
            <a:r>
              <a:rPr lang="es-ES" dirty="0"/>
              <a:t> </a:t>
            </a:r>
            <a:r>
              <a:rPr lang="es-ES" dirty="0" err="1"/>
              <a:t>strings</a:t>
            </a:r>
            <a:r>
              <a:rPr lang="es-ES" dirty="0"/>
              <a:t> </a:t>
            </a:r>
            <a:r>
              <a:rPr lang="es-ES" dirty="0" err="1"/>
              <a:t>concatenates</a:t>
            </a:r>
            <a:r>
              <a:rPr lang="es-ES" dirty="0"/>
              <a:t> </a:t>
            </a:r>
            <a:r>
              <a:rPr lang="es-ES" dirty="0" err="1"/>
              <a:t>them</a:t>
            </a:r>
            <a:endParaRPr lang="es-ES" dirty="0"/>
          </a:p>
          <a:p>
            <a:pPr lvl="1"/>
            <a:r>
              <a:rPr lang="es-ES" dirty="0"/>
              <a:t>&gt;&gt;&gt;'</a:t>
            </a:r>
            <a:r>
              <a:rPr lang="es-ES" dirty="0" err="1"/>
              <a:t>this</a:t>
            </a:r>
            <a:r>
              <a:rPr lang="es-ES" dirty="0"/>
              <a:t>' + '  ' + '</a:t>
            </a:r>
            <a:r>
              <a:rPr lang="es-ES" dirty="0" err="1"/>
              <a:t>that</a:t>
            </a:r>
            <a:r>
              <a:rPr lang="es-ES" dirty="0"/>
              <a:t>’    # '</a:t>
            </a: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'</a:t>
            </a:r>
          </a:p>
          <a:p>
            <a:pPr lvl="1"/>
            <a:r>
              <a:rPr lang="es-ES" dirty="0"/>
              <a:t>&gt;&gt;&gt;</a:t>
            </a:r>
            <a:r>
              <a:rPr lang="es-ES" dirty="0" err="1"/>
              <a:t>dir</a:t>
            </a:r>
            <a:r>
              <a:rPr lang="es-ES" dirty="0"/>
              <a:t>(' ') #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summay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strings</a:t>
            </a:r>
            <a:endParaRPr lang="es-ES" dirty="0"/>
          </a:p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47597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54255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61899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Son 10 la longitude de la </a:t>
            </a:r>
            <a:r>
              <a:rPr lang="en-GB" dirty="0" err="1"/>
              <a:t>lista</a:t>
            </a:r>
            <a:r>
              <a:rPr lang="en-GB" dirty="0"/>
              <a:t>,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accedo</a:t>
            </a:r>
            <a:r>
              <a:rPr lang="en-GB" dirty="0"/>
              <a:t> al 11 da error</a:t>
            </a:r>
          </a:p>
          <a:p>
            <a:r>
              <a:rPr lang="en-GB" dirty="0"/>
              <a:t>No </a:t>
            </a:r>
            <a:r>
              <a:rPr lang="en-GB" dirty="0" err="1"/>
              <a:t>puedo</a:t>
            </a:r>
            <a:r>
              <a:rPr lang="en-GB" dirty="0"/>
              <a:t> </a:t>
            </a:r>
            <a:r>
              <a:rPr lang="en-GB" dirty="0" err="1"/>
              <a:t>modificar</a:t>
            </a:r>
            <a:r>
              <a:rPr lang="en-GB" dirty="0"/>
              <a:t> la </a:t>
            </a:r>
            <a:r>
              <a:rPr lang="en-GB" dirty="0" err="1"/>
              <a:t>cadena</a:t>
            </a:r>
            <a:r>
              <a:rPr lang="en-GB" dirty="0"/>
              <a:t> </a:t>
            </a:r>
            <a:r>
              <a:rPr lang="en-GB" dirty="0" err="1"/>
              <a:t>porque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objeto</a:t>
            </a:r>
            <a:r>
              <a:rPr lang="en-GB" dirty="0"/>
              <a:t> es </a:t>
            </a:r>
            <a:r>
              <a:rPr lang="en-GB" dirty="0" err="1"/>
              <a:t>inmutable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84044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10501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818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Named for the BBC show Monty Python… </a:t>
            </a:r>
            <a:r>
              <a:rPr lang="en-GB" dirty="0" err="1"/>
              <a:t>serie</a:t>
            </a:r>
            <a:r>
              <a:rPr lang="en-GB" dirty="0"/>
              <a:t> de </a:t>
            </a:r>
            <a:r>
              <a:rPr lang="en-GB" dirty="0" err="1"/>
              <a:t>humor</a:t>
            </a:r>
            <a:r>
              <a:rPr lang="en-GB" dirty="0"/>
              <a:t>. Podemos </a:t>
            </a:r>
            <a:r>
              <a:rPr lang="en-GB" dirty="0" err="1"/>
              <a:t>decir</a:t>
            </a:r>
            <a:r>
              <a:rPr lang="en-GB" dirty="0"/>
              <a:t> que las 2 </a:t>
            </a:r>
            <a:r>
              <a:rPr lang="en-GB" dirty="0" err="1"/>
              <a:t>proximas</a:t>
            </a:r>
            <a:r>
              <a:rPr lang="en-GB" dirty="0"/>
              <a:t> </a:t>
            </a:r>
            <a:r>
              <a:rPr lang="en-GB" dirty="0" err="1"/>
              <a:t>semanas</a:t>
            </a:r>
            <a:r>
              <a:rPr lang="en-GB" dirty="0"/>
              <a:t> </a:t>
            </a:r>
            <a:r>
              <a:rPr lang="en-GB" dirty="0" err="1"/>
              <a:t>vamos</a:t>
            </a:r>
            <a:r>
              <a:rPr lang="en-GB" dirty="0"/>
              <a:t> a </a:t>
            </a:r>
            <a:r>
              <a:rPr lang="en-GB" dirty="0" err="1"/>
              <a:t>ver</a:t>
            </a:r>
            <a:r>
              <a:rPr lang="en-GB" dirty="0"/>
              <a:t> Procedural, es </a:t>
            </a:r>
            <a:r>
              <a:rPr lang="en-GB" dirty="0" err="1"/>
              <a:t>decir</a:t>
            </a:r>
            <a:r>
              <a:rPr lang="en-GB" dirty="0"/>
              <a:t> lo </a:t>
            </a:r>
            <a:r>
              <a:rPr lang="en-GB" dirty="0" err="1"/>
              <a:t>básico</a:t>
            </a:r>
            <a:r>
              <a:rPr lang="en-GB" dirty="0"/>
              <a:t> que se </a:t>
            </a:r>
            <a:r>
              <a:rPr lang="en-GB" dirty="0" err="1"/>
              <a:t>hace</a:t>
            </a:r>
            <a:r>
              <a:rPr lang="en-GB" dirty="0"/>
              <a:t> </a:t>
            </a:r>
            <a:r>
              <a:rPr lang="en-GB" dirty="0" err="1"/>
              <a:t>también</a:t>
            </a:r>
            <a:r>
              <a:rPr lang="en-GB" dirty="0"/>
              <a:t> con C.</a:t>
            </a:r>
          </a:p>
          <a:p>
            <a:r>
              <a:rPr lang="es-ES" b="1" dirty="0"/>
              <a:t>Programación procedural: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Se basa en la descomposición del problema en pasos o procedimientos secuenciales.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Se centra en los datos y en las operaciones que se realizan sobre ellos.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Utiliza variables y funciones para almacenar y manipular datos.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El código se organiza en bloques de instrucciones que se ejecutan uno tras otro.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 un paradigma de programación de alto nivel, pero no tan alto como la POO o la programación funcional.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Ejemplos de lenguajes procedurales: C, Pascal, FORTRAN.</a:t>
            </a:r>
          </a:p>
          <a:p>
            <a:r>
              <a:rPr lang="es-ES" b="1" dirty="0"/>
              <a:t>Programación orientada a objetos (POO):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Se basa en la creación de objetos que encapsulan datos (atributos) y comportamiento (métodos).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Se centra en los objetos y en las interacciones entre ellos.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Utiliza clases para definir la estructura de los objetos y objetos para instanciar las clases.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El código se organiza en clases y objetos que colaboran entre sí.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 un paradigma de programación de alto nivel que promueve la modularidad, la reutilización del código y la mantenibilidad.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Ejemplos de lenguajes POO: Java, C++, Python, C#.</a:t>
            </a:r>
          </a:p>
          <a:p>
            <a:r>
              <a:rPr lang="es-ES" b="1" dirty="0"/>
              <a:t>Programación funcional: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Se basa en la definición y uso de funciones puras e inmutables.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Se centra en las funciones y en los flujos de datos entre ellas.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Utiliza funciones para representar cálculos y transformaciones de datos.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El código se organiza en funciones que se componen entre sí para crear programas complejos.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 un paradigma de programación de alto nivel que promueve la inmutabilidad, la referencialidad y la </a:t>
            </a:r>
            <a:r>
              <a:rPr lang="es-ES" dirty="0" err="1"/>
              <a:t>composicionalidad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Ejemplos de lenguajes funcionales: Haskell, Lisp, Scala, </a:t>
            </a:r>
            <a:r>
              <a:rPr lang="es-ES" dirty="0" err="1"/>
              <a:t>Erlang</a:t>
            </a:r>
            <a:r>
              <a:rPr lang="es-ES" dirty="0"/>
              <a:t>.</a:t>
            </a:r>
          </a:p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4042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LEN es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función</a:t>
            </a:r>
            <a:r>
              <a:rPr lang="en-GB" dirty="0"/>
              <a:t>, </a:t>
            </a:r>
            <a:r>
              <a:rPr lang="en-GB" dirty="0" err="1"/>
              <a:t>por</a:t>
            </a:r>
            <a:r>
              <a:rPr lang="en-GB" dirty="0"/>
              <a:t> tanto no se llama con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nombre</a:t>
            </a:r>
            <a:r>
              <a:rPr lang="en-GB" dirty="0"/>
              <a:t> del </a:t>
            </a:r>
            <a:r>
              <a:rPr lang="en-GB" dirty="0" err="1"/>
              <a:t>objeto</a:t>
            </a:r>
            <a:r>
              <a:rPr lang="en-GB" dirty="0"/>
              <a:t> </a:t>
            </a:r>
            <a:r>
              <a:rPr lang="en-GB" dirty="0" err="1"/>
              <a:t>seguido</a:t>
            </a:r>
            <a:r>
              <a:rPr lang="en-GB" dirty="0"/>
              <a:t> de ., se le </a:t>
            </a:r>
            <a:r>
              <a:rPr lang="en-GB" dirty="0" err="1"/>
              <a:t>pasa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parametro</a:t>
            </a:r>
            <a:r>
              <a:rPr lang="en-GB" dirty="0"/>
              <a:t>. De </a:t>
            </a:r>
            <a:r>
              <a:rPr lang="en-GB" dirty="0" err="1"/>
              <a:t>hecho</a:t>
            </a:r>
            <a:r>
              <a:rPr lang="en-GB" dirty="0"/>
              <a:t> LEN </a:t>
            </a:r>
            <a:r>
              <a:rPr lang="en-GB" dirty="0" err="1"/>
              <a:t>admite</a:t>
            </a:r>
            <a:r>
              <a:rPr lang="en-GB" dirty="0"/>
              <a:t> </a:t>
            </a:r>
            <a:r>
              <a:rPr lang="en-GB" dirty="0" err="1"/>
              <a:t>otros</a:t>
            </a:r>
            <a:r>
              <a:rPr lang="en-GB" dirty="0"/>
              <a:t> </a:t>
            </a:r>
            <a:r>
              <a:rPr lang="en-GB" dirty="0" err="1"/>
              <a:t>parametros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la </a:t>
            </a:r>
            <a:r>
              <a:rPr lang="en-GB" dirty="0" err="1"/>
              <a:t>tupla</a:t>
            </a:r>
            <a:r>
              <a:rPr lang="en-GB" dirty="0"/>
              <a:t>, etc</a:t>
            </a:r>
          </a:p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43567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LEN es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función</a:t>
            </a:r>
            <a:r>
              <a:rPr lang="en-GB" dirty="0"/>
              <a:t>, </a:t>
            </a:r>
            <a:r>
              <a:rPr lang="en-GB" dirty="0" err="1"/>
              <a:t>por</a:t>
            </a:r>
            <a:r>
              <a:rPr lang="en-GB" dirty="0"/>
              <a:t> tanto no se llama con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nombre</a:t>
            </a:r>
            <a:r>
              <a:rPr lang="en-GB" dirty="0"/>
              <a:t> del </a:t>
            </a:r>
            <a:r>
              <a:rPr lang="en-GB" dirty="0" err="1"/>
              <a:t>objeto</a:t>
            </a:r>
            <a:r>
              <a:rPr lang="en-GB" dirty="0"/>
              <a:t> </a:t>
            </a:r>
            <a:r>
              <a:rPr lang="en-GB" dirty="0" err="1"/>
              <a:t>seguido</a:t>
            </a:r>
            <a:r>
              <a:rPr lang="en-GB" dirty="0"/>
              <a:t> de ., se le </a:t>
            </a:r>
            <a:r>
              <a:rPr lang="en-GB" dirty="0" err="1"/>
              <a:t>pasa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parametro</a:t>
            </a:r>
            <a:r>
              <a:rPr lang="en-GB" dirty="0"/>
              <a:t>. De </a:t>
            </a:r>
            <a:r>
              <a:rPr lang="en-GB" dirty="0" err="1"/>
              <a:t>hecho</a:t>
            </a:r>
            <a:r>
              <a:rPr lang="en-GB" dirty="0"/>
              <a:t> LEN </a:t>
            </a:r>
            <a:r>
              <a:rPr lang="en-GB" dirty="0" err="1"/>
              <a:t>admite</a:t>
            </a:r>
            <a:r>
              <a:rPr lang="en-GB" dirty="0"/>
              <a:t> </a:t>
            </a:r>
            <a:r>
              <a:rPr lang="en-GB" dirty="0" err="1"/>
              <a:t>otros</a:t>
            </a:r>
            <a:r>
              <a:rPr lang="en-GB" dirty="0"/>
              <a:t> </a:t>
            </a:r>
            <a:r>
              <a:rPr lang="en-GB" dirty="0" err="1"/>
              <a:t>parametros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la </a:t>
            </a:r>
            <a:r>
              <a:rPr lang="en-GB" dirty="0" err="1"/>
              <a:t>tupla</a:t>
            </a:r>
            <a:r>
              <a:rPr lang="en-GB" dirty="0"/>
              <a:t>, </a:t>
            </a:r>
            <a:r>
              <a:rPr lang="en-GB" dirty="0" err="1"/>
              <a:t>diccionario</a:t>
            </a:r>
            <a:r>
              <a:rPr lang="en-GB" dirty="0"/>
              <a:t>, etc</a:t>
            </a:r>
          </a:p>
          <a:p>
            <a:endParaRPr lang="en-GB" dirty="0"/>
          </a:p>
          <a:p>
            <a:r>
              <a:rPr lang="es-ES" dirty="0"/>
              <a:t>Cuando se realizan operaciones que parecen modificar una cadena, como la concatenación usando +=, en realidad no se modifica la cadena original inmutable. En cambio, se crea una nueva cadena con el resultado de la operación. La referencia a la cadena original permanece sin cambios, mientras que la nueva cadena con el valor modificado se almacena en una nueva ubicación en memoria</a:t>
            </a:r>
            <a:endParaRPr lang="en-GB" dirty="0"/>
          </a:p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78575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57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24206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LEN es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función</a:t>
            </a:r>
            <a:r>
              <a:rPr lang="en-GB" dirty="0"/>
              <a:t>, </a:t>
            </a:r>
            <a:r>
              <a:rPr lang="en-GB" dirty="0" err="1"/>
              <a:t>por</a:t>
            </a:r>
            <a:r>
              <a:rPr lang="en-GB" dirty="0"/>
              <a:t> tanto no se llama con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nombre</a:t>
            </a:r>
            <a:r>
              <a:rPr lang="en-GB" dirty="0"/>
              <a:t> del </a:t>
            </a:r>
            <a:r>
              <a:rPr lang="en-GB" dirty="0" err="1"/>
              <a:t>objeto</a:t>
            </a:r>
            <a:r>
              <a:rPr lang="en-GB" dirty="0"/>
              <a:t> </a:t>
            </a:r>
            <a:r>
              <a:rPr lang="en-GB" dirty="0" err="1"/>
              <a:t>seguido</a:t>
            </a:r>
            <a:r>
              <a:rPr lang="en-GB" dirty="0"/>
              <a:t> de ., se le </a:t>
            </a:r>
            <a:r>
              <a:rPr lang="en-GB" dirty="0" err="1"/>
              <a:t>pasa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parametro</a:t>
            </a:r>
            <a:r>
              <a:rPr lang="en-GB" dirty="0"/>
              <a:t>. De </a:t>
            </a:r>
            <a:r>
              <a:rPr lang="en-GB" dirty="0" err="1"/>
              <a:t>hecho</a:t>
            </a:r>
            <a:r>
              <a:rPr lang="en-GB" dirty="0"/>
              <a:t> LEN </a:t>
            </a:r>
            <a:r>
              <a:rPr lang="en-GB" dirty="0" err="1"/>
              <a:t>admite</a:t>
            </a:r>
            <a:r>
              <a:rPr lang="en-GB" dirty="0"/>
              <a:t> </a:t>
            </a:r>
            <a:r>
              <a:rPr lang="en-GB" dirty="0" err="1"/>
              <a:t>otros</a:t>
            </a:r>
            <a:r>
              <a:rPr lang="en-GB" dirty="0"/>
              <a:t> </a:t>
            </a:r>
            <a:r>
              <a:rPr lang="en-GB" dirty="0" err="1"/>
              <a:t>parametros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la </a:t>
            </a:r>
            <a:r>
              <a:rPr lang="en-GB" dirty="0" err="1"/>
              <a:t>tupla</a:t>
            </a:r>
            <a:r>
              <a:rPr lang="en-GB" dirty="0"/>
              <a:t>, </a:t>
            </a:r>
            <a:r>
              <a:rPr lang="en-GB" dirty="0" err="1"/>
              <a:t>diccionario</a:t>
            </a:r>
            <a:r>
              <a:rPr lang="en-GB" dirty="0"/>
              <a:t>, etc</a:t>
            </a:r>
          </a:p>
          <a:p>
            <a:endParaRPr lang="en-GB" dirty="0"/>
          </a:p>
          <a:p>
            <a:r>
              <a:rPr lang="es-ES" dirty="0"/>
              <a:t>Cuando se realizan operaciones que parecen modificar una cadena, como la concatenación usando +=, en realidad no se modifica la cadena original inmutable. En cambio, se crea una nueva cadena con el resultado de la operación. La referencia a la cadena original permanece sin cambios, mientras que la nueva cadena con el valor modificado se almacena en una nueva ubicación en memoria</a:t>
            </a:r>
            <a:endParaRPr lang="en-GB" dirty="0"/>
          </a:p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58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646177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59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4190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LEN es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función</a:t>
            </a:r>
            <a:r>
              <a:rPr lang="en-GB" dirty="0"/>
              <a:t>, </a:t>
            </a:r>
            <a:r>
              <a:rPr lang="en-GB" dirty="0" err="1"/>
              <a:t>por</a:t>
            </a:r>
            <a:r>
              <a:rPr lang="en-GB" dirty="0"/>
              <a:t> tanto no se llama con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nombre</a:t>
            </a:r>
            <a:r>
              <a:rPr lang="en-GB" dirty="0"/>
              <a:t> del </a:t>
            </a:r>
            <a:r>
              <a:rPr lang="en-GB" dirty="0" err="1"/>
              <a:t>objeto</a:t>
            </a:r>
            <a:r>
              <a:rPr lang="en-GB" dirty="0"/>
              <a:t> </a:t>
            </a:r>
            <a:r>
              <a:rPr lang="en-GB" dirty="0" err="1"/>
              <a:t>seguido</a:t>
            </a:r>
            <a:r>
              <a:rPr lang="en-GB" dirty="0"/>
              <a:t> de ., se le </a:t>
            </a:r>
            <a:r>
              <a:rPr lang="en-GB" dirty="0" err="1"/>
              <a:t>pasa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parametro</a:t>
            </a:r>
            <a:r>
              <a:rPr lang="en-GB" dirty="0"/>
              <a:t>. De </a:t>
            </a:r>
            <a:r>
              <a:rPr lang="en-GB" dirty="0" err="1"/>
              <a:t>hecho</a:t>
            </a:r>
            <a:r>
              <a:rPr lang="en-GB" dirty="0"/>
              <a:t> LEN </a:t>
            </a:r>
            <a:r>
              <a:rPr lang="en-GB" dirty="0" err="1"/>
              <a:t>admite</a:t>
            </a:r>
            <a:r>
              <a:rPr lang="en-GB" dirty="0"/>
              <a:t> </a:t>
            </a:r>
            <a:r>
              <a:rPr lang="en-GB" dirty="0" err="1"/>
              <a:t>otros</a:t>
            </a:r>
            <a:r>
              <a:rPr lang="en-GB" dirty="0"/>
              <a:t> </a:t>
            </a:r>
            <a:r>
              <a:rPr lang="en-GB" dirty="0" err="1"/>
              <a:t>parametros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la </a:t>
            </a:r>
            <a:r>
              <a:rPr lang="en-GB" dirty="0" err="1"/>
              <a:t>tupla</a:t>
            </a:r>
            <a:r>
              <a:rPr lang="en-GB" dirty="0"/>
              <a:t>, </a:t>
            </a:r>
            <a:r>
              <a:rPr lang="en-GB" dirty="0" err="1"/>
              <a:t>diccionario</a:t>
            </a:r>
            <a:r>
              <a:rPr lang="en-GB" dirty="0"/>
              <a:t>, etc</a:t>
            </a:r>
          </a:p>
          <a:p>
            <a:endParaRPr lang="en-GB" dirty="0"/>
          </a:p>
          <a:p>
            <a:r>
              <a:rPr lang="es-ES" dirty="0"/>
              <a:t>Cuando se realizan operaciones que parecen modificar una cadena, como la concatenación usando +=, en realidad no se modifica la cadena original inmutable. En cambio, se crea una nueva cadena con el resultado de la operación. La referencia a la cadena original permanece sin cambios, mientras que la nueva cadena con el valor modificado se almacena en una nueva ubicación en memoria</a:t>
            </a:r>
            <a:endParaRPr lang="en-GB" dirty="0"/>
          </a:p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60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02856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message</a:t>
            </a:r>
            <a:r>
              <a:rPr lang="es-ES" dirty="0"/>
              <a:t> = "File </a:t>
            </a:r>
            <a:r>
              <a:rPr lang="es-ES" dirty="0" err="1"/>
              <a:t>path</a:t>
            </a:r>
            <a:r>
              <a:rPr lang="es-ES" dirty="0"/>
              <a:t>: C:\\</a:t>
            </a:r>
            <a:r>
              <a:rPr lang="es-ES" dirty="0" err="1"/>
              <a:t>Users</a:t>
            </a:r>
            <a:r>
              <a:rPr lang="es-ES" dirty="0"/>
              <a:t>\\</a:t>
            </a:r>
            <a:r>
              <a:rPr lang="es-ES" dirty="0" err="1"/>
              <a:t>Username</a:t>
            </a:r>
            <a:r>
              <a:rPr lang="es-ES" dirty="0"/>
              <a:t>\\</a:t>
            </a:r>
            <a:r>
              <a:rPr lang="es-ES" dirty="0" err="1"/>
              <a:t>Documents</a:t>
            </a:r>
            <a:r>
              <a:rPr lang="es-ES" dirty="0"/>
              <a:t>\n" </a:t>
            </a:r>
          </a:p>
          <a:p>
            <a:r>
              <a:rPr lang="es-ES" dirty="0" err="1"/>
              <a:t>message</a:t>
            </a:r>
            <a:r>
              <a:rPr lang="es-ES" dirty="0"/>
              <a:t> += "</a:t>
            </a:r>
            <a:r>
              <a:rPr lang="es-ES" dirty="0" err="1"/>
              <a:t>Quote</a:t>
            </a:r>
            <a:r>
              <a:rPr lang="es-ES" dirty="0"/>
              <a:t>: \"</a:t>
            </a:r>
            <a:r>
              <a:rPr lang="es-ES" dirty="0" err="1"/>
              <a:t>Stay</a:t>
            </a:r>
            <a:r>
              <a:rPr lang="es-ES" dirty="0"/>
              <a:t> </a:t>
            </a:r>
            <a:r>
              <a:rPr lang="es-ES" dirty="0" err="1"/>
              <a:t>hungry</a:t>
            </a:r>
            <a:r>
              <a:rPr lang="es-ES" dirty="0"/>
              <a:t>, </a:t>
            </a:r>
            <a:r>
              <a:rPr lang="es-ES" dirty="0" err="1"/>
              <a:t>stay</a:t>
            </a:r>
            <a:r>
              <a:rPr lang="es-ES" dirty="0"/>
              <a:t> </a:t>
            </a:r>
            <a:r>
              <a:rPr lang="es-ES" dirty="0" err="1"/>
              <a:t>foolish</a:t>
            </a:r>
            <a:r>
              <a:rPr lang="es-ES" dirty="0"/>
              <a:t>.\" - Steve Jobs\n" </a:t>
            </a:r>
          </a:p>
          <a:p>
            <a:r>
              <a:rPr lang="es-ES" dirty="0" err="1"/>
              <a:t>message</a:t>
            </a:r>
            <a:r>
              <a:rPr lang="es-ES" dirty="0"/>
              <a:t> += "</a:t>
            </a:r>
            <a:r>
              <a:rPr lang="es-ES" dirty="0" err="1"/>
              <a:t>List</a:t>
            </a:r>
            <a:r>
              <a:rPr lang="es-ES" dirty="0"/>
              <a:t>:\n\t1. </a:t>
            </a:r>
            <a:r>
              <a:rPr lang="es-ES" dirty="0" err="1"/>
              <a:t>Item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\n\t2. </a:t>
            </a:r>
            <a:r>
              <a:rPr lang="es-ES" dirty="0" err="1"/>
              <a:t>Item</a:t>
            </a:r>
            <a:r>
              <a:rPr lang="es-ES" dirty="0"/>
              <a:t> </a:t>
            </a:r>
            <a:r>
              <a:rPr lang="es-ES" dirty="0" err="1"/>
              <a:t>Two</a:t>
            </a:r>
            <a:r>
              <a:rPr lang="es-ES" dirty="0"/>
              <a:t>\n\t3. </a:t>
            </a:r>
            <a:r>
              <a:rPr lang="es-ES" dirty="0" err="1"/>
              <a:t>Item</a:t>
            </a:r>
            <a:r>
              <a:rPr lang="es-ES" dirty="0"/>
              <a:t> </a:t>
            </a:r>
            <a:r>
              <a:rPr lang="es-ES" dirty="0" err="1"/>
              <a:t>Three</a:t>
            </a:r>
            <a:r>
              <a:rPr lang="es-ES" dirty="0"/>
              <a:t>" </a:t>
            </a:r>
          </a:p>
          <a:p>
            <a:r>
              <a:rPr lang="es-ES" dirty="0" err="1"/>
              <a:t>print</a:t>
            </a:r>
            <a:r>
              <a:rPr lang="es-ES" dirty="0"/>
              <a:t>(</a:t>
            </a:r>
            <a:r>
              <a:rPr lang="es-ES" dirty="0" err="1"/>
              <a:t>message</a:t>
            </a:r>
            <a:r>
              <a:rPr lang="es-ES" dirty="0"/>
              <a:t>)</a:t>
            </a:r>
            <a:endParaRPr lang="en-GB"/>
          </a:p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61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440930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# Get the sentence from the user</a:t>
            </a:r>
          </a:p>
          <a:p>
            <a:r>
              <a:rPr lang="en-GB" dirty="0"/>
              <a:t>sentence = input("Enter a sentence: ")</a:t>
            </a:r>
          </a:p>
          <a:p>
            <a:endParaRPr lang="en-GB" dirty="0"/>
          </a:p>
          <a:p>
            <a:r>
              <a:rPr lang="en-GB" dirty="0"/>
              <a:t># Convert to lowercase</a:t>
            </a:r>
          </a:p>
          <a:p>
            <a:r>
              <a:rPr lang="en-GB" dirty="0"/>
              <a:t>sentence = </a:t>
            </a:r>
            <a:r>
              <a:rPr lang="en-GB" dirty="0" err="1"/>
              <a:t>sentence.lower</a:t>
            </a:r>
            <a:r>
              <a:rPr lang="en-GB" dirty="0"/>
              <a:t>()</a:t>
            </a:r>
          </a:p>
          <a:p>
            <a:endParaRPr lang="en-GB" dirty="0"/>
          </a:p>
          <a:p>
            <a:r>
              <a:rPr lang="en-GB" dirty="0"/>
              <a:t># Remove leading and trailing whitespace</a:t>
            </a:r>
          </a:p>
          <a:p>
            <a:r>
              <a:rPr lang="en-GB" dirty="0"/>
              <a:t>sentence = </a:t>
            </a:r>
            <a:r>
              <a:rPr lang="en-GB" dirty="0" err="1"/>
              <a:t>sentence.strip</a:t>
            </a:r>
            <a:r>
              <a:rPr lang="en-GB" dirty="0"/>
              <a:t>()</a:t>
            </a:r>
          </a:p>
          <a:p>
            <a:endParaRPr lang="en-GB" dirty="0"/>
          </a:p>
          <a:p>
            <a:r>
              <a:rPr lang="en-GB" dirty="0"/>
              <a:t># Count the number of words</a:t>
            </a:r>
          </a:p>
          <a:p>
            <a:r>
              <a:rPr lang="en-GB" dirty="0"/>
              <a:t>words = </a:t>
            </a:r>
            <a:r>
              <a:rPr lang="en-GB" dirty="0" err="1"/>
              <a:t>sentence.split</a:t>
            </a:r>
            <a:r>
              <a:rPr lang="en-GB" dirty="0"/>
              <a:t>()</a:t>
            </a:r>
          </a:p>
          <a:p>
            <a:r>
              <a:rPr lang="en-GB" dirty="0" err="1"/>
              <a:t>word_count</a:t>
            </a:r>
            <a:r>
              <a:rPr lang="en-GB" dirty="0"/>
              <a:t> = </a:t>
            </a:r>
            <a:r>
              <a:rPr lang="en-GB" dirty="0" err="1"/>
              <a:t>len</a:t>
            </a:r>
            <a:r>
              <a:rPr lang="en-GB" dirty="0"/>
              <a:t>(words)</a:t>
            </a:r>
          </a:p>
          <a:p>
            <a:endParaRPr lang="en-GB" dirty="0"/>
          </a:p>
          <a:p>
            <a:r>
              <a:rPr lang="en-GB" dirty="0"/>
              <a:t># Replace a specific word with another</a:t>
            </a:r>
          </a:p>
          <a:p>
            <a:r>
              <a:rPr lang="en-GB" dirty="0" err="1"/>
              <a:t>word_to_replace</a:t>
            </a:r>
            <a:r>
              <a:rPr lang="en-GB" dirty="0"/>
              <a:t> = "python"</a:t>
            </a:r>
          </a:p>
          <a:p>
            <a:r>
              <a:rPr lang="en-GB" dirty="0" err="1"/>
              <a:t>new_word</a:t>
            </a:r>
            <a:r>
              <a:rPr lang="en-GB" dirty="0"/>
              <a:t> = "programming"</a:t>
            </a:r>
          </a:p>
          <a:p>
            <a:r>
              <a:rPr lang="en-GB" dirty="0"/>
              <a:t>sentence = </a:t>
            </a:r>
            <a:r>
              <a:rPr lang="en-GB" dirty="0" err="1"/>
              <a:t>sentence.replace</a:t>
            </a:r>
            <a:r>
              <a:rPr lang="en-GB" dirty="0"/>
              <a:t>(</a:t>
            </a:r>
            <a:r>
              <a:rPr lang="en-GB" dirty="0" err="1"/>
              <a:t>word_to_replace</a:t>
            </a:r>
            <a:r>
              <a:rPr lang="en-GB" dirty="0"/>
              <a:t>, </a:t>
            </a:r>
            <a:r>
              <a:rPr lang="en-GB" dirty="0" err="1"/>
              <a:t>new_word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# Display results</a:t>
            </a:r>
          </a:p>
          <a:p>
            <a:r>
              <a:rPr lang="en-GB" dirty="0"/>
              <a:t>print(</a:t>
            </a:r>
            <a:r>
              <a:rPr lang="en-GB" dirty="0" err="1"/>
              <a:t>f"Transformed</a:t>
            </a:r>
            <a:r>
              <a:rPr lang="en-GB" dirty="0"/>
              <a:t> sentence: {sentence}")</a:t>
            </a:r>
          </a:p>
          <a:p>
            <a:r>
              <a:rPr lang="en-GB" dirty="0"/>
              <a:t>print(</a:t>
            </a:r>
            <a:r>
              <a:rPr lang="en-GB" dirty="0" err="1"/>
              <a:t>f"Number</a:t>
            </a:r>
            <a:r>
              <a:rPr lang="en-GB" dirty="0"/>
              <a:t> of words: {</a:t>
            </a:r>
            <a:r>
              <a:rPr lang="en-GB" dirty="0" err="1"/>
              <a:t>word_count</a:t>
            </a:r>
            <a:r>
              <a:rPr lang="en-GB" dirty="0"/>
              <a:t>}")</a:t>
            </a:r>
          </a:p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62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461123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63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489688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Just use </a:t>
            </a:r>
            <a:r>
              <a:rPr lang="es-ES" dirty="0" err="1"/>
              <a:t>two</a:t>
            </a:r>
            <a:r>
              <a:rPr lang="es-ES" dirty="0"/>
              <a:t> </a:t>
            </a:r>
            <a:r>
              <a:rPr lang="es-ES" dirty="0" err="1"/>
              <a:t>methods</a:t>
            </a:r>
            <a:r>
              <a:rPr lang="es-ES" dirty="0"/>
              <a:t>: </a:t>
            </a:r>
            <a:r>
              <a:rPr lang="es-ES" dirty="0" err="1"/>
              <a:t>append</a:t>
            </a:r>
            <a:r>
              <a:rPr lang="es-ES" dirty="0"/>
              <a:t>() and pop()</a:t>
            </a:r>
          </a:p>
          <a:p>
            <a:r>
              <a:rPr lang="es-ES" dirty="0"/>
              <a:t>&gt;&gt;&gt; </a:t>
            </a:r>
            <a:r>
              <a:rPr lang="es-ES" dirty="0" err="1"/>
              <a:t>stack</a:t>
            </a:r>
            <a:r>
              <a:rPr lang="es-ES" dirty="0"/>
              <a:t> = [3, 4, 5]</a:t>
            </a:r>
          </a:p>
          <a:p>
            <a:r>
              <a:rPr lang="es-ES" dirty="0"/>
              <a:t>&gt;&gt;&gt; </a:t>
            </a:r>
            <a:r>
              <a:rPr lang="es-ES" dirty="0" err="1"/>
              <a:t>stack.append</a:t>
            </a:r>
            <a:r>
              <a:rPr lang="es-ES" dirty="0"/>
              <a:t>(6)</a:t>
            </a:r>
          </a:p>
          <a:p>
            <a:r>
              <a:rPr lang="es-ES" dirty="0"/>
              <a:t>&gt;&gt;&gt; </a:t>
            </a:r>
            <a:r>
              <a:rPr lang="es-ES" dirty="0" err="1"/>
              <a:t>stack.append</a:t>
            </a:r>
            <a:r>
              <a:rPr lang="es-ES" dirty="0"/>
              <a:t>(7)</a:t>
            </a:r>
          </a:p>
          <a:p>
            <a:r>
              <a:rPr lang="es-ES" dirty="0"/>
              <a:t>&gt;&gt;&gt; </a:t>
            </a:r>
            <a:r>
              <a:rPr lang="es-ES" dirty="0" err="1"/>
              <a:t>stack</a:t>
            </a:r>
            <a:endParaRPr lang="es-ES" dirty="0"/>
          </a:p>
          <a:p>
            <a:r>
              <a:rPr lang="es-ES" dirty="0"/>
              <a:t>[3, 4, 5, 6, 7]</a:t>
            </a:r>
          </a:p>
          <a:p>
            <a:r>
              <a:rPr lang="es-ES" dirty="0"/>
              <a:t>&gt;&gt;&gt; </a:t>
            </a:r>
            <a:r>
              <a:rPr lang="es-ES" dirty="0" err="1"/>
              <a:t>stack.pop</a:t>
            </a:r>
            <a:r>
              <a:rPr lang="es-ES" dirty="0"/>
              <a:t>()</a:t>
            </a:r>
          </a:p>
          <a:p>
            <a:r>
              <a:rPr lang="es-ES" dirty="0"/>
              <a:t>7</a:t>
            </a:r>
          </a:p>
          <a:p>
            <a:r>
              <a:rPr lang="es-ES" dirty="0"/>
              <a:t>&gt;&gt;&gt; </a:t>
            </a:r>
            <a:r>
              <a:rPr lang="es-ES" dirty="0" err="1"/>
              <a:t>stack</a:t>
            </a:r>
            <a:endParaRPr lang="es-ES" dirty="0"/>
          </a:p>
          <a:p>
            <a:r>
              <a:rPr lang="es-ES" dirty="0"/>
              <a:t>[3, 4, 5, 6]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65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2336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117586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LEN es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función</a:t>
            </a:r>
            <a:r>
              <a:rPr lang="en-GB" dirty="0"/>
              <a:t>, </a:t>
            </a:r>
            <a:r>
              <a:rPr lang="en-GB" dirty="0" err="1"/>
              <a:t>por</a:t>
            </a:r>
            <a:r>
              <a:rPr lang="en-GB" dirty="0"/>
              <a:t> tanto no se llama con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nombre</a:t>
            </a:r>
            <a:r>
              <a:rPr lang="en-GB" dirty="0"/>
              <a:t> del </a:t>
            </a:r>
            <a:r>
              <a:rPr lang="en-GB" dirty="0" err="1"/>
              <a:t>objeto</a:t>
            </a:r>
            <a:r>
              <a:rPr lang="en-GB" dirty="0"/>
              <a:t> </a:t>
            </a:r>
            <a:r>
              <a:rPr lang="en-GB" dirty="0" err="1"/>
              <a:t>seguido</a:t>
            </a:r>
            <a:r>
              <a:rPr lang="en-GB" dirty="0"/>
              <a:t> de ., se le </a:t>
            </a:r>
            <a:r>
              <a:rPr lang="en-GB" dirty="0" err="1"/>
              <a:t>pasa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parametro</a:t>
            </a:r>
            <a:r>
              <a:rPr lang="en-GB" dirty="0"/>
              <a:t>. De </a:t>
            </a:r>
            <a:r>
              <a:rPr lang="en-GB" dirty="0" err="1"/>
              <a:t>hecho</a:t>
            </a:r>
            <a:r>
              <a:rPr lang="en-GB" dirty="0"/>
              <a:t> LEN </a:t>
            </a:r>
            <a:r>
              <a:rPr lang="en-GB" dirty="0" err="1"/>
              <a:t>admite</a:t>
            </a:r>
            <a:r>
              <a:rPr lang="en-GB" dirty="0"/>
              <a:t> </a:t>
            </a:r>
            <a:r>
              <a:rPr lang="en-GB" dirty="0" err="1"/>
              <a:t>otros</a:t>
            </a:r>
            <a:r>
              <a:rPr lang="en-GB" dirty="0"/>
              <a:t> </a:t>
            </a:r>
            <a:r>
              <a:rPr lang="en-GB" dirty="0" err="1"/>
              <a:t>parametros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la </a:t>
            </a:r>
            <a:r>
              <a:rPr lang="en-GB" dirty="0" err="1"/>
              <a:t>tupla</a:t>
            </a:r>
            <a:r>
              <a:rPr lang="en-GB" dirty="0"/>
              <a:t>, etc</a:t>
            </a:r>
          </a:p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66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706162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LEN es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función</a:t>
            </a:r>
            <a:r>
              <a:rPr lang="en-GB" dirty="0"/>
              <a:t>, </a:t>
            </a:r>
            <a:r>
              <a:rPr lang="en-GB" dirty="0" err="1"/>
              <a:t>por</a:t>
            </a:r>
            <a:r>
              <a:rPr lang="en-GB" dirty="0"/>
              <a:t> tanto no se llama con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nombre</a:t>
            </a:r>
            <a:r>
              <a:rPr lang="en-GB" dirty="0"/>
              <a:t> del </a:t>
            </a:r>
            <a:r>
              <a:rPr lang="en-GB" dirty="0" err="1"/>
              <a:t>objeto</a:t>
            </a:r>
            <a:r>
              <a:rPr lang="en-GB" dirty="0"/>
              <a:t> </a:t>
            </a:r>
            <a:r>
              <a:rPr lang="en-GB" dirty="0" err="1"/>
              <a:t>seguido</a:t>
            </a:r>
            <a:r>
              <a:rPr lang="en-GB" dirty="0"/>
              <a:t> de ., se le </a:t>
            </a:r>
            <a:r>
              <a:rPr lang="en-GB" dirty="0" err="1"/>
              <a:t>pasa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parametro</a:t>
            </a:r>
            <a:r>
              <a:rPr lang="en-GB" dirty="0"/>
              <a:t>. De </a:t>
            </a:r>
            <a:r>
              <a:rPr lang="en-GB" dirty="0" err="1"/>
              <a:t>hecho</a:t>
            </a:r>
            <a:r>
              <a:rPr lang="en-GB" dirty="0"/>
              <a:t> LEN </a:t>
            </a:r>
            <a:r>
              <a:rPr lang="en-GB" dirty="0" err="1"/>
              <a:t>admite</a:t>
            </a:r>
            <a:r>
              <a:rPr lang="en-GB" dirty="0"/>
              <a:t> </a:t>
            </a:r>
            <a:r>
              <a:rPr lang="en-GB" dirty="0" err="1"/>
              <a:t>otros</a:t>
            </a:r>
            <a:r>
              <a:rPr lang="en-GB" dirty="0"/>
              <a:t> </a:t>
            </a:r>
            <a:r>
              <a:rPr lang="en-GB" dirty="0" err="1"/>
              <a:t>parametros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la </a:t>
            </a:r>
            <a:r>
              <a:rPr lang="en-GB" dirty="0" err="1"/>
              <a:t>tupla</a:t>
            </a:r>
            <a:r>
              <a:rPr lang="en-GB" dirty="0"/>
              <a:t>, etc</a:t>
            </a:r>
          </a:p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67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415837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68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601780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69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59136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70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759585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71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17262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72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314696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def </a:t>
            </a:r>
            <a:r>
              <a:rPr lang="en-GB" dirty="0" err="1"/>
              <a:t>process_text</a:t>
            </a:r>
            <a:r>
              <a:rPr lang="en-GB" dirty="0"/>
              <a:t>(text="This is a default text with Python and amazing words.", </a:t>
            </a:r>
            <a:r>
              <a:rPr lang="en-GB" dirty="0" err="1"/>
              <a:t>words_to_replace</a:t>
            </a:r>
            <a:r>
              <a:rPr lang="en-GB" dirty="0"/>
              <a:t>=None):</a:t>
            </a:r>
          </a:p>
          <a:p>
            <a:r>
              <a:rPr lang="en-GB" dirty="0"/>
              <a:t>    """</a:t>
            </a:r>
          </a:p>
          <a:p>
            <a:r>
              <a:rPr lang="en-GB" dirty="0"/>
              <a:t>    This function processes the given text:</a:t>
            </a:r>
          </a:p>
          <a:p>
            <a:r>
              <a:rPr lang="en-GB" dirty="0"/>
              <a:t>    - Converts to lowercase</a:t>
            </a:r>
          </a:p>
          <a:p>
            <a:r>
              <a:rPr lang="en-GB" dirty="0"/>
              <a:t>    - Strips leading and trailing whitespace</a:t>
            </a:r>
          </a:p>
          <a:p>
            <a:r>
              <a:rPr lang="en-GB" dirty="0"/>
              <a:t>    - Replaces specified words with asterisks (*)</a:t>
            </a:r>
          </a:p>
          <a:p>
            <a:r>
              <a:rPr lang="en-GB" dirty="0"/>
              <a:t>    """</a:t>
            </a:r>
          </a:p>
          <a:p>
            <a:r>
              <a:rPr lang="en-GB" dirty="0"/>
              <a:t>    if </a:t>
            </a:r>
            <a:r>
              <a:rPr lang="en-GB" dirty="0" err="1"/>
              <a:t>words_to_replace</a:t>
            </a:r>
            <a:r>
              <a:rPr lang="en-GB" dirty="0"/>
              <a:t> is None:</a:t>
            </a:r>
          </a:p>
          <a:p>
            <a:r>
              <a:rPr lang="en-GB" dirty="0"/>
              <a:t>        </a:t>
            </a:r>
            <a:r>
              <a:rPr lang="en-GB" dirty="0" err="1"/>
              <a:t>words_to_replace</a:t>
            </a:r>
            <a:r>
              <a:rPr lang="en-GB" dirty="0"/>
              <a:t> = ["python", "amazing"]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# Convert to lowercase</a:t>
            </a:r>
          </a:p>
          <a:p>
            <a:r>
              <a:rPr lang="en-GB" dirty="0"/>
              <a:t>    text = </a:t>
            </a:r>
            <a:r>
              <a:rPr lang="en-GB" dirty="0" err="1"/>
              <a:t>text.lower</a:t>
            </a:r>
            <a:r>
              <a:rPr lang="en-GB" dirty="0"/>
              <a:t>()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# Strip leading and trailing whitespace</a:t>
            </a:r>
          </a:p>
          <a:p>
            <a:r>
              <a:rPr lang="en-GB" dirty="0"/>
              <a:t>    text = </a:t>
            </a:r>
            <a:r>
              <a:rPr lang="en-GB" dirty="0" err="1"/>
              <a:t>text.strip</a:t>
            </a:r>
            <a:r>
              <a:rPr lang="en-GB" dirty="0"/>
              <a:t>()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# Split text into words</a:t>
            </a:r>
          </a:p>
          <a:p>
            <a:r>
              <a:rPr lang="en-GB" dirty="0"/>
              <a:t>    words = </a:t>
            </a:r>
            <a:r>
              <a:rPr lang="en-GB" dirty="0" err="1"/>
              <a:t>text.split</a:t>
            </a:r>
            <a:r>
              <a:rPr lang="en-GB" dirty="0"/>
              <a:t>()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# Initialize the count of replaced words</a:t>
            </a:r>
          </a:p>
          <a:p>
            <a:r>
              <a:rPr lang="en-GB" dirty="0"/>
              <a:t>    </a:t>
            </a:r>
            <a:r>
              <a:rPr lang="en-GB" dirty="0" err="1"/>
              <a:t>replaced_count</a:t>
            </a:r>
            <a:r>
              <a:rPr lang="en-GB" dirty="0"/>
              <a:t> = 0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# Replace specified words</a:t>
            </a:r>
          </a:p>
          <a:p>
            <a:r>
              <a:rPr lang="en-GB" dirty="0"/>
              <a:t>    for </a:t>
            </a:r>
            <a:r>
              <a:rPr lang="en-GB" dirty="0" err="1"/>
              <a:t>i</a:t>
            </a:r>
            <a:r>
              <a:rPr lang="en-GB" dirty="0"/>
              <a:t> in range(</a:t>
            </a:r>
            <a:r>
              <a:rPr lang="en-GB" dirty="0" err="1"/>
              <a:t>len</a:t>
            </a:r>
            <a:r>
              <a:rPr lang="en-GB" dirty="0"/>
              <a:t>(words)):</a:t>
            </a:r>
          </a:p>
          <a:p>
            <a:r>
              <a:rPr lang="en-GB" dirty="0"/>
              <a:t>        if words[</a:t>
            </a:r>
            <a:r>
              <a:rPr lang="en-GB" dirty="0" err="1"/>
              <a:t>i</a:t>
            </a:r>
            <a:r>
              <a:rPr lang="en-GB" dirty="0"/>
              <a:t>] in </a:t>
            </a:r>
            <a:r>
              <a:rPr lang="en-GB" dirty="0" err="1"/>
              <a:t>words_to_replace</a:t>
            </a:r>
            <a:r>
              <a:rPr lang="en-GB" dirty="0"/>
              <a:t>:</a:t>
            </a:r>
          </a:p>
          <a:p>
            <a:r>
              <a:rPr lang="en-GB" dirty="0"/>
              <a:t>            words[</a:t>
            </a:r>
            <a:r>
              <a:rPr lang="en-GB" dirty="0" err="1"/>
              <a:t>i</a:t>
            </a:r>
            <a:r>
              <a:rPr lang="en-GB" dirty="0"/>
              <a:t>] = '*' * </a:t>
            </a:r>
            <a:r>
              <a:rPr lang="en-GB" dirty="0" err="1"/>
              <a:t>len</a:t>
            </a:r>
            <a:r>
              <a:rPr lang="en-GB" dirty="0"/>
              <a:t>(words[</a:t>
            </a:r>
            <a:r>
              <a:rPr lang="en-GB" dirty="0" err="1"/>
              <a:t>i</a:t>
            </a:r>
            <a:r>
              <a:rPr lang="en-GB" dirty="0"/>
              <a:t>])</a:t>
            </a:r>
          </a:p>
          <a:p>
            <a:r>
              <a:rPr lang="en-GB" dirty="0"/>
              <a:t>            </a:t>
            </a:r>
            <a:r>
              <a:rPr lang="en-GB" dirty="0" err="1"/>
              <a:t>replaced_count</a:t>
            </a:r>
            <a:r>
              <a:rPr lang="en-GB" dirty="0"/>
              <a:t> += 1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# Join the words back into a single string</a:t>
            </a:r>
          </a:p>
          <a:p>
            <a:r>
              <a:rPr lang="en-GB" dirty="0"/>
              <a:t>    </a:t>
            </a:r>
            <a:r>
              <a:rPr lang="en-GB" dirty="0" err="1"/>
              <a:t>processed_text</a:t>
            </a:r>
            <a:r>
              <a:rPr lang="en-GB" dirty="0"/>
              <a:t> = ' '.join(words)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return </a:t>
            </a:r>
            <a:r>
              <a:rPr lang="en-GB" dirty="0" err="1"/>
              <a:t>processed_text</a:t>
            </a:r>
            <a:r>
              <a:rPr lang="en-GB" dirty="0"/>
              <a:t>, </a:t>
            </a:r>
            <a:r>
              <a:rPr lang="en-GB" dirty="0" err="1"/>
              <a:t>replaced_count</a:t>
            </a:r>
            <a:endParaRPr lang="en-GB" dirty="0"/>
          </a:p>
          <a:p>
            <a:endParaRPr lang="en-GB" dirty="0"/>
          </a:p>
          <a:p>
            <a:r>
              <a:rPr lang="en-GB" dirty="0"/>
              <a:t># Test the function with default values</a:t>
            </a:r>
          </a:p>
          <a:p>
            <a:r>
              <a:rPr lang="en-GB" dirty="0"/>
              <a:t>result, count = </a:t>
            </a:r>
            <a:r>
              <a:rPr lang="en-GB" dirty="0" err="1"/>
              <a:t>process_text</a:t>
            </a:r>
            <a:r>
              <a:rPr lang="en-GB" dirty="0"/>
              <a:t>()</a:t>
            </a:r>
          </a:p>
          <a:p>
            <a:r>
              <a:rPr lang="en-GB" dirty="0"/>
              <a:t>print(</a:t>
            </a:r>
            <a:r>
              <a:rPr lang="en-GB" dirty="0" err="1"/>
              <a:t>f"Processed</a:t>
            </a:r>
            <a:r>
              <a:rPr lang="en-GB" dirty="0"/>
              <a:t> text: {result}")</a:t>
            </a:r>
          </a:p>
          <a:p>
            <a:r>
              <a:rPr lang="en-GB" dirty="0"/>
              <a:t>print(</a:t>
            </a:r>
            <a:r>
              <a:rPr lang="en-GB" dirty="0" err="1"/>
              <a:t>f"Number</a:t>
            </a:r>
            <a:r>
              <a:rPr lang="en-GB" dirty="0"/>
              <a:t> of words replaced: {count}")</a:t>
            </a:r>
          </a:p>
          <a:p>
            <a:endParaRPr lang="en-GB" dirty="0"/>
          </a:p>
          <a:p>
            <a:r>
              <a:rPr lang="en-GB" dirty="0"/>
              <a:t># Test the function with custom values</a:t>
            </a:r>
          </a:p>
          <a:p>
            <a:r>
              <a:rPr lang="en-GB" dirty="0" err="1"/>
              <a:t>custom_text</a:t>
            </a:r>
            <a:r>
              <a:rPr lang="en-GB" dirty="0"/>
              <a:t> = "  Python is an amazing programming language. Python is popular.  "</a:t>
            </a:r>
          </a:p>
          <a:p>
            <a:r>
              <a:rPr lang="en-GB" dirty="0" err="1"/>
              <a:t>custom_words_to_replace</a:t>
            </a:r>
            <a:r>
              <a:rPr lang="en-GB" dirty="0"/>
              <a:t> = ["python", "amazing"]</a:t>
            </a:r>
          </a:p>
          <a:p>
            <a:endParaRPr lang="en-GB" dirty="0"/>
          </a:p>
          <a:p>
            <a:r>
              <a:rPr lang="en-GB" dirty="0"/>
              <a:t>result, count = </a:t>
            </a:r>
            <a:r>
              <a:rPr lang="en-GB" dirty="0" err="1"/>
              <a:t>process_text</a:t>
            </a:r>
            <a:r>
              <a:rPr lang="en-GB" dirty="0"/>
              <a:t>(</a:t>
            </a:r>
            <a:r>
              <a:rPr lang="en-GB" dirty="0" err="1"/>
              <a:t>custom_text</a:t>
            </a:r>
            <a:r>
              <a:rPr lang="en-GB" dirty="0"/>
              <a:t>, </a:t>
            </a:r>
            <a:r>
              <a:rPr lang="en-GB" dirty="0" err="1"/>
              <a:t>custom_words_to_replace</a:t>
            </a:r>
            <a:r>
              <a:rPr lang="en-GB" dirty="0"/>
              <a:t>)</a:t>
            </a:r>
          </a:p>
          <a:p>
            <a:r>
              <a:rPr lang="en-GB" dirty="0"/>
              <a:t>print(</a:t>
            </a:r>
            <a:r>
              <a:rPr lang="en-GB" dirty="0" err="1"/>
              <a:t>f"Processed</a:t>
            </a:r>
            <a:r>
              <a:rPr lang="en-GB" dirty="0"/>
              <a:t> text: {result}")</a:t>
            </a:r>
          </a:p>
          <a:p>
            <a:r>
              <a:rPr lang="en-GB" dirty="0"/>
              <a:t>print(</a:t>
            </a:r>
            <a:r>
              <a:rPr lang="en-GB" dirty="0" err="1"/>
              <a:t>f"Number</a:t>
            </a:r>
            <a:r>
              <a:rPr lang="en-GB" dirty="0"/>
              <a:t> of words replaced: {count}")</a:t>
            </a:r>
          </a:p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73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269544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74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296779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75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5962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450850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>
                <a:effectLst/>
                <a:latin typeface="Helvetica" pitchFamily="2" charset="0"/>
              </a:rPr>
              <a:t>A </a:t>
            </a:r>
            <a:r>
              <a:rPr lang="es-ES" dirty="0" err="1">
                <a:effectLst/>
                <a:latin typeface="Helvetica" pitchFamily="2" charset="0"/>
              </a:rPr>
              <a:t>scope</a:t>
            </a:r>
            <a:r>
              <a:rPr lang="es-ES" dirty="0">
                <a:effectLst/>
                <a:latin typeface="Helvetica" pitchFamily="2" charset="0"/>
              </a:rPr>
              <a:t> </a:t>
            </a:r>
            <a:r>
              <a:rPr lang="es-ES" dirty="0" err="1">
                <a:effectLst/>
                <a:latin typeface="Helvetica" pitchFamily="2" charset="0"/>
              </a:rPr>
              <a:t>is</a:t>
            </a:r>
            <a:r>
              <a:rPr lang="es-ES" dirty="0">
                <a:effectLst/>
                <a:latin typeface="Helvetica" pitchFamily="2" charset="0"/>
              </a:rPr>
              <a:t> a textual </a:t>
            </a:r>
            <a:r>
              <a:rPr lang="es-ES" dirty="0" err="1">
                <a:effectLst/>
                <a:latin typeface="Helvetica" pitchFamily="2" charset="0"/>
              </a:rPr>
              <a:t>region</a:t>
            </a:r>
            <a:r>
              <a:rPr lang="es-ES" dirty="0">
                <a:effectLst/>
                <a:latin typeface="Helvetica" pitchFamily="2" charset="0"/>
              </a:rPr>
              <a:t> </a:t>
            </a:r>
            <a:r>
              <a:rPr lang="es-ES" dirty="0" err="1">
                <a:effectLst/>
                <a:latin typeface="Helvetica" pitchFamily="2" charset="0"/>
              </a:rPr>
              <a:t>of</a:t>
            </a:r>
            <a:r>
              <a:rPr lang="es-ES" dirty="0">
                <a:effectLst/>
                <a:latin typeface="Helvetica" pitchFamily="2" charset="0"/>
              </a:rPr>
              <a:t> a Python </a:t>
            </a:r>
            <a:r>
              <a:rPr lang="es-ES" dirty="0" err="1">
                <a:effectLst/>
                <a:latin typeface="Helvetica" pitchFamily="2" charset="0"/>
              </a:rPr>
              <a:t>program</a:t>
            </a:r>
            <a:r>
              <a:rPr lang="es-ES" dirty="0">
                <a:effectLst/>
                <a:latin typeface="Helvetica" pitchFamily="2" charset="0"/>
              </a:rPr>
              <a:t> </a:t>
            </a:r>
            <a:r>
              <a:rPr lang="es-ES" dirty="0" err="1">
                <a:effectLst/>
                <a:latin typeface="Helvetica" pitchFamily="2" charset="0"/>
              </a:rPr>
              <a:t>where</a:t>
            </a:r>
            <a:r>
              <a:rPr lang="es-ES" dirty="0">
                <a:effectLst/>
                <a:latin typeface="Helvetica" pitchFamily="2" charset="0"/>
              </a:rPr>
              <a:t> a </a:t>
            </a:r>
            <a:r>
              <a:rPr lang="es-ES" dirty="0" err="1">
                <a:effectLst/>
                <a:latin typeface="Helvetica" pitchFamily="2" charset="0"/>
              </a:rPr>
              <a:t>namespace</a:t>
            </a:r>
            <a:r>
              <a:rPr lang="es-ES" dirty="0">
                <a:effectLst/>
                <a:latin typeface="Helvetica" pitchFamily="2" charset="0"/>
              </a:rPr>
              <a:t> </a:t>
            </a:r>
            <a:r>
              <a:rPr lang="es-ES" dirty="0" err="1">
                <a:effectLst/>
                <a:latin typeface="Helvetica" pitchFamily="2" charset="0"/>
              </a:rPr>
              <a:t>is</a:t>
            </a:r>
            <a:r>
              <a:rPr lang="es-ES" dirty="0">
                <a:effectLst/>
                <a:latin typeface="Helvetica" pitchFamily="2" charset="0"/>
              </a:rPr>
              <a:t> </a:t>
            </a:r>
            <a:r>
              <a:rPr lang="es-ES" dirty="0" err="1">
                <a:effectLst/>
                <a:latin typeface="Helvetica" pitchFamily="2" charset="0"/>
              </a:rPr>
              <a:t>directly</a:t>
            </a:r>
            <a:r>
              <a:rPr lang="es-ES" dirty="0">
                <a:effectLst/>
                <a:latin typeface="Helvetica" pitchFamily="2" charset="0"/>
              </a:rPr>
              <a:t> </a:t>
            </a:r>
            <a:r>
              <a:rPr lang="es-ES" dirty="0" err="1">
                <a:effectLst/>
                <a:latin typeface="Helvetica" pitchFamily="2" charset="0"/>
              </a:rPr>
              <a:t>accessible</a:t>
            </a:r>
            <a:endParaRPr lang="es-ES" dirty="0">
              <a:effectLst/>
              <a:latin typeface="Helvetica" pitchFamily="2" charset="0"/>
            </a:endParaRPr>
          </a:p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76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936162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77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410455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Cuidado</a:t>
            </a:r>
            <a:r>
              <a:rPr lang="en-GB" dirty="0"/>
              <a:t>. </a:t>
            </a:r>
            <a:r>
              <a:rPr lang="en-GB" dirty="0" err="1"/>
              <a:t>Cuando</a:t>
            </a:r>
            <a:r>
              <a:rPr lang="en-GB" dirty="0"/>
              <a:t> declare global la variable, no la </a:t>
            </a:r>
            <a:r>
              <a:rPr lang="en-GB" dirty="0" err="1"/>
              <a:t>puedo</a:t>
            </a:r>
            <a:r>
              <a:rPr lang="en-GB" dirty="0"/>
              <a:t> </a:t>
            </a:r>
            <a:r>
              <a:rPr lang="en-GB" dirty="0" err="1"/>
              <a:t>asignar</a:t>
            </a:r>
            <a:r>
              <a:rPr lang="en-GB" dirty="0"/>
              <a:t> un </a:t>
            </a:r>
            <a:r>
              <a:rPr lang="en-GB" dirty="0" err="1"/>
              <a:t>valor</a:t>
            </a:r>
            <a:r>
              <a:rPr lang="en-GB" dirty="0"/>
              <a:t>. Lo </a:t>
            </a:r>
            <a:r>
              <a:rPr lang="en-GB" dirty="0" err="1"/>
              <a:t>tengo</a:t>
            </a:r>
            <a:r>
              <a:rPr lang="en-GB" dirty="0"/>
              <a:t> que </a:t>
            </a:r>
            <a:r>
              <a:rPr lang="en-GB" dirty="0" err="1"/>
              <a:t>hacer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otra</a:t>
            </a:r>
            <a:r>
              <a:rPr lang="en-GB" dirty="0"/>
              <a:t> </a:t>
            </a:r>
            <a:r>
              <a:rPr lang="en-GB" dirty="0" err="1"/>
              <a:t>línea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78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56571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def </a:t>
            </a:r>
            <a:r>
              <a:rPr lang="en-GB" dirty="0" err="1"/>
              <a:t>process_text</a:t>
            </a:r>
            <a:r>
              <a:rPr lang="en-GB" dirty="0"/>
              <a:t>(text="This is a default text with Python and amazing words.", </a:t>
            </a:r>
            <a:r>
              <a:rPr lang="en-GB" dirty="0" err="1"/>
              <a:t>words_to_replace</a:t>
            </a:r>
            <a:r>
              <a:rPr lang="en-GB" dirty="0"/>
              <a:t>=None):</a:t>
            </a:r>
          </a:p>
          <a:p>
            <a:r>
              <a:rPr lang="en-GB" dirty="0"/>
              <a:t>    """</a:t>
            </a:r>
          </a:p>
          <a:p>
            <a:r>
              <a:rPr lang="en-GB" dirty="0"/>
              <a:t>    This function processes the given text:</a:t>
            </a:r>
          </a:p>
          <a:p>
            <a:r>
              <a:rPr lang="en-GB" dirty="0"/>
              <a:t>    - Converts to lowercase</a:t>
            </a:r>
          </a:p>
          <a:p>
            <a:r>
              <a:rPr lang="en-GB" dirty="0"/>
              <a:t>    - Strips leading and trailing whitespace</a:t>
            </a:r>
          </a:p>
          <a:p>
            <a:r>
              <a:rPr lang="en-GB" dirty="0"/>
              <a:t>    - Replaces specified words with asterisks (*)</a:t>
            </a:r>
          </a:p>
          <a:p>
            <a:r>
              <a:rPr lang="en-GB" dirty="0"/>
              <a:t>    """</a:t>
            </a:r>
          </a:p>
          <a:p>
            <a:r>
              <a:rPr lang="en-GB" dirty="0"/>
              <a:t>    if </a:t>
            </a:r>
            <a:r>
              <a:rPr lang="en-GB" dirty="0" err="1"/>
              <a:t>words_to_replace</a:t>
            </a:r>
            <a:r>
              <a:rPr lang="en-GB" dirty="0"/>
              <a:t> is None:</a:t>
            </a:r>
          </a:p>
          <a:p>
            <a:r>
              <a:rPr lang="en-GB" dirty="0"/>
              <a:t>        </a:t>
            </a:r>
            <a:r>
              <a:rPr lang="en-GB" dirty="0" err="1"/>
              <a:t>words_to_replace</a:t>
            </a:r>
            <a:r>
              <a:rPr lang="en-GB" dirty="0"/>
              <a:t> = ["python", "amazing"]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# Convert to lowercase</a:t>
            </a:r>
          </a:p>
          <a:p>
            <a:r>
              <a:rPr lang="en-GB" dirty="0"/>
              <a:t>    text = </a:t>
            </a:r>
            <a:r>
              <a:rPr lang="en-GB" dirty="0" err="1"/>
              <a:t>text.lower</a:t>
            </a:r>
            <a:r>
              <a:rPr lang="en-GB" dirty="0"/>
              <a:t>()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# Strip leading and trailing whitespace</a:t>
            </a:r>
          </a:p>
          <a:p>
            <a:r>
              <a:rPr lang="en-GB" dirty="0"/>
              <a:t>    text = </a:t>
            </a:r>
            <a:r>
              <a:rPr lang="en-GB" dirty="0" err="1"/>
              <a:t>text.strip</a:t>
            </a:r>
            <a:r>
              <a:rPr lang="en-GB" dirty="0"/>
              <a:t>()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# Split text into words</a:t>
            </a:r>
          </a:p>
          <a:p>
            <a:r>
              <a:rPr lang="en-GB" dirty="0"/>
              <a:t>    words = </a:t>
            </a:r>
            <a:r>
              <a:rPr lang="en-GB" dirty="0" err="1"/>
              <a:t>text.split</a:t>
            </a:r>
            <a:r>
              <a:rPr lang="en-GB" dirty="0"/>
              <a:t>()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# Initialize the count of replaced words</a:t>
            </a:r>
          </a:p>
          <a:p>
            <a:r>
              <a:rPr lang="en-GB" dirty="0"/>
              <a:t>    </a:t>
            </a:r>
            <a:r>
              <a:rPr lang="en-GB" dirty="0" err="1"/>
              <a:t>replaced_count</a:t>
            </a:r>
            <a:r>
              <a:rPr lang="en-GB" dirty="0"/>
              <a:t> = 0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# Replace specified words</a:t>
            </a:r>
          </a:p>
          <a:p>
            <a:r>
              <a:rPr lang="en-GB" dirty="0"/>
              <a:t>    for </a:t>
            </a:r>
            <a:r>
              <a:rPr lang="en-GB" dirty="0" err="1"/>
              <a:t>i</a:t>
            </a:r>
            <a:r>
              <a:rPr lang="en-GB" dirty="0"/>
              <a:t> in range(</a:t>
            </a:r>
            <a:r>
              <a:rPr lang="en-GB" dirty="0" err="1"/>
              <a:t>len</a:t>
            </a:r>
            <a:r>
              <a:rPr lang="en-GB" dirty="0"/>
              <a:t>(words)):</a:t>
            </a:r>
          </a:p>
          <a:p>
            <a:r>
              <a:rPr lang="en-GB" dirty="0"/>
              <a:t>        if words[</a:t>
            </a:r>
            <a:r>
              <a:rPr lang="en-GB" dirty="0" err="1"/>
              <a:t>i</a:t>
            </a:r>
            <a:r>
              <a:rPr lang="en-GB" dirty="0"/>
              <a:t>] in </a:t>
            </a:r>
            <a:r>
              <a:rPr lang="en-GB" dirty="0" err="1"/>
              <a:t>words_to_replace</a:t>
            </a:r>
            <a:r>
              <a:rPr lang="en-GB" dirty="0"/>
              <a:t>:</a:t>
            </a:r>
          </a:p>
          <a:p>
            <a:r>
              <a:rPr lang="en-GB" dirty="0"/>
              <a:t>            words[</a:t>
            </a:r>
            <a:r>
              <a:rPr lang="en-GB" dirty="0" err="1"/>
              <a:t>i</a:t>
            </a:r>
            <a:r>
              <a:rPr lang="en-GB" dirty="0"/>
              <a:t>] = '*' * </a:t>
            </a:r>
            <a:r>
              <a:rPr lang="en-GB" dirty="0" err="1"/>
              <a:t>len</a:t>
            </a:r>
            <a:r>
              <a:rPr lang="en-GB" dirty="0"/>
              <a:t>(words[</a:t>
            </a:r>
            <a:r>
              <a:rPr lang="en-GB" dirty="0" err="1"/>
              <a:t>i</a:t>
            </a:r>
            <a:r>
              <a:rPr lang="en-GB" dirty="0"/>
              <a:t>])</a:t>
            </a:r>
          </a:p>
          <a:p>
            <a:r>
              <a:rPr lang="en-GB" dirty="0"/>
              <a:t>            </a:t>
            </a:r>
            <a:r>
              <a:rPr lang="en-GB" dirty="0" err="1"/>
              <a:t>replaced_count</a:t>
            </a:r>
            <a:r>
              <a:rPr lang="en-GB" dirty="0"/>
              <a:t> += 1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# Join the words back into a single string</a:t>
            </a:r>
          </a:p>
          <a:p>
            <a:r>
              <a:rPr lang="en-GB" dirty="0"/>
              <a:t>    </a:t>
            </a:r>
            <a:r>
              <a:rPr lang="en-GB" dirty="0" err="1"/>
              <a:t>processed_text</a:t>
            </a:r>
            <a:r>
              <a:rPr lang="en-GB" dirty="0"/>
              <a:t> = ' '.join(words)</a:t>
            </a:r>
          </a:p>
          <a:p>
            <a:r>
              <a:rPr lang="en-GB" dirty="0"/>
              <a:t>    </a:t>
            </a:r>
          </a:p>
          <a:p>
            <a:r>
              <a:rPr lang="en-GB" dirty="0"/>
              <a:t>    return </a:t>
            </a:r>
            <a:r>
              <a:rPr lang="en-GB" dirty="0" err="1"/>
              <a:t>processed_text</a:t>
            </a:r>
            <a:r>
              <a:rPr lang="en-GB" dirty="0"/>
              <a:t>, </a:t>
            </a:r>
            <a:r>
              <a:rPr lang="en-GB" dirty="0" err="1"/>
              <a:t>replaced_count</a:t>
            </a:r>
            <a:endParaRPr lang="en-GB" dirty="0"/>
          </a:p>
          <a:p>
            <a:endParaRPr lang="en-GB" dirty="0"/>
          </a:p>
          <a:p>
            <a:r>
              <a:rPr lang="en-GB" dirty="0"/>
              <a:t># Test the function with default values</a:t>
            </a:r>
          </a:p>
          <a:p>
            <a:r>
              <a:rPr lang="en-GB" dirty="0"/>
              <a:t>result, count = </a:t>
            </a:r>
            <a:r>
              <a:rPr lang="en-GB" dirty="0" err="1"/>
              <a:t>process_text</a:t>
            </a:r>
            <a:r>
              <a:rPr lang="en-GB" dirty="0"/>
              <a:t>()</a:t>
            </a:r>
          </a:p>
          <a:p>
            <a:r>
              <a:rPr lang="en-GB" dirty="0"/>
              <a:t>print(</a:t>
            </a:r>
            <a:r>
              <a:rPr lang="en-GB" dirty="0" err="1"/>
              <a:t>f"Processed</a:t>
            </a:r>
            <a:r>
              <a:rPr lang="en-GB" dirty="0"/>
              <a:t> text: {result}")</a:t>
            </a:r>
          </a:p>
          <a:p>
            <a:r>
              <a:rPr lang="en-GB" dirty="0"/>
              <a:t>print(</a:t>
            </a:r>
            <a:r>
              <a:rPr lang="en-GB" dirty="0" err="1"/>
              <a:t>f"Number</a:t>
            </a:r>
            <a:r>
              <a:rPr lang="en-GB" dirty="0"/>
              <a:t> of words replaced: {count}")</a:t>
            </a:r>
          </a:p>
          <a:p>
            <a:endParaRPr lang="en-GB" dirty="0"/>
          </a:p>
          <a:p>
            <a:r>
              <a:rPr lang="en-GB" dirty="0"/>
              <a:t># Test the function with custom values</a:t>
            </a:r>
          </a:p>
          <a:p>
            <a:r>
              <a:rPr lang="en-GB" dirty="0" err="1"/>
              <a:t>custom_text</a:t>
            </a:r>
            <a:r>
              <a:rPr lang="en-GB" dirty="0"/>
              <a:t> = "  Python is an amazing programming language. Python is popular.  "</a:t>
            </a:r>
          </a:p>
          <a:p>
            <a:r>
              <a:rPr lang="en-GB" dirty="0" err="1"/>
              <a:t>custom_words_to_replace</a:t>
            </a:r>
            <a:r>
              <a:rPr lang="en-GB" dirty="0"/>
              <a:t> = ["python", "amazing"]</a:t>
            </a:r>
          </a:p>
          <a:p>
            <a:endParaRPr lang="en-GB" dirty="0"/>
          </a:p>
          <a:p>
            <a:r>
              <a:rPr lang="en-GB" dirty="0"/>
              <a:t>result, count = </a:t>
            </a:r>
            <a:r>
              <a:rPr lang="en-GB" dirty="0" err="1"/>
              <a:t>process_text</a:t>
            </a:r>
            <a:r>
              <a:rPr lang="en-GB" dirty="0"/>
              <a:t>(</a:t>
            </a:r>
            <a:r>
              <a:rPr lang="en-GB" dirty="0" err="1"/>
              <a:t>custom_text</a:t>
            </a:r>
            <a:r>
              <a:rPr lang="en-GB" dirty="0"/>
              <a:t>, </a:t>
            </a:r>
            <a:r>
              <a:rPr lang="en-GB" dirty="0" err="1"/>
              <a:t>custom_words_to_replace</a:t>
            </a:r>
            <a:r>
              <a:rPr lang="en-GB" dirty="0"/>
              <a:t>)</a:t>
            </a:r>
          </a:p>
          <a:p>
            <a:r>
              <a:rPr lang="en-GB" dirty="0"/>
              <a:t>print(</a:t>
            </a:r>
            <a:r>
              <a:rPr lang="en-GB" dirty="0" err="1"/>
              <a:t>f"Processed</a:t>
            </a:r>
            <a:r>
              <a:rPr lang="en-GB" dirty="0"/>
              <a:t> text: {result}")</a:t>
            </a:r>
          </a:p>
          <a:p>
            <a:r>
              <a:rPr lang="en-GB" dirty="0"/>
              <a:t>print(</a:t>
            </a:r>
            <a:r>
              <a:rPr lang="en-GB" dirty="0" err="1"/>
              <a:t>f"Number</a:t>
            </a:r>
            <a:r>
              <a:rPr lang="en-GB" dirty="0"/>
              <a:t> of words replaced: {count}")</a:t>
            </a:r>
          </a:p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79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504514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80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122874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# Global variable that stores tasks</a:t>
            </a:r>
          </a:p>
          <a:p>
            <a:r>
              <a:rPr lang="en-GB" dirty="0"/>
              <a:t>tasks = []</a:t>
            </a:r>
          </a:p>
          <a:p>
            <a:endParaRPr lang="en-GB" dirty="0"/>
          </a:p>
          <a:p>
            <a:r>
              <a:rPr lang="en-GB" dirty="0"/>
              <a:t>def </a:t>
            </a:r>
            <a:r>
              <a:rPr lang="en-GB" dirty="0" err="1"/>
              <a:t>add_task</a:t>
            </a:r>
            <a:r>
              <a:rPr lang="en-GB" dirty="0"/>
              <a:t>(task):</a:t>
            </a:r>
          </a:p>
          <a:p>
            <a:r>
              <a:rPr lang="en-GB" dirty="0"/>
              <a:t>    """Adds a new task to the task list."""</a:t>
            </a:r>
          </a:p>
          <a:p>
            <a:r>
              <a:rPr lang="en-GB" dirty="0"/>
              <a:t>    </a:t>
            </a:r>
            <a:r>
              <a:rPr lang="en-GB" dirty="0" err="1"/>
              <a:t>tasks.append</a:t>
            </a:r>
            <a:r>
              <a:rPr lang="en-GB" dirty="0"/>
              <a:t>(task)</a:t>
            </a:r>
          </a:p>
          <a:p>
            <a:r>
              <a:rPr lang="en-GB" dirty="0"/>
              <a:t>    print(</a:t>
            </a:r>
            <a:r>
              <a:rPr lang="en-GB" dirty="0" err="1"/>
              <a:t>f"Task</a:t>
            </a:r>
            <a:r>
              <a:rPr lang="en-GB" dirty="0"/>
              <a:t> '{task}' added.")</a:t>
            </a:r>
          </a:p>
          <a:p>
            <a:endParaRPr lang="en-GB" dirty="0"/>
          </a:p>
          <a:p>
            <a:r>
              <a:rPr lang="en-GB" dirty="0"/>
              <a:t>def </a:t>
            </a:r>
            <a:r>
              <a:rPr lang="en-GB" dirty="0" err="1"/>
              <a:t>remove_task</a:t>
            </a:r>
            <a:r>
              <a:rPr lang="en-GB" dirty="0"/>
              <a:t>(task):</a:t>
            </a:r>
          </a:p>
          <a:p>
            <a:r>
              <a:rPr lang="en-GB" dirty="0"/>
              <a:t>    """Removes a task from the task list if it exists."""</a:t>
            </a:r>
          </a:p>
          <a:p>
            <a:r>
              <a:rPr lang="en-GB" dirty="0"/>
              <a:t>    if task in tasks:</a:t>
            </a:r>
          </a:p>
          <a:p>
            <a:r>
              <a:rPr lang="en-GB" dirty="0"/>
              <a:t>        </a:t>
            </a:r>
            <a:r>
              <a:rPr lang="en-GB" dirty="0" err="1"/>
              <a:t>tasks.remove</a:t>
            </a:r>
            <a:r>
              <a:rPr lang="en-GB" dirty="0"/>
              <a:t>(task)</a:t>
            </a:r>
          </a:p>
          <a:p>
            <a:r>
              <a:rPr lang="en-GB" dirty="0"/>
              <a:t>        print(</a:t>
            </a:r>
            <a:r>
              <a:rPr lang="en-GB" dirty="0" err="1"/>
              <a:t>f"Task</a:t>
            </a:r>
            <a:r>
              <a:rPr lang="en-GB" dirty="0"/>
              <a:t> '{task}' removed.")</a:t>
            </a:r>
          </a:p>
          <a:p>
            <a:r>
              <a:rPr lang="en-GB" dirty="0"/>
              <a:t>    else:</a:t>
            </a:r>
          </a:p>
          <a:p>
            <a:r>
              <a:rPr lang="en-GB" dirty="0"/>
              <a:t>        print(</a:t>
            </a:r>
            <a:r>
              <a:rPr lang="en-GB" dirty="0" err="1"/>
              <a:t>f"Task</a:t>
            </a:r>
            <a:r>
              <a:rPr lang="en-GB" dirty="0"/>
              <a:t> '{task}' not found in the list.")</a:t>
            </a:r>
          </a:p>
          <a:p>
            <a:endParaRPr lang="en-GB" dirty="0"/>
          </a:p>
          <a:p>
            <a:r>
              <a:rPr lang="en-GB" dirty="0"/>
              <a:t>def </a:t>
            </a:r>
            <a:r>
              <a:rPr lang="en-GB" dirty="0" err="1"/>
              <a:t>list_tasks</a:t>
            </a:r>
            <a:r>
              <a:rPr lang="en-GB" dirty="0"/>
              <a:t>():</a:t>
            </a:r>
          </a:p>
          <a:p>
            <a:r>
              <a:rPr lang="en-GB" dirty="0"/>
              <a:t>    """Lists all the tasks."""</a:t>
            </a:r>
          </a:p>
          <a:p>
            <a:r>
              <a:rPr lang="en-GB" dirty="0"/>
              <a:t>    print("Task list:")</a:t>
            </a:r>
          </a:p>
          <a:p>
            <a:r>
              <a:rPr lang="en-GB" dirty="0"/>
              <a:t>    for index, task in enumerate(tasks, start=1):</a:t>
            </a:r>
          </a:p>
          <a:p>
            <a:r>
              <a:rPr lang="en-GB" dirty="0"/>
              <a:t>        print(f"{index}. {task}")</a:t>
            </a:r>
          </a:p>
          <a:p>
            <a:endParaRPr lang="en-GB" dirty="0"/>
          </a:p>
          <a:p>
            <a:r>
              <a:rPr lang="en-GB" dirty="0"/>
              <a:t>def </a:t>
            </a:r>
            <a:r>
              <a:rPr lang="en-GB" dirty="0" err="1"/>
              <a:t>task_manager</a:t>
            </a:r>
            <a:r>
              <a:rPr lang="en-GB" dirty="0"/>
              <a:t>():</a:t>
            </a:r>
          </a:p>
          <a:p>
            <a:r>
              <a:rPr lang="en-GB" dirty="0"/>
              <a:t>    """Main function to manage tasks."""</a:t>
            </a:r>
          </a:p>
          <a:p>
            <a:r>
              <a:rPr lang="en-GB" dirty="0"/>
              <a:t>    def </a:t>
            </a:r>
            <a:r>
              <a:rPr lang="en-GB" dirty="0" err="1"/>
              <a:t>modify_task</a:t>
            </a:r>
            <a:r>
              <a:rPr lang="en-GB" dirty="0"/>
              <a:t>():</a:t>
            </a:r>
          </a:p>
          <a:p>
            <a:r>
              <a:rPr lang="en-GB" dirty="0"/>
              <a:t>        """Modifies an existing task."""</a:t>
            </a:r>
          </a:p>
          <a:p>
            <a:r>
              <a:rPr lang="en-GB" dirty="0"/>
              <a:t>        nonlocal tasks</a:t>
            </a:r>
          </a:p>
          <a:p>
            <a:r>
              <a:rPr lang="en-GB" dirty="0"/>
              <a:t>        if tasks:</a:t>
            </a:r>
          </a:p>
          <a:p>
            <a:r>
              <a:rPr lang="en-GB" dirty="0"/>
              <a:t>            </a:t>
            </a:r>
            <a:r>
              <a:rPr lang="en-GB" dirty="0" err="1"/>
              <a:t>task_to_modify</a:t>
            </a:r>
            <a:r>
              <a:rPr lang="en-GB" dirty="0"/>
              <a:t> = tasks[0]</a:t>
            </a:r>
          </a:p>
          <a:p>
            <a:r>
              <a:rPr lang="en-GB" dirty="0"/>
              <a:t>            tasks[0] = f"{</a:t>
            </a:r>
            <a:r>
              <a:rPr lang="en-GB" dirty="0" err="1"/>
              <a:t>task_to_modify</a:t>
            </a:r>
            <a:r>
              <a:rPr lang="en-GB" dirty="0"/>
              <a:t>} (modified)"</a:t>
            </a:r>
          </a:p>
          <a:p>
            <a:r>
              <a:rPr lang="en-GB" dirty="0"/>
              <a:t>            print(</a:t>
            </a:r>
            <a:r>
              <a:rPr lang="en-GB" dirty="0" err="1"/>
              <a:t>f"Task</a:t>
            </a:r>
            <a:r>
              <a:rPr lang="en-GB" dirty="0"/>
              <a:t> '{</a:t>
            </a:r>
            <a:r>
              <a:rPr lang="en-GB" dirty="0" err="1"/>
              <a:t>task_to_modify</a:t>
            </a:r>
            <a:r>
              <a:rPr lang="en-GB" dirty="0"/>
              <a:t>}' modified to '{tasks[0]}'.")</a:t>
            </a:r>
          </a:p>
          <a:p>
            <a:r>
              <a:rPr lang="en-GB" dirty="0"/>
              <a:t>        else:</a:t>
            </a:r>
          </a:p>
          <a:p>
            <a:r>
              <a:rPr lang="en-GB" dirty="0"/>
              <a:t>            print("No tasks to modify.")</a:t>
            </a:r>
          </a:p>
          <a:p>
            <a:endParaRPr lang="en-GB" dirty="0"/>
          </a:p>
          <a:p>
            <a:r>
              <a:rPr lang="en-GB" dirty="0"/>
              <a:t>    # Adding some example tasks</a:t>
            </a:r>
          </a:p>
          <a:p>
            <a:r>
              <a:rPr lang="en-GB" dirty="0"/>
              <a:t>    </a:t>
            </a:r>
            <a:r>
              <a:rPr lang="en-GB" dirty="0" err="1"/>
              <a:t>add_task</a:t>
            </a:r>
            <a:r>
              <a:rPr lang="en-GB" dirty="0"/>
              <a:t>("Buy milk")</a:t>
            </a:r>
          </a:p>
          <a:p>
            <a:r>
              <a:rPr lang="en-GB" dirty="0"/>
              <a:t>    </a:t>
            </a:r>
            <a:r>
              <a:rPr lang="en-GB" dirty="0" err="1"/>
              <a:t>add_task</a:t>
            </a:r>
            <a:r>
              <a:rPr lang="en-GB" dirty="0"/>
              <a:t>("Call the doctor")</a:t>
            </a:r>
          </a:p>
          <a:p>
            <a:r>
              <a:rPr lang="en-GB" dirty="0"/>
              <a:t>    </a:t>
            </a:r>
            <a:r>
              <a:rPr lang="en-GB" dirty="0" err="1"/>
              <a:t>add_task</a:t>
            </a:r>
            <a:r>
              <a:rPr lang="en-GB" dirty="0"/>
              <a:t>("Exercise")</a:t>
            </a:r>
          </a:p>
          <a:p>
            <a:endParaRPr lang="en-GB" dirty="0"/>
          </a:p>
          <a:p>
            <a:r>
              <a:rPr lang="en-GB" dirty="0"/>
              <a:t>    # Listing tasks</a:t>
            </a:r>
          </a:p>
          <a:p>
            <a:r>
              <a:rPr lang="en-GB" dirty="0"/>
              <a:t>    </a:t>
            </a:r>
            <a:r>
              <a:rPr lang="en-GB" dirty="0" err="1"/>
              <a:t>list_tasks</a:t>
            </a:r>
            <a:r>
              <a:rPr lang="en-GB" dirty="0"/>
              <a:t>()</a:t>
            </a:r>
          </a:p>
          <a:p>
            <a:endParaRPr lang="en-GB" dirty="0"/>
          </a:p>
          <a:p>
            <a:r>
              <a:rPr lang="en-GB" dirty="0"/>
              <a:t>    # Modifying the first task</a:t>
            </a:r>
          </a:p>
          <a:p>
            <a:r>
              <a:rPr lang="en-GB" dirty="0"/>
              <a:t>    </a:t>
            </a:r>
            <a:r>
              <a:rPr lang="en-GB" dirty="0" err="1"/>
              <a:t>modify_task</a:t>
            </a:r>
            <a:r>
              <a:rPr lang="en-GB" dirty="0"/>
              <a:t>()</a:t>
            </a:r>
          </a:p>
          <a:p>
            <a:endParaRPr lang="en-GB" dirty="0"/>
          </a:p>
          <a:p>
            <a:r>
              <a:rPr lang="en-GB" dirty="0"/>
              <a:t>    # Listing tasks after modification</a:t>
            </a:r>
          </a:p>
          <a:p>
            <a:r>
              <a:rPr lang="en-GB" dirty="0"/>
              <a:t>    </a:t>
            </a:r>
            <a:r>
              <a:rPr lang="en-GB" dirty="0" err="1"/>
              <a:t>list_tasks</a:t>
            </a:r>
            <a:r>
              <a:rPr lang="en-GB" dirty="0"/>
              <a:t>()</a:t>
            </a:r>
          </a:p>
          <a:p>
            <a:endParaRPr lang="en-GB" dirty="0"/>
          </a:p>
          <a:p>
            <a:r>
              <a:rPr lang="en-GB" dirty="0"/>
              <a:t>    # Removing a task</a:t>
            </a:r>
          </a:p>
          <a:p>
            <a:r>
              <a:rPr lang="en-GB" dirty="0"/>
              <a:t>    </a:t>
            </a:r>
            <a:r>
              <a:rPr lang="en-GB" dirty="0" err="1"/>
              <a:t>remove_task</a:t>
            </a:r>
            <a:r>
              <a:rPr lang="en-GB" dirty="0"/>
              <a:t>("Exercise")</a:t>
            </a:r>
          </a:p>
          <a:p>
            <a:endParaRPr lang="en-GB" dirty="0"/>
          </a:p>
          <a:p>
            <a:r>
              <a:rPr lang="en-GB" dirty="0"/>
              <a:t>    # Listing tasks after removal</a:t>
            </a:r>
          </a:p>
          <a:p>
            <a:r>
              <a:rPr lang="en-GB" dirty="0"/>
              <a:t>    </a:t>
            </a:r>
            <a:r>
              <a:rPr lang="en-GB" dirty="0" err="1"/>
              <a:t>list_tasks</a:t>
            </a:r>
            <a:r>
              <a:rPr lang="en-GB" dirty="0"/>
              <a:t>()</a:t>
            </a:r>
          </a:p>
          <a:p>
            <a:endParaRPr lang="en-GB" dirty="0"/>
          </a:p>
          <a:p>
            <a:r>
              <a:rPr lang="en-GB" dirty="0"/>
              <a:t>def main():</a:t>
            </a:r>
          </a:p>
          <a:p>
            <a:r>
              <a:rPr lang="en-GB" dirty="0"/>
              <a:t>    """Main function that calls the </a:t>
            </a:r>
            <a:r>
              <a:rPr lang="en-GB" dirty="0" err="1"/>
              <a:t>task_manager</a:t>
            </a:r>
            <a:r>
              <a:rPr lang="en-GB" dirty="0"/>
              <a:t> function."""</a:t>
            </a:r>
          </a:p>
          <a:p>
            <a:r>
              <a:rPr lang="en-GB" dirty="0"/>
              <a:t>    </a:t>
            </a:r>
            <a:r>
              <a:rPr lang="en-GB" dirty="0" err="1"/>
              <a:t>task_manager</a:t>
            </a:r>
            <a:r>
              <a:rPr lang="en-GB" dirty="0"/>
              <a:t>()</a:t>
            </a:r>
          </a:p>
          <a:p>
            <a:endParaRPr lang="en-GB" dirty="0"/>
          </a:p>
          <a:p>
            <a:r>
              <a:rPr lang="en-GB" dirty="0"/>
              <a:t># Check if this script is being run directly</a:t>
            </a:r>
          </a:p>
          <a:p>
            <a:r>
              <a:rPr lang="en-GB" dirty="0"/>
              <a:t>if __name__ == "__main__":</a:t>
            </a:r>
          </a:p>
          <a:p>
            <a:r>
              <a:rPr lang="en-GB" dirty="0"/>
              <a:t>    main()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81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335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269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016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352" y="801087"/>
            <a:ext cx="9144000" cy="2387600"/>
          </a:xfrm>
        </p:spPr>
        <p:txBody>
          <a:bodyPr anchor="b"/>
          <a:lstStyle>
            <a:lvl1pPr algn="l">
              <a:defRPr sz="48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66352" y="3227813"/>
            <a:ext cx="9144000" cy="2423344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ES" dirty="0"/>
          </a:p>
        </p:txBody>
      </p:sp>
      <p:sp>
        <p:nvSpPr>
          <p:cNvPr id="4" name="Rectángulo 3"/>
          <p:cNvSpPr/>
          <p:nvPr userDrawn="1"/>
        </p:nvSpPr>
        <p:spPr>
          <a:xfrm>
            <a:off x="11517745" y="6373092"/>
            <a:ext cx="600364" cy="415636"/>
          </a:xfrm>
          <a:prstGeom prst="rect">
            <a:avLst/>
          </a:prstGeom>
          <a:solidFill>
            <a:srgbClr val="004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30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1127" y="2142218"/>
            <a:ext cx="10756323" cy="1774867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91127" y="3985051"/>
            <a:ext cx="10756323" cy="169082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20416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2pPr>
            <a:lvl3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3pPr>
            <a:lvl4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4pPr>
            <a:lvl5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413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2pPr>
            <a:lvl3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3pPr>
            <a:lvl4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4pPr>
            <a:lvl5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2pPr>
            <a:lvl3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3pPr>
            <a:lvl4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4pPr>
            <a:lvl5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88430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  <a:latin typeface="SeriaRegular" panose="000004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2pPr>
            <a:lvl3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3pPr>
            <a:lvl4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4pPr>
            <a:lvl5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  <a:latin typeface="SeriaRegular" panose="000004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2pPr>
            <a:lvl3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3pPr>
            <a:lvl4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4pPr>
            <a:lvl5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535459" y="365125"/>
            <a:ext cx="10818341" cy="1325563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142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86720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2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35459" y="365125"/>
            <a:ext cx="10818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0" y="6244280"/>
            <a:ext cx="12192000" cy="648000"/>
          </a:xfrm>
          <a:prstGeom prst="rect">
            <a:avLst/>
          </a:prstGeom>
          <a:solidFill>
            <a:srgbClr val="0046AD"/>
          </a:solidFill>
        </p:spPr>
        <p:txBody>
          <a:bodyPr wrap="square" rtlCol="0">
            <a:noAutofit/>
          </a:bodyPr>
          <a:lstStyle/>
          <a:p>
            <a:pPr algn="r"/>
            <a:endParaRPr lang="es-ES" sz="1600" dirty="0">
              <a:solidFill>
                <a:schemeClr val="bg1"/>
              </a:solidFill>
              <a:latin typeface="SeriaRegular" panose="00000400000000000000" pitchFamily="2" charset="0"/>
            </a:endParaRPr>
          </a:p>
          <a:p>
            <a:pPr algn="r"/>
            <a:fld id="{016DF702-F81B-4FAE-9CEF-2DEB9F28048E}" type="slidenum">
              <a:rPr lang="es-ES" sz="1600" smtClean="0">
                <a:solidFill>
                  <a:schemeClr val="bg1"/>
                </a:solidFill>
                <a:latin typeface="SeriaRegular" panose="00000400000000000000" pitchFamily="2" charset="0"/>
              </a:rPr>
              <a:t>‹Nº›</a:t>
            </a:fld>
            <a:endParaRPr lang="es-ES" sz="1600" dirty="0">
              <a:solidFill>
                <a:schemeClr val="bg1"/>
              </a:solidFill>
              <a:latin typeface="SeriaRegular" panose="00000400000000000000" pitchFamily="2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909" y="6311900"/>
            <a:ext cx="1397663" cy="49015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59" y="6260757"/>
            <a:ext cx="1735137" cy="59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2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46AD"/>
          </a:solidFill>
          <a:latin typeface="SeriaRegular" panose="000004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6AD"/>
          </a:solidFill>
          <a:latin typeface="SeriaRegular" panose="000004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6AD"/>
          </a:solidFill>
          <a:latin typeface="SeriaRegular" panose="000004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6AD"/>
          </a:solidFill>
          <a:latin typeface="SeriaRegular" panose="000004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6AD"/>
          </a:solidFill>
          <a:latin typeface="SeriaRegular" panose="000004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6AD"/>
          </a:solidFill>
          <a:latin typeface="SeriaRegular" panose="000004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bm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l.acm.org/doi/10.1145/3459955.3460614" TargetMode="Externa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10/tutorial/appetit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ython-textbok.readthedocs.io/en/1.0/index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Python</a:t>
            </a:r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EFFBF66A-DDD7-FF46-A06E-15235B5F8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352" y="3227813"/>
            <a:ext cx="10313142" cy="205908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GB" sz="1800" dirty="0"/>
          </a:p>
          <a:p>
            <a:pPr>
              <a:spcBef>
                <a:spcPts val="0"/>
              </a:spcBef>
            </a:pPr>
            <a:endParaRPr lang="en-GB" sz="1800" dirty="0"/>
          </a:p>
          <a:p>
            <a:pPr>
              <a:spcBef>
                <a:spcPts val="0"/>
              </a:spcBef>
            </a:pPr>
            <a:endParaRPr lang="en-GB" sz="1800" dirty="0"/>
          </a:p>
          <a:p>
            <a:pPr>
              <a:spcBef>
                <a:spcPts val="0"/>
              </a:spcBef>
            </a:pPr>
            <a:endParaRPr lang="en-GB" sz="1800" dirty="0"/>
          </a:p>
          <a:p>
            <a:pPr>
              <a:spcBef>
                <a:spcPts val="0"/>
              </a:spcBef>
            </a:pPr>
            <a:endParaRPr lang="en-GB" sz="1800" dirty="0"/>
          </a:p>
          <a:p>
            <a:pPr>
              <a:spcBef>
                <a:spcPts val="0"/>
              </a:spcBef>
            </a:pPr>
            <a:endParaRPr lang="en-GB" sz="1800" dirty="0"/>
          </a:p>
          <a:p>
            <a:pPr algn="r">
              <a:spcBef>
                <a:spcPts val="0"/>
              </a:spcBef>
            </a:pPr>
            <a:r>
              <a:rPr lang="en-GB" sz="1800" dirty="0"/>
              <a:t>Dra. Mª Dolores Rodríguez Moreno</a:t>
            </a:r>
          </a:p>
          <a:p>
            <a:pPr>
              <a:spcBef>
                <a:spcPts val="0"/>
              </a:spcBef>
            </a:pPr>
            <a:endParaRPr lang="en-GB" sz="1800" dirty="0"/>
          </a:p>
        </p:txBody>
      </p:sp>
      <p:pic>
        <p:nvPicPr>
          <p:cNvPr id="2" name="Imagen 1" descr="Texto, Calendario&#10;&#10;Descripción generada automáticamente">
            <a:extLst>
              <a:ext uri="{FF2B5EF4-FFF2-40B4-BE49-F238E27FC236}">
                <a16:creationId xmlns:a16="http://schemas.microsoft.com/office/drawing/2014/main" id="{418453CD-C115-C64A-ECFC-AFBA2744D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248" y="447354"/>
            <a:ext cx="2565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3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BDE75-0DD4-C540-AD83-8AF6FAF8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Study Python?</a:t>
            </a:r>
          </a:p>
        </p:txBody>
      </p:sp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8D657F0-536E-CC03-E0A4-87E32F653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530" y="1277224"/>
            <a:ext cx="9818852" cy="494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70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BDE75-0DD4-C540-AD83-8AF6FAF8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Popularity</a:t>
            </a:r>
          </a:p>
        </p:txBody>
      </p:sp>
      <p:pic>
        <p:nvPicPr>
          <p:cNvPr id="8" name="Imagen 7" descr="Tabla&#10;&#10;Descripción generada automáticamente">
            <a:extLst>
              <a:ext uri="{FF2B5EF4-FFF2-40B4-BE49-F238E27FC236}">
                <a16:creationId xmlns:a16="http://schemas.microsoft.com/office/drawing/2014/main" id="{94FBA5E3-23BF-C42D-9AC0-8744DF68DE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-20870"/>
            <a:ext cx="4177862" cy="6286688"/>
          </a:xfrm>
          <a:prstGeom prst="rect">
            <a:avLst/>
          </a:prstGeom>
        </p:spPr>
      </p:pic>
      <p:pic>
        <p:nvPicPr>
          <p:cNvPr id="10" name="Imagen 9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E787FE7-E4E4-7836-A9A7-EECEA0BA7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30" y="2023984"/>
            <a:ext cx="3680996" cy="182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98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BDE75-0DD4-C540-AD83-8AF6FAF86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59" y="365125"/>
            <a:ext cx="10818341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Popularity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3E599893-CAC5-B2FC-F85A-B82CFFD186E2}"/>
              </a:ext>
            </a:extLst>
          </p:cNvPr>
          <p:cNvGrpSpPr/>
          <p:nvPr/>
        </p:nvGrpSpPr>
        <p:grpSpPr>
          <a:xfrm>
            <a:off x="1970695" y="1221343"/>
            <a:ext cx="8286790" cy="5218510"/>
            <a:chOff x="1970695" y="1221343"/>
            <a:chExt cx="8286790" cy="5218510"/>
          </a:xfrm>
        </p:grpSpPr>
        <p:pic>
          <p:nvPicPr>
            <p:cNvPr id="4" name="Imagen 3" descr="Gráfico, Gráfico de líneas&#10;&#10;Descripción generada automáticamente">
              <a:extLst>
                <a:ext uri="{FF2B5EF4-FFF2-40B4-BE49-F238E27FC236}">
                  <a16:creationId xmlns:a16="http://schemas.microsoft.com/office/drawing/2014/main" id="{1D940B42-CFBB-E707-7562-A09FB48A7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0695" y="1221343"/>
              <a:ext cx="8286790" cy="4687603"/>
            </a:xfrm>
            <a:prstGeom prst="rect">
              <a:avLst/>
            </a:prstGeom>
            <a:noFill/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DC4C284E-0762-4FEA-2C0E-D51A99A95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8906" y="5930101"/>
              <a:ext cx="7348925" cy="509752"/>
            </a:xfrm>
            <a:prstGeom prst="rect">
              <a:avLst/>
            </a:prstGeom>
          </p:spPr>
        </p:pic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AF6266A1-FECF-8569-16B1-A83CAA8E137D}"/>
              </a:ext>
            </a:extLst>
          </p:cNvPr>
          <p:cNvSpPr txBox="1"/>
          <p:nvPr/>
        </p:nvSpPr>
        <p:spPr>
          <a:xfrm>
            <a:off x="9973094" y="5519735"/>
            <a:ext cx="213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hlinkClick r:id="rId5"/>
              </a:rPr>
              <a:t>Source</a:t>
            </a:r>
            <a:r>
              <a:rPr lang="es-ES" sz="1200" dirty="0">
                <a:hlinkClick r:id="rId5"/>
              </a:rPr>
              <a:t>: </a:t>
            </a:r>
            <a:r>
              <a:rPr lang="es-ES" sz="1200" dirty="0" err="1">
                <a:hlinkClick r:id="rId5"/>
              </a:rPr>
              <a:t>Orlowska</a:t>
            </a:r>
            <a:r>
              <a:rPr lang="es-ES" sz="1200" dirty="0">
                <a:hlinkClick r:id="rId5"/>
              </a:rPr>
              <a:t> et al (2021)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490656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ES" dirty="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A4F052B-F201-AD41-B7E2-1EC76F625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254"/>
            <a:ext cx="10515600" cy="466725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Introduction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Why Study Python?</a:t>
            </a:r>
          </a:p>
          <a:p>
            <a:pPr eaLnBrk="1" hangingPunct="1"/>
            <a:r>
              <a:rPr lang="en-GB" altLang="es-ES" sz="3000" b="1" dirty="0">
                <a:ea typeface="ＭＳ Ｐゴシック" panose="020B0600070205080204" pitchFamily="34" charset="-128"/>
              </a:rPr>
              <a:t>Python Interpreter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An informal introduction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Numbers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Strings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Lists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Functions</a:t>
            </a:r>
          </a:p>
          <a:p>
            <a:pPr lvl="1" eaLnBrk="1" hangingPunct="1">
              <a:buFont typeface="Zapf Dingbats" charset="2"/>
              <a:buNone/>
            </a:pPr>
            <a:endParaRPr lang="en-GB" altLang="es-E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7570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s-ES" sz="4000">
                <a:ea typeface="ＭＳ Ｐゴシック" panose="020B0600070205080204" pitchFamily="34" charset="-128"/>
              </a:rPr>
              <a:t>Python Interpreter (I)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A4F052B-F201-AD41-B7E2-1EC76F625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254"/>
            <a:ext cx="10515600" cy="4667250"/>
          </a:xfrm>
        </p:spPr>
        <p:txBody>
          <a:bodyPr>
            <a:normAutofit/>
          </a:bodyPr>
          <a:lstStyle/>
          <a:p>
            <a:pPr eaLnBrk="1" hangingPunct="1"/>
            <a:endParaRPr lang="en-GB" altLang="es-ES" sz="3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If you have a Linux or Mac   you already have Python!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If you have Windows   you have </a:t>
            </a:r>
            <a:r>
              <a:rPr lang="en-GB" altLang="es-ES" sz="3000" dirty="0">
                <a:ea typeface="ＭＳ Ｐゴシック" panose="020B0600070205080204" pitchFamily="34" charset="-128"/>
                <a:hlinkClick r:id="rId3"/>
              </a:rPr>
              <a:t>to install</a:t>
            </a:r>
            <a:r>
              <a:rPr lang="en-GB" altLang="es-ES" sz="3000" dirty="0">
                <a:ea typeface="ＭＳ Ｐゴシック" panose="020B0600070205080204" pitchFamily="34" charset="-128"/>
              </a:rPr>
              <a:t> it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There is no standard IDE</a:t>
            </a:r>
          </a:p>
          <a:p>
            <a:pPr marL="0" indent="0" eaLnBrk="1" hangingPunct="1">
              <a:buNone/>
            </a:pPr>
            <a:endParaRPr lang="en-GB" altLang="es-ES" sz="3000" dirty="0">
              <a:ea typeface="ＭＳ Ｐゴシック" panose="020B0600070205080204" pitchFamily="34" charset="-128"/>
            </a:endParaRPr>
          </a:p>
          <a:p>
            <a:pPr lvl="1" eaLnBrk="1" hangingPunct="1">
              <a:buFont typeface="Zapf Dingbats" charset="2"/>
              <a:buNone/>
            </a:pPr>
            <a:endParaRPr lang="en-GB" altLang="es-ES" dirty="0">
              <a:ea typeface="ＭＳ Ｐゴシック" panose="020B0600070205080204" pitchFamily="34" charset="-128"/>
            </a:endParaRPr>
          </a:p>
        </p:txBody>
      </p:sp>
      <p:sp>
        <p:nvSpPr>
          <p:cNvPr id="3" name="object 42">
            <a:extLst>
              <a:ext uri="{FF2B5EF4-FFF2-40B4-BE49-F238E27FC236}">
                <a16:creationId xmlns:a16="http://schemas.microsoft.com/office/drawing/2014/main" id="{E6981B74-776D-861B-F9BF-AB08B790DBC1}"/>
              </a:ext>
            </a:extLst>
          </p:cNvPr>
          <p:cNvSpPr txBox="1"/>
          <p:nvPr/>
        </p:nvSpPr>
        <p:spPr>
          <a:xfrm>
            <a:off x="2223413" y="5800269"/>
            <a:ext cx="895944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lang="en-GB" sz="1982" spc="-20">
                <a:solidFill>
                  <a:srgbClr val="0046AC"/>
                </a:solidFill>
                <a:latin typeface="SeriaRegular"/>
                <a:cs typeface="SeriaRegular"/>
              </a:rPr>
              <a:t>PyCharm</a:t>
            </a:r>
            <a:endParaRPr lang="en-GB" sz="1982">
              <a:latin typeface="SeriaRegular"/>
              <a:cs typeface="SeriaRegular"/>
            </a:endParaRPr>
          </a:p>
        </p:txBody>
      </p:sp>
      <p:pic>
        <p:nvPicPr>
          <p:cNvPr id="5" name="Imagen 4" descr="Interfaz de usuario gráfica, Aplicación, Word&#10;&#10;Descripción generada automáticamente">
            <a:extLst>
              <a:ext uri="{FF2B5EF4-FFF2-40B4-BE49-F238E27FC236}">
                <a16:creationId xmlns:a16="http://schemas.microsoft.com/office/drawing/2014/main" id="{7C24337A-8819-28E1-4487-F23128B36B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786" y="3780879"/>
            <a:ext cx="2943956" cy="1981841"/>
          </a:xfrm>
          <a:prstGeom prst="rect">
            <a:avLst/>
          </a:prstGeom>
        </p:spPr>
      </p:pic>
      <p:pic>
        <p:nvPicPr>
          <p:cNvPr id="7" name="Imagen 6" descr="Forma&#10;&#10;Descripción generada automáticamente con confianza media">
            <a:extLst>
              <a:ext uri="{FF2B5EF4-FFF2-40B4-BE49-F238E27FC236}">
                <a16:creationId xmlns:a16="http://schemas.microsoft.com/office/drawing/2014/main" id="{7724B5FF-0F24-0B45-27F3-6513A141C7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3" y="4524149"/>
            <a:ext cx="596900" cy="495300"/>
          </a:xfrm>
          <a:prstGeom prst="rect">
            <a:avLst/>
          </a:prstGeom>
        </p:spPr>
      </p:pic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0E3D10A1-9EF1-E8BA-A3E7-39AE6DEB0C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913" y="4484482"/>
            <a:ext cx="368300" cy="355600"/>
          </a:xfrm>
          <a:prstGeom prst="rect">
            <a:avLst/>
          </a:prstGeom>
        </p:spPr>
      </p:pic>
      <p:sp>
        <p:nvSpPr>
          <p:cNvPr id="12" name="object 42">
            <a:extLst>
              <a:ext uri="{FF2B5EF4-FFF2-40B4-BE49-F238E27FC236}">
                <a16:creationId xmlns:a16="http://schemas.microsoft.com/office/drawing/2014/main" id="{BB0B884F-B74B-DE82-B62E-BB76D5C1B548}"/>
              </a:ext>
            </a:extLst>
          </p:cNvPr>
          <p:cNvSpPr txBox="1"/>
          <p:nvPr/>
        </p:nvSpPr>
        <p:spPr>
          <a:xfrm>
            <a:off x="7102195" y="5785342"/>
            <a:ext cx="1896140" cy="329162"/>
          </a:xfrm>
          <a:prstGeom prst="rect">
            <a:avLst/>
          </a:prstGeom>
        </p:spPr>
        <p:txBody>
          <a:bodyPr vert="horz" wrap="square" lIns="0" tIns="23909" rIns="0" bIns="0" rtlCol="0">
            <a:spAutoFit/>
          </a:bodyPr>
          <a:lstStyle/>
          <a:p>
            <a:pPr marL="25168">
              <a:spcBef>
                <a:spcPts val="188"/>
              </a:spcBef>
            </a:pPr>
            <a:r>
              <a:rPr lang="en-GB" sz="1982" spc="-20">
                <a:solidFill>
                  <a:srgbClr val="0046AC"/>
                </a:solidFill>
                <a:latin typeface="SeriaRegular"/>
                <a:cs typeface="SeriaRegular"/>
              </a:rPr>
              <a:t>Visual Studio Code</a:t>
            </a:r>
            <a:endParaRPr lang="en-GB" sz="1982">
              <a:latin typeface="SeriaRegular"/>
              <a:cs typeface="SeriaRegular"/>
            </a:endParaRPr>
          </a:p>
        </p:txBody>
      </p:sp>
      <p:pic>
        <p:nvPicPr>
          <p:cNvPr id="16" name="Imagen 1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E83B7C24-184C-3428-3368-583A065B1D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889" y="3780879"/>
            <a:ext cx="2999984" cy="192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08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s-ES" sz="4000">
                <a:ea typeface="ＭＳ Ｐゴシック" panose="020B0600070205080204" pitchFamily="34" charset="-128"/>
              </a:rPr>
              <a:t>Python Interpreter (II)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A4F052B-F201-AD41-B7E2-1EC76F625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254"/>
            <a:ext cx="10515600" cy="4667250"/>
          </a:xfrm>
        </p:spPr>
        <p:txBody>
          <a:bodyPr>
            <a:normAutofit/>
          </a:bodyPr>
          <a:lstStyle/>
          <a:p>
            <a:pPr eaLnBrk="1" hangingPunct="1"/>
            <a:endParaRPr lang="en-US" altLang="es-ES" sz="3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s-ES" sz="3000" dirty="0">
                <a:ea typeface="ＭＳ Ｐゴシック" panose="020B0600070205080204" pitchFamily="34" charset="-128"/>
              </a:rPr>
              <a:t>Python is an interpreted language, i.e. , it needs an interpreter</a:t>
            </a:r>
          </a:p>
          <a:p>
            <a:pPr lvl="1"/>
            <a:r>
              <a:rPr lang="en-US" altLang="es-ES" sz="2600" dirty="0">
                <a:ea typeface="ＭＳ Ｐゴシック" panose="020B0600070205080204" pitchFamily="34" charset="-128"/>
              </a:rPr>
              <a:t>Interpreted = it is not complied = it needs no compilation</a:t>
            </a:r>
          </a:p>
          <a:p>
            <a:pPr lvl="1"/>
            <a:r>
              <a:rPr lang="en-US" altLang="es-ES" sz="2600" dirty="0">
                <a:ea typeface="ＭＳ Ｐゴシック" panose="020B0600070205080204" pitchFamily="34" charset="-128"/>
              </a:rPr>
              <a:t>Faster development, slower execution</a:t>
            </a:r>
          </a:p>
          <a:p>
            <a:r>
              <a:rPr lang="en-US" altLang="es-ES" sz="3000" dirty="0">
                <a:ea typeface="ＭＳ Ｐゴシック" panose="020B0600070205080204" pitchFamily="34" charset="-128"/>
              </a:rPr>
              <a:t>Three operation modes:</a:t>
            </a:r>
          </a:p>
          <a:p>
            <a:pPr lvl="1"/>
            <a:r>
              <a:rPr lang="en-US" altLang="es-ES" sz="2600" dirty="0">
                <a:ea typeface="ＭＳ Ｐゴシック" panose="020B0600070205080204" pitchFamily="34" charset="-128"/>
              </a:rPr>
              <a:t>Interactive: the interpreter reads the program from the stdin . From a terminal: usually the keyboard</a:t>
            </a:r>
          </a:p>
          <a:p>
            <a:pPr lvl="1"/>
            <a:r>
              <a:rPr lang="en-US" altLang="es-ES" sz="2600" dirty="0">
                <a:ea typeface="ＭＳ Ｐゴシック" panose="020B0600070205080204" pitchFamily="34" charset="-128"/>
              </a:rPr>
              <a:t>Non‐interactive: the interpreter reads the program from a file (.</a:t>
            </a:r>
            <a:r>
              <a:rPr lang="en-US" altLang="es-ES" sz="2600" dirty="0" err="1">
                <a:ea typeface="ＭＳ Ｐゴシック" panose="020B0600070205080204" pitchFamily="34" charset="-128"/>
              </a:rPr>
              <a:t>py</a:t>
            </a:r>
            <a:r>
              <a:rPr lang="en-US" altLang="es-ES" sz="2600" dirty="0">
                <a:ea typeface="ＭＳ Ｐゴシック" panose="020B0600070205080204" pitchFamily="34" charset="-128"/>
              </a:rPr>
              <a:t>) </a:t>
            </a:r>
            <a:r>
              <a:rPr lang="en-US" altLang="es-ES" sz="2600" dirty="0">
                <a:ea typeface="ＭＳ Ｐゴシック" panose="020B0600070205080204" pitchFamily="34" charset="-128"/>
                <a:sym typeface="Wingdings" pitchFamily="2" charset="2"/>
              </a:rPr>
              <a:t> </a:t>
            </a:r>
            <a:r>
              <a:rPr lang="en-US" altLang="es-ES" sz="2600" dirty="0">
                <a:ea typeface="ＭＳ Ｐゴシック" panose="020B0600070205080204" pitchFamily="34" charset="-128"/>
              </a:rPr>
              <a:t> Script. A python script is a sequence of python instructions stored in a .</a:t>
            </a:r>
            <a:r>
              <a:rPr lang="en-US" altLang="es-ES" sz="2600" dirty="0" err="1">
                <a:ea typeface="ＭＳ Ｐゴシック" panose="020B0600070205080204" pitchFamily="34" charset="-128"/>
              </a:rPr>
              <a:t>py</a:t>
            </a:r>
            <a:endParaRPr lang="en-US" altLang="es-ES" sz="26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s-ES" sz="2800" dirty="0">
                <a:ea typeface="ＭＳ Ｐゴシック" panose="020B0600070205080204" pitchFamily="34" charset="-128"/>
              </a:rPr>
              <a:t>Mixed: from a Jupiter Notebook (.</a:t>
            </a:r>
            <a:r>
              <a:rPr lang="en-US" altLang="es-ES" sz="2800" dirty="0" err="1">
                <a:ea typeface="ＭＳ Ｐゴシック" panose="020B0600070205080204" pitchFamily="34" charset="-128"/>
              </a:rPr>
              <a:t>ipynb</a:t>
            </a:r>
            <a:r>
              <a:rPr lang="en-US" altLang="es-ES" sz="2800" dirty="0">
                <a:ea typeface="ＭＳ Ｐゴシック" panose="020B0600070205080204" pitchFamily="34" charset="-128"/>
              </a:rPr>
              <a:t>)</a:t>
            </a:r>
            <a:endParaRPr lang="en-US" altLang="es-ES" sz="30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s-ES" sz="3000" dirty="0">
              <a:ea typeface="ＭＳ Ｐゴシック" panose="020B0600070205080204" pitchFamily="34" charset="-128"/>
            </a:endParaRPr>
          </a:p>
          <a:p>
            <a:pPr lvl="1" eaLnBrk="1" hangingPunct="1">
              <a:buFont typeface="Zapf Dingbats" charset="2"/>
              <a:buNone/>
            </a:pPr>
            <a:endParaRPr lang="en-US" altLang="es-E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7923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S" sz="4000" dirty="0">
                <a:ea typeface="ＭＳ Ｐゴシック" panose="020B0600070205080204" pitchFamily="34" charset="-128"/>
              </a:rPr>
              <a:t>Interactive (I)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A4F052B-F201-AD41-B7E2-1EC76F625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254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s-ES" sz="3000" dirty="0">
                <a:ea typeface="ＭＳ Ｐゴシック" panose="020B0600070205080204" pitchFamily="34" charset="-128"/>
              </a:rPr>
              <a:t>Just run Python</a:t>
            </a:r>
          </a:p>
          <a:p>
            <a:pPr eaLnBrk="1" hangingPunct="1"/>
            <a:r>
              <a:rPr lang="en-US" altLang="es-ES" sz="3000" dirty="0">
                <a:ea typeface="ＭＳ Ｐゴシック" panose="020B0600070205080204" pitchFamily="34" charset="-128"/>
              </a:rPr>
              <a:t>Different names for different versions to avoid conflicts</a:t>
            </a:r>
          </a:p>
          <a:p>
            <a:pPr eaLnBrk="1" hangingPunct="1"/>
            <a:r>
              <a:rPr lang="en-US" altLang="es-ES" sz="3000" dirty="0">
                <a:ea typeface="ＭＳ Ｐゴシック" panose="020B0600070205080204" pitchFamily="34" charset="-128"/>
              </a:rPr>
              <a:t>python        python3.7        ...</a:t>
            </a:r>
          </a:p>
          <a:p>
            <a:pPr marL="0" indent="0" eaLnBrk="1" hangingPunct="1">
              <a:buNone/>
            </a:pPr>
            <a:endParaRPr lang="en-US" altLang="es-ES" sz="30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s-ES" sz="30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s-ES" sz="30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s-ES" sz="3000" dirty="0">
                <a:ea typeface="ＭＳ Ｐゴシック" panose="020B0600070205080204" pitchFamily="34" charset="-128"/>
              </a:rPr>
              <a:t>&gt; &gt; &gt;</a:t>
            </a:r>
          </a:p>
          <a:p>
            <a:pPr eaLnBrk="1" hangingPunct="1"/>
            <a:endParaRPr lang="en-US" altLang="es-ES" sz="3000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s-ES" sz="3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s-ES" sz="3000" dirty="0">
                <a:ea typeface="ＭＳ Ｐゴシック" panose="020B0600070205080204" pitchFamily="34" charset="-128"/>
              </a:rPr>
              <a:t>The programmer executes  as s/he writes code down</a:t>
            </a:r>
          </a:p>
          <a:p>
            <a:pPr eaLnBrk="1" hangingPunct="1"/>
            <a:endParaRPr lang="en-US" altLang="es-ES" sz="3000" dirty="0">
              <a:ea typeface="ＭＳ Ｐゴシック" panose="020B0600070205080204" pitchFamily="34" charset="-128"/>
            </a:endParaRPr>
          </a:p>
          <a:p>
            <a:pPr lvl="1" eaLnBrk="1" hangingPunct="1">
              <a:buFont typeface="Zapf Dingbats" charset="2"/>
              <a:buNone/>
            </a:pPr>
            <a:endParaRPr lang="en-US" altLang="es-ES" dirty="0">
              <a:ea typeface="ＭＳ Ｐゴシック" panose="020B0600070205080204" pitchFamily="34" charset="-128"/>
            </a:endParaRP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E37B66E5-1528-B28C-0A96-F7ADAD0CE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917" y="2424271"/>
            <a:ext cx="6794090" cy="336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311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S" sz="4000" dirty="0">
                <a:ea typeface="ＭＳ Ｐゴシック" panose="020B0600070205080204" pitchFamily="34" charset="-128"/>
              </a:rPr>
              <a:t>Non Interactive (I)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A4F052B-F201-AD41-B7E2-1EC76F625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254"/>
            <a:ext cx="10515600" cy="4667250"/>
          </a:xfrm>
        </p:spPr>
        <p:txBody>
          <a:bodyPr>
            <a:normAutofit/>
          </a:bodyPr>
          <a:lstStyle/>
          <a:p>
            <a:pPr eaLnBrk="1" hangingPunct="1"/>
            <a:endParaRPr lang="en-US" altLang="es-ES" sz="3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s-ES" sz="3000" dirty="0">
                <a:ea typeface="ＭＳ Ｐゴシック" panose="020B0600070205080204" pitchFamily="34" charset="-128"/>
              </a:rPr>
              <a:t>The program is in a plain text file</a:t>
            </a:r>
          </a:p>
          <a:p>
            <a:pPr eaLnBrk="1" hangingPunct="1"/>
            <a:r>
              <a:rPr lang="en-US" altLang="es-ES" sz="3000" dirty="0">
                <a:ea typeface="ＭＳ Ｐゴシック" panose="020B0600070205080204" pitchFamily="34" charset="-128"/>
              </a:rPr>
              <a:t>It can be edited with any text editor</a:t>
            </a:r>
          </a:p>
          <a:p>
            <a:pPr eaLnBrk="1" hangingPunct="1"/>
            <a:r>
              <a:rPr lang="en-US" altLang="es-ES" sz="3000" dirty="0">
                <a:ea typeface="ＭＳ Ｐゴシック" panose="020B0600070205080204" pitchFamily="34" charset="-128"/>
              </a:rPr>
              <a:t>Extension “.</a:t>
            </a:r>
            <a:r>
              <a:rPr lang="en-US" altLang="es-ES" sz="3000" dirty="0" err="1">
                <a:ea typeface="ＭＳ Ｐゴシック" panose="020B0600070205080204" pitchFamily="34" charset="-128"/>
              </a:rPr>
              <a:t>py</a:t>
            </a:r>
            <a:r>
              <a:rPr lang="en-US" altLang="es-ES" sz="3000" dirty="0">
                <a:ea typeface="ＭＳ Ｐゴシック" panose="020B0600070205080204" pitchFamily="34" charset="-128"/>
              </a:rPr>
              <a:t>”</a:t>
            </a:r>
          </a:p>
          <a:p>
            <a:pPr eaLnBrk="1" hangingPunct="1"/>
            <a:r>
              <a:rPr lang="en-US" altLang="es-ES" sz="3000" dirty="0">
                <a:ea typeface="ＭＳ Ｐゴシック" panose="020B0600070205080204" pitchFamily="34" charset="-128"/>
              </a:rPr>
              <a:t>By default        UTF‐8 encoding</a:t>
            </a:r>
          </a:p>
          <a:p>
            <a:pPr marL="0" indent="0" eaLnBrk="1" hangingPunct="1">
              <a:buNone/>
            </a:pPr>
            <a:endParaRPr lang="en-US" altLang="es-ES" sz="3000" dirty="0">
              <a:ea typeface="ＭＳ Ｐゴシック" panose="020B0600070205080204" pitchFamily="34" charset="-128"/>
            </a:endParaRPr>
          </a:p>
          <a:p>
            <a:pPr lvl="1" eaLnBrk="1" hangingPunct="1">
              <a:buFont typeface="Zapf Dingbats" charset="2"/>
              <a:buNone/>
            </a:pPr>
            <a:endParaRPr lang="en-US" altLang="es-ES" dirty="0">
              <a:ea typeface="ＭＳ Ｐゴシック" panose="020B0600070205080204" pitchFamily="34" charset="-128"/>
            </a:endParaRPr>
          </a:p>
        </p:txBody>
      </p: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C5CB0124-5BD9-ADDD-916B-35AAADB467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23" y="4198784"/>
            <a:ext cx="5168900" cy="1498600"/>
          </a:xfrm>
          <a:prstGeom prst="rect">
            <a:avLst/>
          </a:prstGeom>
        </p:spPr>
      </p:pic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932A8DB-0501-0F96-70F8-FC2A1FBD05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893592"/>
            <a:ext cx="5956710" cy="180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12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S" sz="4000" dirty="0">
                <a:ea typeface="ＭＳ Ｐゴシック" panose="020B0600070205080204" pitchFamily="34" charset="-128"/>
              </a:rPr>
              <a:t>Non Interactive (II)</a:t>
            </a:r>
          </a:p>
        </p:txBody>
      </p:sp>
      <p:pic>
        <p:nvPicPr>
          <p:cNvPr id="6" name="Imagen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C49B86F0-C30A-4ED7-829E-3F6DADFB4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107" y="887468"/>
            <a:ext cx="7772400" cy="508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64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S" sz="4000" dirty="0">
                <a:ea typeface="ＭＳ Ｐゴシック" panose="020B0600070205080204" pitchFamily="34" charset="-128"/>
              </a:rPr>
              <a:t>Non Interactive (III)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A4F052B-F201-AD41-B7E2-1EC76F625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254"/>
            <a:ext cx="10515600" cy="46672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s-ES" sz="3000" dirty="0">
                <a:ea typeface="ＭＳ Ｐゴシック" panose="020B0600070205080204" pitchFamily="34" charset="-128"/>
              </a:rPr>
              <a:t>Visual Code Web</a:t>
            </a:r>
          </a:p>
          <a:p>
            <a:pPr eaLnBrk="1" hangingPunct="1"/>
            <a:r>
              <a:rPr lang="en-US" altLang="es-ES" sz="3000" dirty="0">
                <a:ea typeface="ＭＳ Ｐゴシック" panose="020B0600070205080204" pitchFamily="34" charset="-128"/>
              </a:rPr>
              <a:t>https://</a:t>
            </a:r>
            <a:r>
              <a:rPr lang="en-US" altLang="es-ES" sz="3000" dirty="0" err="1">
                <a:ea typeface="ＭＳ Ｐゴシック" panose="020B0600070205080204" pitchFamily="34" charset="-128"/>
              </a:rPr>
              <a:t>vscode.dev</a:t>
            </a:r>
            <a:r>
              <a:rPr lang="en-US" altLang="es-ES" sz="3000" dirty="0">
                <a:ea typeface="ＭＳ Ｐゴシック" panose="020B0600070205080204" pitchFamily="34" charset="-128"/>
              </a:rPr>
              <a:t>/</a:t>
            </a:r>
          </a:p>
          <a:p>
            <a:pPr eaLnBrk="1" hangingPunct="1"/>
            <a:endParaRPr lang="en-US" altLang="es-ES" sz="3000" dirty="0">
              <a:ea typeface="ＭＳ Ｐゴシック" panose="020B0600070205080204" pitchFamily="34" charset="-128"/>
            </a:endParaRPr>
          </a:p>
          <a:p>
            <a:pPr lvl="1" eaLnBrk="1" hangingPunct="1">
              <a:buFont typeface="Zapf Dingbats" charset="2"/>
              <a:buNone/>
            </a:pPr>
            <a:endParaRPr lang="en-US" altLang="es-ES" dirty="0">
              <a:ea typeface="ＭＳ Ｐゴシック" panose="020B0600070205080204" pitchFamily="34" charset="-128"/>
            </a:endParaRPr>
          </a:p>
        </p:txBody>
      </p:sp>
      <p:pic>
        <p:nvPicPr>
          <p:cNvPr id="3" name="Imagen 2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8B149C49-CE95-71CD-C2D5-556314CC6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713" y="516193"/>
            <a:ext cx="7466372" cy="477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5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F9B90C6-7DFE-2542-BFC3-74D721111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149623"/>
              </p:ext>
            </p:extLst>
          </p:nvPr>
        </p:nvGraphicFramePr>
        <p:xfrm>
          <a:off x="1063654" y="1904998"/>
          <a:ext cx="89971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7120">
                  <a:extLst>
                    <a:ext uri="{9D8B030D-6E8A-4147-A177-3AD203B41FA5}">
                      <a16:colId xmlns:a16="http://schemas.microsoft.com/office/drawing/2014/main" val="2352076000"/>
                    </a:ext>
                  </a:extLst>
                </a:gridCol>
              </a:tblGrid>
              <a:tr h="344557">
                <a:tc>
                  <a:txBody>
                    <a:bodyPr/>
                    <a:lstStyle/>
                    <a:p>
                      <a:r>
                        <a:rPr lang="en-GB" sz="2400" noProof="0" dirty="0"/>
                        <a:t>Specific Objectives</a:t>
                      </a:r>
                    </a:p>
                  </a:txBody>
                  <a:tcPr>
                    <a:solidFill>
                      <a:srgbClr val="004C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587298"/>
                  </a:ext>
                </a:extLst>
              </a:tr>
              <a:tr h="6460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Understand the main Python features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Overview of the language components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2800" kern="1200" noProof="0" dirty="0">
                        <a:solidFill>
                          <a:srgbClr val="0046AD"/>
                        </a:solidFill>
                        <a:latin typeface="SeriaRegular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22566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9400CBC-73A5-4B4A-8FC4-07DCF94C6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1710"/>
              </p:ext>
            </p:extLst>
          </p:nvPr>
        </p:nvGraphicFramePr>
        <p:xfrm>
          <a:off x="1063654" y="3851716"/>
          <a:ext cx="8997120" cy="2073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7120">
                  <a:extLst>
                    <a:ext uri="{9D8B030D-6E8A-4147-A177-3AD203B41FA5}">
                      <a16:colId xmlns:a16="http://schemas.microsoft.com/office/drawing/2014/main" val="2352076000"/>
                    </a:ext>
                  </a:extLst>
                </a:gridCol>
              </a:tblGrid>
              <a:tr h="301260">
                <a:tc>
                  <a:txBody>
                    <a:bodyPr/>
                    <a:lstStyle/>
                    <a:p>
                      <a:r>
                        <a:rPr lang="en-GB" sz="2400" noProof="0" dirty="0"/>
                        <a:t>Source</a:t>
                      </a:r>
                    </a:p>
                  </a:txBody>
                  <a:tcPr>
                    <a:solidFill>
                      <a:srgbClr val="004C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587298"/>
                  </a:ext>
                </a:extLst>
              </a:tr>
              <a:tr h="1616057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  <a:hlinkClick r:id="rId3"/>
                        </a:rPr>
                        <a:t>https://docs.python.org/3.10/tutorial/appetite.html</a:t>
                      </a:r>
                      <a:endParaRPr lang="en-GB" sz="2800" kern="1200" noProof="0" dirty="0">
                        <a:solidFill>
                          <a:srgbClr val="0046AD"/>
                        </a:solidFill>
                        <a:latin typeface="SeriaRegular" panose="00000400000000000000" pitchFamily="2" charset="0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  <a:hlinkClick r:id="rId4"/>
                        </a:rPr>
                        <a:t>https://python-textbok.readthedocs.io/en/1.0/index.html</a:t>
                      </a:r>
                      <a:endParaRPr lang="en-GB" sz="2800" kern="1200" noProof="0" dirty="0">
                        <a:solidFill>
                          <a:srgbClr val="0046AD"/>
                        </a:solidFill>
                        <a:latin typeface="SeriaRegular" panose="00000400000000000000" pitchFamily="2" charset="0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Python Tutorial - Tapa </a:t>
                      </a:r>
                      <a:r>
                        <a:rPr lang="en-GB" sz="2800" kern="1200" noProof="0" dirty="0" err="1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blanda</a:t>
                      </a: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. </a:t>
                      </a:r>
                      <a:r>
                        <a:rPr lang="en-GB" sz="2800" kern="1200" noProof="0" dirty="0" err="1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GuidoVan</a:t>
                      </a: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 Rossum (2012)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22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634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S" dirty="0" err="1">
                <a:ea typeface="ＭＳ Ｐゴシック" panose="020B0600070205080204" pitchFamily="34" charset="-128"/>
              </a:rPr>
              <a:t>Mixed</a:t>
            </a:r>
            <a:r>
              <a:rPr lang="es-ES" altLang="es-ES" sz="4000" dirty="0">
                <a:ea typeface="ＭＳ Ｐゴシック" panose="020B0600070205080204" pitchFamily="34" charset="-128"/>
              </a:rPr>
              <a:t>(I)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A4F052B-F201-AD41-B7E2-1EC76F625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254"/>
            <a:ext cx="10515600" cy="46672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s-ES" sz="3000" dirty="0">
                <a:ea typeface="ＭＳ Ｐゴシック" panose="020B0600070205080204" pitchFamily="34" charset="-128"/>
              </a:rPr>
              <a:t>Using a Jupiter Notebook</a:t>
            </a:r>
          </a:p>
          <a:p>
            <a:pPr eaLnBrk="1" hangingPunct="1"/>
            <a:r>
              <a:rPr lang="en-US" altLang="es-ES" sz="3000" dirty="0">
                <a:ea typeface="ＭＳ Ｐゴシック" panose="020B0600070205080204" pitchFamily="34" charset="-128"/>
              </a:rPr>
              <a:t>.</a:t>
            </a:r>
            <a:r>
              <a:rPr lang="en-US" altLang="es-ES" sz="3000" dirty="0" err="1">
                <a:ea typeface="ＭＳ Ｐゴシック" panose="020B0600070205080204" pitchFamily="34" charset="-128"/>
              </a:rPr>
              <a:t>ipynb</a:t>
            </a:r>
            <a:endParaRPr lang="en-US" altLang="es-ES" sz="3000" dirty="0"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s-ES" sz="3000" dirty="0">
              <a:ea typeface="ＭＳ Ｐゴシック" panose="020B0600070205080204" pitchFamily="34" charset="-128"/>
            </a:endParaRPr>
          </a:p>
          <a:p>
            <a:pPr lvl="1" eaLnBrk="1" hangingPunct="1">
              <a:buFont typeface="Zapf Dingbats" charset="2"/>
              <a:buNone/>
            </a:pPr>
            <a:endParaRPr lang="en-US" altLang="es-ES" dirty="0">
              <a:ea typeface="ＭＳ Ｐゴシック" panose="020B0600070205080204" pitchFamily="34" charset="-128"/>
            </a:endParaRPr>
          </a:p>
        </p:txBody>
      </p:sp>
      <p:pic>
        <p:nvPicPr>
          <p:cNvPr id="4" name="Imagen 3" descr="Interfaz de usuario gráfica, Texto, Aplicación, Correo electrónico, Teams&#10;&#10;Descripción generada automáticamente">
            <a:extLst>
              <a:ext uri="{FF2B5EF4-FFF2-40B4-BE49-F238E27FC236}">
                <a16:creationId xmlns:a16="http://schemas.microsoft.com/office/drawing/2014/main" id="{5601DC80-18B9-2702-F3A7-8833B342D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819" y="979469"/>
            <a:ext cx="7395194" cy="479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14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S" sz="4000" dirty="0" err="1">
                <a:ea typeface="ＭＳ Ｐゴシック" panose="020B0600070205080204" pitchFamily="34" charset="-128"/>
              </a:rPr>
              <a:t>Mixed</a:t>
            </a:r>
            <a:r>
              <a:rPr lang="es-ES" altLang="es-ES" sz="4000" dirty="0">
                <a:ea typeface="ＭＳ Ｐゴシック" panose="020B0600070205080204" pitchFamily="34" charset="-128"/>
              </a:rPr>
              <a:t>(II)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A4F052B-F201-AD41-B7E2-1EC76F625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254"/>
            <a:ext cx="10515600" cy="46672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s-ES" sz="3000" dirty="0">
                <a:ea typeface="ＭＳ Ｐゴシック" panose="020B0600070205080204" pitchFamily="34" charset="-128"/>
              </a:rPr>
              <a:t>Google Collab</a:t>
            </a:r>
          </a:p>
          <a:p>
            <a:pPr eaLnBrk="1" hangingPunct="1"/>
            <a:r>
              <a:rPr lang="en-US" altLang="es-ES" sz="3000" dirty="0">
                <a:ea typeface="ＭＳ Ｐゴシック" panose="020B0600070205080204" pitchFamily="34" charset="-128"/>
              </a:rPr>
              <a:t>https://</a:t>
            </a:r>
            <a:r>
              <a:rPr lang="en-US" altLang="es-ES" sz="3000" dirty="0" err="1">
                <a:ea typeface="ＭＳ Ｐゴシック" panose="020B0600070205080204" pitchFamily="34" charset="-128"/>
              </a:rPr>
              <a:t>colab.research.google.com</a:t>
            </a:r>
            <a:r>
              <a:rPr lang="en-US" altLang="es-ES" sz="3000" dirty="0">
                <a:ea typeface="ＭＳ Ｐゴシック" panose="020B0600070205080204" pitchFamily="34" charset="-128"/>
              </a:rPr>
              <a:t>/</a:t>
            </a:r>
          </a:p>
          <a:p>
            <a:pPr lvl="1" eaLnBrk="1" hangingPunct="1">
              <a:buFont typeface="Zapf Dingbats" charset="2"/>
              <a:buNone/>
            </a:pPr>
            <a:endParaRPr lang="en-US" altLang="es-ES" dirty="0">
              <a:ea typeface="ＭＳ Ｐゴシック" panose="020B0600070205080204" pitchFamily="34" charset="-128"/>
            </a:endParaRPr>
          </a:p>
        </p:txBody>
      </p:sp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E2CD48F8-E056-6E17-DB40-B1245E04B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865" y="2612089"/>
            <a:ext cx="6831676" cy="350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64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ES" dirty="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A4F052B-F201-AD41-B7E2-1EC76F625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254"/>
            <a:ext cx="10515600" cy="466725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Introduction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Why Study Python?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Python Interpreter</a:t>
            </a:r>
          </a:p>
          <a:p>
            <a:pPr eaLnBrk="1" hangingPunct="1"/>
            <a:r>
              <a:rPr lang="en-GB" altLang="es-ES" sz="3000" b="1" dirty="0">
                <a:ea typeface="ＭＳ Ｐゴシック" panose="020B0600070205080204" pitchFamily="34" charset="-128"/>
              </a:rPr>
              <a:t>An informal introduction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Numbers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Strings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Lists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Functions</a:t>
            </a:r>
          </a:p>
          <a:p>
            <a:pPr lvl="1" eaLnBrk="1" hangingPunct="1">
              <a:buFont typeface="Zapf Dingbats" charset="2"/>
              <a:buNone/>
            </a:pPr>
            <a:endParaRPr lang="en-GB" altLang="es-E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470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ES" dirty="0">
                <a:ea typeface="ＭＳ Ｐゴシック" panose="020B0600070205080204" pitchFamily="34" charset="-128"/>
              </a:rPr>
              <a:t>Keywords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6A953EC-AE4E-A07C-7A4D-29772573E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GB"/>
              <a:t>Reserved words with specific purposes and cannot be used for other purposes</a:t>
            </a:r>
          </a:p>
          <a:p>
            <a:r>
              <a:rPr lang="en-GB"/>
              <a:t>Examples of Python keywords:</a:t>
            </a:r>
          </a:p>
        </p:txBody>
      </p:sp>
      <p:sp>
        <p:nvSpPr>
          <p:cNvPr id="7" name="object 30">
            <a:extLst>
              <a:ext uri="{FF2B5EF4-FFF2-40B4-BE49-F238E27FC236}">
                <a16:creationId xmlns:a16="http://schemas.microsoft.com/office/drawing/2014/main" id="{BCBF7EAE-0E26-DC6F-94BA-F43693D6AA50}"/>
              </a:ext>
            </a:extLst>
          </p:cNvPr>
          <p:cNvSpPr/>
          <p:nvPr/>
        </p:nvSpPr>
        <p:spPr>
          <a:xfrm>
            <a:off x="1196583" y="3181739"/>
            <a:ext cx="7080314" cy="148122"/>
          </a:xfrm>
          <a:custGeom>
            <a:avLst/>
            <a:gdLst/>
            <a:ahLst/>
            <a:cxnLst/>
            <a:rect l="l" t="t" r="r" b="b"/>
            <a:pathLst>
              <a:path w="2013585" h="69850">
                <a:moveTo>
                  <a:pt x="0" y="69684"/>
                </a:moveTo>
                <a:lnTo>
                  <a:pt x="2013089" y="69684"/>
                </a:lnTo>
                <a:lnTo>
                  <a:pt x="2013089" y="0"/>
                </a:lnTo>
                <a:lnTo>
                  <a:pt x="0" y="0"/>
                </a:lnTo>
                <a:lnTo>
                  <a:pt x="0" y="69684"/>
                </a:lnTo>
                <a:close/>
              </a:path>
            </a:pathLst>
          </a:custGeom>
          <a:solidFill>
            <a:srgbClr val="0046AC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8" name="object 31">
            <a:extLst>
              <a:ext uri="{FF2B5EF4-FFF2-40B4-BE49-F238E27FC236}">
                <a16:creationId xmlns:a16="http://schemas.microsoft.com/office/drawing/2014/main" id="{9A774129-4849-F62C-AF1E-7DA856519C95}"/>
              </a:ext>
            </a:extLst>
          </p:cNvPr>
          <p:cNvSpPr/>
          <p:nvPr/>
        </p:nvSpPr>
        <p:spPr>
          <a:xfrm>
            <a:off x="1196584" y="3329861"/>
            <a:ext cx="7080314" cy="2077711"/>
          </a:xfrm>
          <a:custGeom>
            <a:avLst/>
            <a:gdLst/>
            <a:ahLst/>
            <a:cxnLst/>
            <a:rect l="l" t="t" r="r" b="b"/>
            <a:pathLst>
              <a:path w="2013585" h="1936114">
                <a:moveTo>
                  <a:pt x="2013089" y="0"/>
                </a:moveTo>
                <a:lnTo>
                  <a:pt x="0" y="0"/>
                </a:lnTo>
                <a:lnTo>
                  <a:pt x="0" y="1935962"/>
                </a:lnTo>
                <a:lnTo>
                  <a:pt x="2013089" y="1935962"/>
                </a:lnTo>
                <a:lnTo>
                  <a:pt x="2013089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pPr marL="67952">
              <a:spcBef>
                <a:spcPts val="1962"/>
              </a:spcBef>
            </a:pPr>
            <a:r>
              <a:rPr lang="es-ES" spc="-168" dirty="0">
                <a:solidFill>
                  <a:srgbClr val="0046AC"/>
                </a:solidFill>
                <a:latin typeface="Courier New"/>
                <a:cs typeface="Courier New"/>
              </a:rPr>
              <a:t>False        </a:t>
            </a:r>
            <a:r>
              <a:rPr lang="es-ES" spc="-168" dirty="0" err="1">
                <a:solidFill>
                  <a:srgbClr val="0046AC"/>
                </a:solidFill>
                <a:latin typeface="Courier New"/>
                <a:cs typeface="Courier New"/>
              </a:rPr>
              <a:t>class</a:t>
            </a:r>
            <a:r>
              <a:rPr lang="es-ES" spc="-168" dirty="0">
                <a:solidFill>
                  <a:srgbClr val="0046AC"/>
                </a:solidFill>
                <a:latin typeface="Courier New"/>
                <a:cs typeface="Courier New"/>
              </a:rPr>
              <a:t>        </a:t>
            </a:r>
            <a:r>
              <a:rPr lang="es-ES" spc="-168" dirty="0" err="1">
                <a:solidFill>
                  <a:srgbClr val="0046AC"/>
                </a:solidFill>
                <a:latin typeface="Courier New"/>
                <a:cs typeface="Courier New"/>
              </a:rPr>
              <a:t>finally</a:t>
            </a:r>
            <a:r>
              <a:rPr lang="es-ES" spc="-168" dirty="0">
                <a:solidFill>
                  <a:srgbClr val="0046AC"/>
                </a:solidFill>
                <a:latin typeface="Courier New"/>
                <a:cs typeface="Courier New"/>
              </a:rPr>
              <a:t>    </a:t>
            </a:r>
            <a:r>
              <a:rPr lang="es-ES" spc="-168" dirty="0" err="1">
                <a:solidFill>
                  <a:srgbClr val="0046AC"/>
                </a:solidFill>
                <a:latin typeface="Courier New"/>
                <a:cs typeface="Courier New"/>
              </a:rPr>
              <a:t>is</a:t>
            </a:r>
            <a:r>
              <a:rPr lang="es-ES" spc="-168" dirty="0">
                <a:solidFill>
                  <a:srgbClr val="0046AC"/>
                </a:solidFill>
                <a:latin typeface="Courier New"/>
                <a:cs typeface="Courier New"/>
              </a:rPr>
              <a:t>            </a:t>
            </a:r>
            <a:r>
              <a:rPr lang="es-ES" spc="-168" dirty="0" err="1">
                <a:solidFill>
                  <a:srgbClr val="0046AC"/>
                </a:solidFill>
                <a:latin typeface="Courier New"/>
                <a:cs typeface="Courier New"/>
              </a:rPr>
              <a:t>return</a:t>
            </a:r>
            <a:r>
              <a:rPr lang="es-ES" spc="-168" dirty="0">
                <a:solidFill>
                  <a:srgbClr val="0046AC"/>
                </a:solidFill>
                <a:latin typeface="Courier New"/>
                <a:cs typeface="Courier New"/>
              </a:rPr>
              <a:t>        </a:t>
            </a:r>
            <a:r>
              <a:rPr lang="es-ES" spc="-168" dirty="0" err="1">
                <a:solidFill>
                  <a:srgbClr val="0046AC"/>
                </a:solidFill>
                <a:latin typeface="Courier New"/>
                <a:cs typeface="Courier New"/>
              </a:rPr>
              <a:t>None</a:t>
            </a:r>
            <a:r>
              <a:rPr lang="es-ES" spc="-168" dirty="0">
                <a:solidFill>
                  <a:srgbClr val="0046AC"/>
                </a:solidFill>
                <a:latin typeface="Courier New"/>
                <a:cs typeface="Courier New"/>
              </a:rPr>
              <a:t>         continue     </a:t>
            </a:r>
            <a:r>
              <a:rPr lang="es-ES" spc="-168" dirty="0" err="1">
                <a:solidFill>
                  <a:srgbClr val="0046AC"/>
                </a:solidFill>
                <a:latin typeface="Courier New"/>
                <a:cs typeface="Courier New"/>
              </a:rPr>
              <a:t>for</a:t>
            </a:r>
            <a:r>
              <a:rPr lang="es-ES" spc="-168" dirty="0">
                <a:solidFill>
                  <a:srgbClr val="0046AC"/>
                </a:solidFill>
                <a:latin typeface="Courier New"/>
                <a:cs typeface="Courier New"/>
              </a:rPr>
              <a:t>        lambda        try        True         </a:t>
            </a:r>
            <a:r>
              <a:rPr lang="es-ES" spc="-168" dirty="0" err="1">
                <a:solidFill>
                  <a:srgbClr val="0046AC"/>
                </a:solidFill>
                <a:latin typeface="Courier New"/>
                <a:cs typeface="Courier New"/>
              </a:rPr>
              <a:t>def</a:t>
            </a:r>
            <a:r>
              <a:rPr lang="es-ES" spc="-168" dirty="0">
                <a:solidFill>
                  <a:srgbClr val="0046AC"/>
                </a:solidFill>
                <a:latin typeface="Courier New"/>
                <a:cs typeface="Courier New"/>
              </a:rPr>
              <a:t>          </a:t>
            </a:r>
            <a:r>
              <a:rPr lang="es-ES" spc="-168" dirty="0" err="1">
                <a:solidFill>
                  <a:srgbClr val="0046AC"/>
                </a:solidFill>
                <a:latin typeface="Courier New"/>
                <a:cs typeface="Courier New"/>
              </a:rPr>
              <a:t>from</a:t>
            </a:r>
            <a:r>
              <a:rPr lang="es-ES" spc="-168" dirty="0">
                <a:solidFill>
                  <a:srgbClr val="0046AC"/>
                </a:solidFill>
                <a:latin typeface="Courier New"/>
                <a:cs typeface="Courier New"/>
              </a:rPr>
              <a:t>       </a:t>
            </a:r>
            <a:r>
              <a:rPr lang="es-ES" spc="-168" dirty="0" err="1">
                <a:solidFill>
                  <a:srgbClr val="0046AC"/>
                </a:solidFill>
                <a:latin typeface="Courier New"/>
                <a:cs typeface="Courier New"/>
              </a:rPr>
              <a:t>nonlocal</a:t>
            </a:r>
            <a:r>
              <a:rPr lang="es-ES" spc="-168" dirty="0">
                <a:solidFill>
                  <a:srgbClr val="0046AC"/>
                </a:solidFill>
                <a:latin typeface="Courier New"/>
                <a:cs typeface="Courier New"/>
              </a:rPr>
              <a:t>      </a:t>
            </a:r>
            <a:r>
              <a:rPr lang="es-ES" spc="-168" dirty="0" err="1">
                <a:solidFill>
                  <a:srgbClr val="0046AC"/>
                </a:solidFill>
                <a:latin typeface="Courier New"/>
                <a:cs typeface="Courier New"/>
              </a:rPr>
              <a:t>while</a:t>
            </a:r>
            <a:r>
              <a:rPr lang="es-ES" spc="-168" dirty="0">
                <a:solidFill>
                  <a:srgbClr val="0046AC"/>
                </a:solidFill>
                <a:latin typeface="Courier New"/>
                <a:cs typeface="Courier New"/>
              </a:rPr>
              <a:t>        and          del          global     </a:t>
            </a:r>
            <a:r>
              <a:rPr lang="es-ES" spc="-168" dirty="0" err="1">
                <a:solidFill>
                  <a:srgbClr val="0046AC"/>
                </a:solidFill>
                <a:latin typeface="Courier New"/>
                <a:cs typeface="Courier New"/>
              </a:rPr>
              <a:t>not</a:t>
            </a:r>
            <a:r>
              <a:rPr lang="es-ES" spc="-168" dirty="0">
                <a:solidFill>
                  <a:srgbClr val="0046AC"/>
                </a:solidFill>
                <a:latin typeface="Courier New"/>
                <a:cs typeface="Courier New"/>
              </a:rPr>
              <a:t>           </a:t>
            </a:r>
            <a:r>
              <a:rPr lang="es-ES" spc="-168" dirty="0" err="1">
                <a:solidFill>
                  <a:srgbClr val="0046AC"/>
                </a:solidFill>
                <a:latin typeface="Courier New"/>
                <a:cs typeface="Courier New"/>
              </a:rPr>
              <a:t>with</a:t>
            </a:r>
            <a:r>
              <a:rPr lang="es-ES" spc="-168" dirty="0">
                <a:solidFill>
                  <a:srgbClr val="0046AC"/>
                </a:solidFill>
                <a:latin typeface="Courier New"/>
                <a:cs typeface="Courier New"/>
              </a:rPr>
              <a:t>        as           </a:t>
            </a:r>
            <a:r>
              <a:rPr lang="es-ES" spc="-168" dirty="0" err="1">
                <a:solidFill>
                  <a:srgbClr val="0046AC"/>
                </a:solidFill>
                <a:latin typeface="Courier New"/>
                <a:cs typeface="Courier New"/>
              </a:rPr>
              <a:t>elif</a:t>
            </a:r>
            <a:r>
              <a:rPr lang="es-ES" spc="-168" dirty="0">
                <a:solidFill>
                  <a:srgbClr val="0046AC"/>
                </a:solidFill>
                <a:latin typeface="Courier New"/>
                <a:cs typeface="Courier New"/>
              </a:rPr>
              <a:t>         </a:t>
            </a:r>
            <a:r>
              <a:rPr lang="es-ES" spc="-168" dirty="0" err="1">
                <a:solidFill>
                  <a:srgbClr val="0046AC"/>
                </a:solidFill>
                <a:latin typeface="Courier New"/>
                <a:cs typeface="Courier New"/>
              </a:rPr>
              <a:t>if</a:t>
            </a:r>
            <a:r>
              <a:rPr lang="es-ES" spc="-168" dirty="0">
                <a:solidFill>
                  <a:srgbClr val="0046AC"/>
                </a:solidFill>
                <a:latin typeface="Courier New"/>
                <a:cs typeface="Courier New"/>
              </a:rPr>
              <a:t>         </a:t>
            </a:r>
            <a:r>
              <a:rPr lang="es-ES" spc="-168" dirty="0" err="1">
                <a:solidFill>
                  <a:srgbClr val="0046AC"/>
                </a:solidFill>
                <a:latin typeface="Courier New"/>
                <a:cs typeface="Courier New"/>
              </a:rPr>
              <a:t>or</a:t>
            </a:r>
            <a:r>
              <a:rPr lang="es-ES" spc="-168" dirty="0">
                <a:solidFill>
                  <a:srgbClr val="0046AC"/>
                </a:solidFill>
                <a:latin typeface="Courier New"/>
                <a:cs typeface="Courier New"/>
              </a:rPr>
              <a:t>            </a:t>
            </a:r>
            <a:r>
              <a:rPr lang="es-ES" spc="-168" dirty="0" err="1">
                <a:solidFill>
                  <a:srgbClr val="0046AC"/>
                </a:solidFill>
                <a:latin typeface="Courier New"/>
                <a:cs typeface="Courier New"/>
              </a:rPr>
              <a:t>yield</a:t>
            </a:r>
            <a:r>
              <a:rPr lang="es-ES" spc="-168" dirty="0">
                <a:solidFill>
                  <a:srgbClr val="0046AC"/>
                </a:solidFill>
                <a:latin typeface="Courier New"/>
                <a:cs typeface="Courier New"/>
              </a:rPr>
              <a:t>        </a:t>
            </a:r>
            <a:r>
              <a:rPr lang="es-ES" spc="-168" dirty="0" err="1">
                <a:solidFill>
                  <a:srgbClr val="0046AC"/>
                </a:solidFill>
                <a:latin typeface="Courier New"/>
                <a:cs typeface="Courier New"/>
              </a:rPr>
              <a:t>assert</a:t>
            </a:r>
            <a:r>
              <a:rPr lang="es-ES" spc="-168" dirty="0">
                <a:solidFill>
                  <a:srgbClr val="0046AC"/>
                </a:solidFill>
                <a:latin typeface="Courier New"/>
                <a:cs typeface="Courier New"/>
              </a:rPr>
              <a:t>       </a:t>
            </a:r>
            <a:r>
              <a:rPr lang="es-ES" spc="-168" dirty="0" err="1">
                <a:solidFill>
                  <a:srgbClr val="0046AC"/>
                </a:solidFill>
                <a:latin typeface="Courier New"/>
                <a:cs typeface="Courier New"/>
              </a:rPr>
              <a:t>else</a:t>
            </a:r>
            <a:r>
              <a:rPr lang="es-ES" spc="-168" dirty="0">
                <a:solidFill>
                  <a:srgbClr val="0046AC"/>
                </a:solidFill>
                <a:latin typeface="Courier New"/>
                <a:cs typeface="Courier New"/>
              </a:rPr>
              <a:t>         </a:t>
            </a:r>
            <a:r>
              <a:rPr lang="es-ES" spc="-168" dirty="0" err="1">
                <a:solidFill>
                  <a:srgbClr val="0046AC"/>
                </a:solidFill>
                <a:latin typeface="Courier New"/>
                <a:cs typeface="Courier New"/>
              </a:rPr>
              <a:t>import</a:t>
            </a:r>
            <a:r>
              <a:rPr lang="es-ES" spc="-168" dirty="0">
                <a:solidFill>
                  <a:srgbClr val="0046AC"/>
                </a:solidFill>
                <a:latin typeface="Courier New"/>
                <a:cs typeface="Courier New"/>
              </a:rPr>
              <a:t>     </a:t>
            </a:r>
            <a:r>
              <a:rPr lang="es-ES" spc="-168" dirty="0" err="1">
                <a:solidFill>
                  <a:srgbClr val="0046AC"/>
                </a:solidFill>
                <a:latin typeface="Courier New"/>
                <a:cs typeface="Courier New"/>
              </a:rPr>
              <a:t>pass</a:t>
            </a:r>
            <a:r>
              <a:rPr lang="es-ES" spc="-168" dirty="0">
                <a:solidFill>
                  <a:srgbClr val="0046AC"/>
                </a:solidFill>
                <a:latin typeface="Courier New"/>
                <a:cs typeface="Courier New"/>
              </a:rPr>
              <a:t>          break        </a:t>
            </a:r>
            <a:r>
              <a:rPr lang="es-ES" spc="-168" dirty="0" err="1">
                <a:solidFill>
                  <a:srgbClr val="0046AC"/>
                </a:solidFill>
                <a:latin typeface="Courier New"/>
                <a:cs typeface="Courier New"/>
              </a:rPr>
              <a:t>except</a:t>
            </a:r>
            <a:r>
              <a:rPr lang="es-ES" spc="-168" dirty="0">
                <a:solidFill>
                  <a:srgbClr val="0046AC"/>
                </a:solidFill>
                <a:latin typeface="Courier New"/>
                <a:cs typeface="Courier New"/>
              </a:rPr>
              <a:t>       in           </a:t>
            </a:r>
            <a:r>
              <a:rPr lang="es-ES" spc="-168" dirty="0" err="1">
                <a:solidFill>
                  <a:srgbClr val="0046AC"/>
                </a:solidFill>
                <a:latin typeface="Courier New"/>
                <a:cs typeface="Courier New"/>
              </a:rPr>
              <a:t>raise</a:t>
            </a:r>
            <a:endParaRPr lang="es-ES" spc="-168" dirty="0">
              <a:solidFill>
                <a:srgbClr val="0046AC"/>
              </a:solidFill>
              <a:latin typeface="Courier New"/>
              <a:cs typeface="Courier New"/>
            </a:endParaRPr>
          </a:p>
          <a:p>
            <a:pPr marL="67952">
              <a:spcBef>
                <a:spcPts val="1962"/>
              </a:spcBef>
            </a:pPr>
            <a:endParaRPr lang="es-ES" spc="-168" dirty="0">
              <a:solidFill>
                <a:srgbClr val="0046AC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36964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Identifier Names</a:t>
            </a:r>
            <a:endParaRPr lang="en-GB" altLang="es-ES">
              <a:ea typeface="ＭＳ Ｐゴシック" panose="020B0600070205080204" pitchFamily="34" charset="-128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6A953EC-AE4E-A07C-7A4D-29772573E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19575"/>
          </a:xfrm>
        </p:spPr>
        <p:txBody>
          <a:bodyPr>
            <a:normAutofit/>
          </a:bodyPr>
          <a:lstStyle/>
          <a:p>
            <a:r>
              <a:rPr lang="en-GB" dirty="0"/>
              <a:t>Names given to entities like variables   functions and classes</a:t>
            </a:r>
          </a:p>
          <a:p>
            <a:r>
              <a:rPr lang="en-GB" dirty="0"/>
              <a:t>Rules for forming identifiers:</a:t>
            </a:r>
          </a:p>
          <a:p>
            <a:pPr lvl="1"/>
            <a:r>
              <a:rPr lang="en-GB" dirty="0"/>
              <a:t>May contain letters   numbers or underscore (_)</a:t>
            </a:r>
          </a:p>
          <a:p>
            <a:pPr lvl="1"/>
            <a:r>
              <a:rPr lang="en-GB" dirty="0"/>
              <a:t>Cannot start with a number</a:t>
            </a:r>
          </a:p>
          <a:p>
            <a:pPr lvl="1"/>
            <a:r>
              <a:rPr lang="en-GB" dirty="0"/>
              <a:t>Cannot be a keyword</a:t>
            </a:r>
          </a:p>
          <a:p>
            <a:r>
              <a:rPr lang="en-GB" dirty="0"/>
              <a:t>Guidelines for naming:</a:t>
            </a:r>
          </a:p>
          <a:p>
            <a:pPr lvl="1"/>
            <a:r>
              <a:rPr lang="en-GB" dirty="0"/>
              <a:t>Be descriptive</a:t>
            </a:r>
          </a:p>
          <a:p>
            <a:pPr lvl="1"/>
            <a:r>
              <a:rPr lang="en-GB" dirty="0"/>
              <a:t>Avoid unnecessary abbreviations</a:t>
            </a:r>
          </a:p>
          <a:p>
            <a:pPr lvl="1"/>
            <a:r>
              <a:rPr lang="en-GB" dirty="0"/>
              <a:t>Follow naming conventions</a:t>
            </a:r>
          </a:p>
        </p:txBody>
      </p:sp>
    </p:spTree>
    <p:extLst>
      <p:ext uri="{BB962C8B-B14F-4D97-AF65-F5344CB8AC3E}">
        <p14:creationId xmlns:p14="http://schemas.microsoft.com/office/powerpoint/2010/main" val="4018922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C19BEE90-EDB2-C728-C6DC-61588A31B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s-ES" dirty="0">
                <a:ea typeface="ＭＳ Ｐゴシック" panose="020B0600070205080204" pitchFamily="34" charset="-128"/>
              </a:rPr>
              <a:t>The Python community has these recommended naming conventions</a:t>
            </a:r>
          </a:p>
          <a:p>
            <a:r>
              <a:rPr lang="en-US" altLang="es-ES" dirty="0" err="1">
                <a:ea typeface="ＭＳ Ｐゴシック" panose="020B0600070205080204" pitchFamily="34" charset="-128"/>
              </a:rPr>
              <a:t>joined_lower</a:t>
            </a:r>
            <a:r>
              <a:rPr lang="en-US" altLang="es-ES" dirty="0">
                <a:ea typeface="ＭＳ Ｐゴシック" panose="020B0600070205080204" pitchFamily="34" charset="-128"/>
              </a:rPr>
              <a:t> for functions, methods and, attributes</a:t>
            </a:r>
          </a:p>
          <a:p>
            <a:r>
              <a:rPr lang="en-US" altLang="es-ES" dirty="0" err="1">
                <a:ea typeface="ＭＳ Ｐゴシック" panose="020B0600070205080204" pitchFamily="34" charset="-128"/>
              </a:rPr>
              <a:t>joined_lower</a:t>
            </a:r>
            <a:r>
              <a:rPr lang="en-US" altLang="es-ES" dirty="0">
                <a:ea typeface="ＭＳ Ｐゴシック" panose="020B0600070205080204" pitchFamily="34" charset="-128"/>
              </a:rPr>
              <a:t> or ALL_CAPS for constants</a:t>
            </a:r>
          </a:p>
          <a:p>
            <a:r>
              <a:rPr lang="en-US" altLang="es-ES" dirty="0" err="1">
                <a:ea typeface="ＭＳ Ｐゴシック" panose="020B0600070205080204" pitchFamily="34" charset="-128"/>
              </a:rPr>
              <a:t>StudlyCaps</a:t>
            </a:r>
            <a:r>
              <a:rPr lang="en-US" altLang="es-ES" dirty="0">
                <a:ea typeface="ＭＳ Ｐゴシック" panose="020B0600070205080204" pitchFamily="34" charset="-128"/>
              </a:rPr>
              <a:t> for classes</a:t>
            </a:r>
          </a:p>
          <a:p>
            <a:r>
              <a:rPr lang="en-US" altLang="es-ES" dirty="0">
                <a:ea typeface="ＭＳ Ｐゴシック" panose="020B0600070205080204" pitchFamily="34" charset="-128"/>
              </a:rPr>
              <a:t>camelCase only to conform to pre-existing conventions</a:t>
            </a:r>
          </a:p>
          <a:p>
            <a:r>
              <a:rPr lang="en-US" altLang="es-ES" dirty="0">
                <a:ea typeface="ＭＳ Ｐゴシック" panose="020B0600070205080204" pitchFamily="34" charset="-128"/>
              </a:rPr>
              <a:t>Attributes: interface, _internal, __private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B990B5E-BA75-1925-E198-BB5FEF7D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Naming conventions(I)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C19BEE90-EDB2-C728-C6DC-61588A31B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s-ES" dirty="0">
                <a:ea typeface="ＭＳ Ｐゴシック" panose="020B0600070205080204" pitchFamily="34" charset="-128"/>
              </a:rPr>
              <a:t>Variable Names:</a:t>
            </a:r>
          </a:p>
          <a:p>
            <a:r>
              <a:rPr lang="en-US" altLang="es-ES" dirty="0">
                <a:ea typeface="ＭＳ Ｐゴシック" panose="020B0600070205080204" pitchFamily="34" charset="-128"/>
              </a:rPr>
              <a:t>Use lowercase letters</a:t>
            </a:r>
          </a:p>
          <a:p>
            <a:r>
              <a:rPr lang="en-US" altLang="es-ES" dirty="0">
                <a:ea typeface="ＭＳ Ｐゴシック" panose="020B0600070205080204" pitchFamily="34" charset="-128"/>
              </a:rPr>
              <a:t>Separate words with underscores (_)</a:t>
            </a:r>
          </a:p>
          <a:p>
            <a:r>
              <a:rPr lang="en-US" altLang="es-ES" dirty="0">
                <a:ea typeface="ＭＳ Ｐゴシック" panose="020B0600070205080204" pitchFamily="34" charset="-128"/>
              </a:rPr>
              <a:t>Example: </a:t>
            </a:r>
            <a:r>
              <a:rPr lang="en-US" altLang="es-ES" dirty="0" err="1">
                <a:ea typeface="ＭＳ Ｐゴシック" panose="020B0600070205080204" pitchFamily="34" charset="-128"/>
              </a:rPr>
              <a:t>my_variable</a:t>
            </a:r>
            <a:r>
              <a:rPr lang="en-US" altLang="es-ES" dirty="0">
                <a:ea typeface="ＭＳ Ｐゴシック" panose="020B0600070205080204" pitchFamily="34" charset="-128"/>
              </a:rPr>
              <a:t>, </a:t>
            </a:r>
            <a:r>
              <a:rPr lang="en-US" altLang="es-ES" dirty="0" err="1">
                <a:ea typeface="ＭＳ Ｐゴシック" panose="020B0600070205080204" pitchFamily="34" charset="-128"/>
              </a:rPr>
              <a:t>total_sum</a:t>
            </a:r>
            <a:r>
              <a:rPr lang="en-US" altLang="es-ES" dirty="0">
                <a:ea typeface="ＭＳ Ｐゴシック" panose="020B0600070205080204" pitchFamily="34" charset="-128"/>
              </a:rPr>
              <a:t>, count</a:t>
            </a:r>
          </a:p>
          <a:p>
            <a:pPr marL="0" indent="0">
              <a:buNone/>
            </a:pPr>
            <a:r>
              <a:rPr lang="en-US" altLang="es-ES" dirty="0">
                <a:ea typeface="ＭＳ Ｐゴシック" panose="020B0600070205080204" pitchFamily="34" charset="-128"/>
              </a:rPr>
              <a:t>Function Names:</a:t>
            </a:r>
          </a:p>
          <a:p>
            <a:r>
              <a:rPr lang="en-US" altLang="es-ES" dirty="0">
                <a:ea typeface="ＭＳ Ｐゴシック" panose="020B0600070205080204" pitchFamily="34" charset="-128"/>
              </a:rPr>
              <a:t>Use lowercase letters</a:t>
            </a:r>
          </a:p>
          <a:p>
            <a:r>
              <a:rPr lang="en-US" altLang="es-ES" dirty="0">
                <a:ea typeface="ＭＳ Ｐゴシック" panose="020B0600070205080204" pitchFamily="34" charset="-128"/>
              </a:rPr>
              <a:t>Separate words with underscores (_)</a:t>
            </a:r>
          </a:p>
          <a:p>
            <a:r>
              <a:rPr lang="en-US" altLang="es-ES" dirty="0">
                <a:ea typeface="ＭＳ Ｐゴシック" panose="020B0600070205080204" pitchFamily="34" charset="-128"/>
              </a:rPr>
              <a:t>Example: </a:t>
            </a:r>
            <a:r>
              <a:rPr lang="en-US" altLang="es-ES" dirty="0" err="1">
                <a:ea typeface="ＭＳ Ｐゴシック" panose="020B0600070205080204" pitchFamily="34" charset="-128"/>
              </a:rPr>
              <a:t>my_function</a:t>
            </a:r>
            <a:r>
              <a:rPr lang="en-US" altLang="es-ES" dirty="0">
                <a:ea typeface="ＭＳ Ｐゴシック" panose="020B0600070205080204" pitchFamily="34" charset="-128"/>
              </a:rPr>
              <a:t>(), </a:t>
            </a:r>
            <a:r>
              <a:rPr lang="en-US" altLang="es-ES" dirty="0" err="1">
                <a:ea typeface="ＭＳ Ｐゴシック" panose="020B0600070205080204" pitchFamily="34" charset="-128"/>
              </a:rPr>
              <a:t>calculate_total</a:t>
            </a:r>
            <a:r>
              <a:rPr lang="en-US" altLang="es-ES" dirty="0">
                <a:ea typeface="ＭＳ Ｐゴシック" panose="020B0600070205080204" pitchFamily="34" charset="-128"/>
              </a:rPr>
              <a:t>(), </a:t>
            </a:r>
            <a:r>
              <a:rPr lang="en-US" altLang="es-ES" dirty="0" err="1">
                <a:ea typeface="ＭＳ Ｐゴシック" panose="020B0600070205080204" pitchFamily="34" charset="-128"/>
              </a:rPr>
              <a:t>get_user_input</a:t>
            </a:r>
            <a:r>
              <a:rPr lang="en-US" altLang="es-ES" dirty="0">
                <a:ea typeface="ＭＳ Ｐゴシック" panose="020B0600070205080204" pitchFamily="34" charset="-128"/>
              </a:rPr>
              <a:t>()</a:t>
            </a:r>
          </a:p>
          <a:p>
            <a:pPr marL="0" indent="0">
              <a:buNone/>
            </a:pPr>
            <a:r>
              <a:rPr lang="en-US" altLang="es-ES" dirty="0">
                <a:ea typeface="ＭＳ Ｐゴシック" panose="020B0600070205080204" pitchFamily="34" charset="-128"/>
              </a:rPr>
              <a:t>Class Names:</a:t>
            </a:r>
          </a:p>
          <a:p>
            <a:r>
              <a:rPr lang="en-US" altLang="es-ES" dirty="0">
                <a:ea typeface="ＭＳ Ｐゴシック" panose="020B0600070205080204" pitchFamily="34" charset="-128"/>
              </a:rPr>
              <a:t>Use CamelCase (capitalize the first letter of each word)</a:t>
            </a:r>
          </a:p>
          <a:p>
            <a:r>
              <a:rPr lang="en-US" altLang="es-ES" dirty="0">
                <a:ea typeface="ＭＳ Ｐゴシック" panose="020B0600070205080204" pitchFamily="34" charset="-128"/>
              </a:rPr>
              <a:t>Do not use underscores (_)</a:t>
            </a:r>
          </a:p>
          <a:p>
            <a:r>
              <a:rPr lang="en-US" altLang="es-ES" dirty="0">
                <a:ea typeface="ＭＳ Ｐゴシック" panose="020B0600070205080204" pitchFamily="34" charset="-128"/>
              </a:rPr>
              <a:t>Example: </a:t>
            </a:r>
            <a:r>
              <a:rPr lang="en-US" altLang="es-ES" dirty="0" err="1">
                <a:ea typeface="ＭＳ Ｐゴシック" panose="020B0600070205080204" pitchFamily="34" charset="-128"/>
              </a:rPr>
              <a:t>MyClass</a:t>
            </a:r>
            <a:r>
              <a:rPr lang="en-US" altLang="es-ES" dirty="0">
                <a:ea typeface="ＭＳ Ｐゴシック" panose="020B0600070205080204" pitchFamily="34" charset="-128"/>
              </a:rPr>
              <a:t>, </a:t>
            </a:r>
            <a:r>
              <a:rPr lang="en-US" altLang="es-ES" dirty="0" err="1">
                <a:ea typeface="ＭＳ Ｐゴシック" panose="020B0600070205080204" pitchFamily="34" charset="-128"/>
              </a:rPr>
              <a:t>UserProfile</a:t>
            </a:r>
            <a:r>
              <a:rPr lang="en-US" altLang="es-ES" dirty="0">
                <a:ea typeface="ＭＳ Ｐゴシック" panose="020B0600070205080204" pitchFamily="34" charset="-128"/>
              </a:rPr>
              <a:t>, </a:t>
            </a:r>
            <a:r>
              <a:rPr lang="en-US" altLang="es-ES" dirty="0" err="1">
                <a:ea typeface="ＭＳ Ｐゴシック" panose="020B0600070205080204" pitchFamily="34" charset="-128"/>
              </a:rPr>
              <a:t>DataAnalyzer</a:t>
            </a:r>
            <a:endParaRPr lang="en-US" altLang="es-ES" dirty="0">
              <a:ea typeface="ＭＳ Ｐゴシック" panose="020B0600070205080204" pitchFamily="34" charset="-128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B990B5E-BA75-1925-E198-BB5FEF7D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Naming conventions (II)</a:t>
            </a:r>
          </a:p>
        </p:txBody>
      </p:sp>
    </p:spTree>
    <p:extLst>
      <p:ext uri="{BB962C8B-B14F-4D97-AF65-F5344CB8AC3E}">
        <p14:creationId xmlns:p14="http://schemas.microsoft.com/office/powerpoint/2010/main" val="706679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C19BEE90-EDB2-C728-C6DC-61588A31B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s-ES" sz="2200" dirty="0">
                <a:ea typeface="ＭＳ Ｐゴシック" panose="020B0600070205080204" pitchFamily="34" charset="-128"/>
              </a:rPr>
              <a:t>Constant Names:</a:t>
            </a:r>
          </a:p>
          <a:p>
            <a:r>
              <a:rPr lang="en-US" altLang="es-ES" sz="2200" dirty="0">
                <a:ea typeface="ＭＳ Ｐゴシック" panose="020B0600070205080204" pitchFamily="34" charset="-128"/>
              </a:rPr>
              <a:t>Use all uppercase letters</a:t>
            </a:r>
          </a:p>
          <a:p>
            <a:r>
              <a:rPr lang="en-US" altLang="es-ES" sz="2200" dirty="0">
                <a:ea typeface="ＭＳ Ｐゴシック" panose="020B0600070205080204" pitchFamily="34" charset="-128"/>
              </a:rPr>
              <a:t>Separate words with underscores (_)</a:t>
            </a:r>
          </a:p>
          <a:p>
            <a:r>
              <a:rPr lang="en-US" altLang="es-ES" sz="2200" dirty="0">
                <a:ea typeface="ＭＳ Ｐゴシック" panose="020B0600070205080204" pitchFamily="34" charset="-128"/>
              </a:rPr>
              <a:t>Example: MAX_VALUE, PI, DEFAULT_TIMEOUT</a:t>
            </a:r>
          </a:p>
          <a:p>
            <a:pPr marL="0" indent="0">
              <a:buNone/>
            </a:pPr>
            <a:r>
              <a:rPr lang="en-US" altLang="es-ES" sz="2200" dirty="0">
                <a:ea typeface="ＭＳ Ｐゴシック" panose="020B0600070205080204" pitchFamily="34" charset="-128"/>
              </a:rPr>
              <a:t>Module and Package Names:</a:t>
            </a:r>
          </a:p>
          <a:p>
            <a:r>
              <a:rPr lang="en-US" altLang="es-ES" sz="2200" dirty="0">
                <a:ea typeface="ＭＳ Ｐゴシック" panose="020B0600070205080204" pitchFamily="34" charset="-128"/>
              </a:rPr>
              <a:t>Use lowercase letters</a:t>
            </a:r>
          </a:p>
          <a:p>
            <a:r>
              <a:rPr lang="en-US" altLang="es-ES" sz="2200" dirty="0">
                <a:ea typeface="ＭＳ Ｐゴシック" panose="020B0600070205080204" pitchFamily="34" charset="-128"/>
              </a:rPr>
              <a:t>Can use underscores (_) if necessary to improve readability</a:t>
            </a:r>
          </a:p>
          <a:p>
            <a:r>
              <a:rPr lang="en-US" altLang="es-ES" sz="2200" dirty="0">
                <a:ea typeface="ＭＳ Ｐゴシック" panose="020B0600070205080204" pitchFamily="34" charset="-128"/>
              </a:rPr>
              <a:t>Example: </a:t>
            </a:r>
            <a:r>
              <a:rPr lang="en-US" altLang="es-ES" sz="2200" dirty="0" err="1">
                <a:ea typeface="ＭＳ Ｐゴシック" panose="020B0600070205080204" pitchFamily="34" charset="-128"/>
              </a:rPr>
              <a:t>my_module.py</a:t>
            </a:r>
            <a:r>
              <a:rPr lang="en-US" altLang="es-ES" sz="2200" dirty="0">
                <a:ea typeface="ＭＳ Ｐゴシック" panose="020B0600070205080204" pitchFamily="34" charset="-128"/>
              </a:rPr>
              <a:t>, </a:t>
            </a:r>
            <a:r>
              <a:rPr lang="en-US" altLang="es-ES" sz="2200" dirty="0" err="1">
                <a:ea typeface="ＭＳ Ｐゴシック" panose="020B0600070205080204" pitchFamily="34" charset="-128"/>
              </a:rPr>
              <a:t>user_profile.py</a:t>
            </a:r>
            <a:r>
              <a:rPr lang="en-US" altLang="es-ES" sz="2200" dirty="0">
                <a:ea typeface="ＭＳ Ｐゴシック" panose="020B0600070205080204" pitchFamily="34" charset="-128"/>
              </a:rPr>
              <a:t>, </a:t>
            </a:r>
            <a:r>
              <a:rPr lang="en-US" altLang="es-ES" sz="2200" dirty="0" err="1">
                <a:ea typeface="ＭＳ Ｐゴシック" panose="020B0600070205080204" pitchFamily="34" charset="-128"/>
              </a:rPr>
              <a:t>data_analyzer.py</a:t>
            </a:r>
            <a:endParaRPr lang="en-US" altLang="es-ES" sz="22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s-ES" sz="2200" dirty="0">
                <a:ea typeface="ＭＳ Ｐゴシック" panose="020B0600070205080204" pitchFamily="34" charset="-128"/>
              </a:rPr>
              <a:t>Method Names:</a:t>
            </a:r>
          </a:p>
          <a:p>
            <a:r>
              <a:rPr lang="en-US" altLang="es-ES" sz="2200" dirty="0">
                <a:ea typeface="ＭＳ Ｐゴシック" panose="020B0600070205080204" pitchFamily="34" charset="-128"/>
              </a:rPr>
              <a:t>Follow the same convention as function names</a:t>
            </a:r>
          </a:p>
          <a:p>
            <a:r>
              <a:rPr lang="en-US" altLang="es-ES" sz="2200" dirty="0">
                <a:ea typeface="ＭＳ Ｐゴシック" panose="020B0600070205080204" pitchFamily="34" charset="-128"/>
              </a:rPr>
              <a:t>Use lowercase letters and separate words with underscores (_)</a:t>
            </a:r>
          </a:p>
          <a:p>
            <a:r>
              <a:rPr lang="en-US" altLang="es-ES" sz="2200" dirty="0">
                <a:ea typeface="ＭＳ Ｐゴシック" panose="020B0600070205080204" pitchFamily="34" charset="-128"/>
              </a:rPr>
              <a:t>Example: </a:t>
            </a:r>
            <a:r>
              <a:rPr lang="en-US" altLang="es-ES" sz="2200" dirty="0" err="1">
                <a:ea typeface="ＭＳ Ｐゴシック" panose="020B0600070205080204" pitchFamily="34" charset="-128"/>
              </a:rPr>
              <a:t>get_user_name</a:t>
            </a:r>
            <a:r>
              <a:rPr lang="en-US" altLang="es-ES" sz="2200" dirty="0">
                <a:ea typeface="ＭＳ Ｐゴシック" panose="020B0600070205080204" pitchFamily="34" charset="-128"/>
              </a:rPr>
              <a:t>(), </a:t>
            </a:r>
            <a:r>
              <a:rPr lang="en-US" altLang="es-ES" sz="2200" dirty="0" err="1">
                <a:ea typeface="ＭＳ Ｐゴシック" panose="020B0600070205080204" pitchFamily="34" charset="-128"/>
              </a:rPr>
              <a:t>calculate_total</a:t>
            </a:r>
            <a:r>
              <a:rPr lang="en-US" altLang="es-ES" sz="2200" dirty="0">
                <a:ea typeface="ＭＳ Ｐゴシック" panose="020B0600070205080204" pitchFamily="34" charset="-128"/>
              </a:rPr>
              <a:t>(), </a:t>
            </a:r>
            <a:r>
              <a:rPr lang="en-US" altLang="es-ES" sz="2200" dirty="0" err="1">
                <a:ea typeface="ＭＳ Ｐゴシック" panose="020B0600070205080204" pitchFamily="34" charset="-128"/>
              </a:rPr>
              <a:t>save_data</a:t>
            </a:r>
            <a:r>
              <a:rPr lang="en-US" altLang="es-ES" sz="2200" dirty="0">
                <a:ea typeface="ＭＳ Ｐゴシック" panose="020B0600070205080204" pitchFamily="34" charset="-128"/>
              </a:rPr>
              <a:t>()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B990B5E-BA75-1925-E198-BB5FEF7D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Naming conventions (III)</a:t>
            </a:r>
          </a:p>
        </p:txBody>
      </p:sp>
    </p:spTree>
    <p:extLst>
      <p:ext uri="{BB962C8B-B14F-4D97-AF65-F5344CB8AC3E}">
        <p14:creationId xmlns:p14="http://schemas.microsoft.com/office/powerpoint/2010/main" val="945632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C19BEE90-EDB2-C728-C6DC-61588A31B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s-ES" dirty="0">
                <a:ea typeface="ＭＳ Ｐゴシック" panose="020B0600070205080204" pitchFamily="34" charset="-128"/>
              </a:rPr>
              <a:t>Private Variable and Method Names:</a:t>
            </a:r>
          </a:p>
          <a:p>
            <a:r>
              <a:rPr lang="en-US" altLang="es-ES" dirty="0">
                <a:ea typeface="ＭＳ Ｐゴシック" panose="020B0600070205080204" pitchFamily="34" charset="-128"/>
              </a:rPr>
              <a:t>Prefix with a single underscore (_) to indicate they are intended for internal use</a:t>
            </a:r>
          </a:p>
          <a:p>
            <a:r>
              <a:rPr lang="en-US" altLang="es-ES" dirty="0">
                <a:ea typeface="ＭＳ Ｐゴシック" panose="020B0600070205080204" pitchFamily="34" charset="-128"/>
              </a:rPr>
              <a:t>Example: _</a:t>
            </a:r>
            <a:r>
              <a:rPr lang="en-US" altLang="es-ES" dirty="0" err="1">
                <a:ea typeface="ＭＳ Ｐゴシック" panose="020B0600070205080204" pitchFamily="34" charset="-128"/>
              </a:rPr>
              <a:t>my_private_variable</a:t>
            </a:r>
            <a:r>
              <a:rPr lang="en-US" altLang="es-ES" dirty="0">
                <a:ea typeface="ＭＳ Ｐゴシック" panose="020B0600070205080204" pitchFamily="34" charset="-128"/>
              </a:rPr>
              <a:t>, _</a:t>
            </a:r>
            <a:r>
              <a:rPr lang="en-US" altLang="es-ES" dirty="0" err="1">
                <a:ea typeface="ＭＳ Ｐゴシック" panose="020B0600070205080204" pitchFamily="34" charset="-128"/>
              </a:rPr>
              <a:t>my_private_method</a:t>
            </a:r>
            <a:r>
              <a:rPr lang="en-US" altLang="es-ES" dirty="0">
                <a:ea typeface="ＭＳ Ｐゴシック" panose="020B0600070205080204" pitchFamily="34" charset="-128"/>
              </a:rPr>
              <a:t>()</a:t>
            </a:r>
          </a:p>
          <a:p>
            <a:pPr marL="0" indent="0">
              <a:buNone/>
            </a:pPr>
            <a:r>
              <a:rPr lang="en-US" altLang="es-ES" dirty="0">
                <a:ea typeface="ＭＳ Ｐゴシック" panose="020B0600070205080204" pitchFamily="34" charset="-128"/>
              </a:rPr>
              <a:t>Special Method Names:</a:t>
            </a:r>
          </a:p>
          <a:p>
            <a:r>
              <a:rPr lang="en-US" altLang="es-ES" dirty="0">
                <a:ea typeface="ＭＳ Ｐゴシック" panose="020B0600070205080204" pitchFamily="34" charset="-128"/>
              </a:rPr>
              <a:t>Use double underscores (__) before and after the name</a:t>
            </a:r>
          </a:p>
          <a:p>
            <a:r>
              <a:rPr lang="en-US" altLang="es-ES" dirty="0">
                <a:ea typeface="ＭＳ Ｐゴシック" panose="020B0600070205080204" pitchFamily="34" charset="-128"/>
              </a:rPr>
              <a:t>These are also known as "</a:t>
            </a:r>
            <a:r>
              <a:rPr lang="en-US" altLang="es-ES" dirty="0" err="1">
                <a:ea typeface="ＭＳ Ｐゴシック" panose="020B0600070205080204" pitchFamily="34" charset="-128"/>
              </a:rPr>
              <a:t>dunder</a:t>
            </a:r>
            <a:r>
              <a:rPr lang="en-US" altLang="es-ES" dirty="0">
                <a:ea typeface="ＭＳ Ｐゴシック" panose="020B0600070205080204" pitchFamily="34" charset="-128"/>
              </a:rPr>
              <a:t>" methods or magic methods</a:t>
            </a:r>
          </a:p>
          <a:p>
            <a:r>
              <a:rPr lang="en-US" altLang="es-ES" dirty="0">
                <a:ea typeface="ＭＳ Ｐゴシック" panose="020B0600070205080204" pitchFamily="34" charset="-128"/>
              </a:rPr>
              <a:t>Example: __</a:t>
            </a:r>
            <a:r>
              <a:rPr lang="en-US" altLang="es-ES" dirty="0" err="1">
                <a:ea typeface="ＭＳ Ｐゴシック" panose="020B0600070205080204" pitchFamily="34" charset="-128"/>
              </a:rPr>
              <a:t>init</a:t>
            </a:r>
            <a:r>
              <a:rPr lang="en-US" altLang="es-ES" dirty="0">
                <a:ea typeface="ＭＳ Ｐゴシック" panose="020B0600070205080204" pitchFamily="34" charset="-128"/>
              </a:rPr>
              <a:t>__(), __str__(), __</a:t>
            </a:r>
            <a:r>
              <a:rPr lang="en-US" altLang="es-ES" dirty="0" err="1">
                <a:ea typeface="ＭＳ Ｐゴシック" panose="020B0600070205080204" pitchFamily="34" charset="-128"/>
              </a:rPr>
              <a:t>repr</a:t>
            </a:r>
            <a:r>
              <a:rPr lang="en-US" altLang="es-ES" dirty="0">
                <a:ea typeface="ＭＳ Ｐゴシック" panose="020B0600070205080204" pitchFamily="34" charset="-128"/>
              </a:rPr>
              <a:t>__()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B990B5E-BA75-1925-E198-BB5FEF7D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Naming conventions (IV)</a:t>
            </a:r>
          </a:p>
        </p:txBody>
      </p:sp>
    </p:spTree>
    <p:extLst>
      <p:ext uri="{BB962C8B-B14F-4D97-AF65-F5344CB8AC3E}">
        <p14:creationId xmlns:p14="http://schemas.microsoft.com/office/powerpoint/2010/main" val="1588011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 of identifiers</a:t>
            </a:r>
            <a:endParaRPr lang="en-GB" altLang="es-ES">
              <a:ea typeface="ＭＳ Ｐゴシック" panose="020B0600070205080204" pitchFamily="34" charset="-128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6A953EC-AE4E-A07C-7A4D-29772573E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748" y="1825625"/>
            <a:ext cx="10515600" cy="4219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/>
              <a:t>Invalid       			Reason</a:t>
            </a:r>
          </a:p>
          <a:p>
            <a:pPr marL="0" indent="0">
              <a:buNone/>
            </a:pPr>
            <a:r>
              <a:rPr lang="en-GB"/>
              <a:t>Person Record 		Identifier contains a space</a:t>
            </a:r>
          </a:p>
          <a:p>
            <a:pPr marL="0" indent="0">
              <a:buNone/>
            </a:pPr>
            <a:r>
              <a:rPr lang="en-GB"/>
              <a:t>DEFAULT-HEIGHT 	Identifier contains a dash</a:t>
            </a:r>
          </a:p>
          <a:p>
            <a:pPr marL="0" indent="0">
              <a:buNone/>
            </a:pPr>
            <a:r>
              <a:rPr lang="en-GB"/>
              <a:t>class         			Identifier is a keyword</a:t>
            </a:r>
          </a:p>
          <a:p>
            <a:pPr marL="0" indent="0">
              <a:buNone/>
            </a:pPr>
            <a:r>
              <a:rPr lang="en-GB"/>
              <a:t>2totalweight  			Identifier starts with a number</a:t>
            </a:r>
          </a:p>
        </p:txBody>
      </p:sp>
    </p:spTree>
    <p:extLst>
      <p:ext uri="{BB962C8B-B14F-4D97-AF65-F5344CB8AC3E}">
        <p14:creationId xmlns:p14="http://schemas.microsoft.com/office/powerpoint/2010/main" val="197629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ES" dirty="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A4F052B-F201-AD41-B7E2-1EC76F625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254"/>
            <a:ext cx="10515600" cy="46672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altLang="es-ES" sz="3000" b="1" dirty="0">
                <a:ea typeface="ＭＳ Ｐゴシック" panose="020B0600070205080204" pitchFamily="34" charset="-128"/>
              </a:rPr>
              <a:t>Introduction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Why Study Python?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Python Interpreter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An informal introduction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Numbers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Strings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Lists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Functions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Variable Scope</a:t>
            </a:r>
          </a:p>
        </p:txBody>
      </p:sp>
    </p:spTree>
    <p:extLst>
      <p:ext uri="{BB962C8B-B14F-4D97-AF65-F5344CB8AC3E}">
        <p14:creationId xmlns:p14="http://schemas.microsoft.com/office/powerpoint/2010/main" val="584081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Indentation and Semicolons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6A953EC-AE4E-A07C-7A4D-29772573E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169493" cy="4874433"/>
          </a:xfrm>
        </p:spPr>
        <p:txBody>
          <a:bodyPr>
            <a:normAutofit lnSpcReduction="10000"/>
          </a:bodyPr>
          <a:lstStyle/>
          <a:p>
            <a:r>
              <a:rPr lang="en-GB" sz="3300" dirty="0"/>
              <a:t>Indentation to delimit blocks of code</a:t>
            </a:r>
          </a:p>
          <a:p>
            <a:r>
              <a:rPr lang="en-GB" sz="3300" dirty="0"/>
              <a:t>No need of {}</a:t>
            </a:r>
          </a:p>
          <a:p>
            <a:r>
              <a:rPr lang="en-GB" sz="3300" dirty="0"/>
              <a:t>No need for semicolons “;” to mark the end of instructions</a:t>
            </a:r>
          </a:p>
          <a:p>
            <a:r>
              <a:rPr lang="en-GB" sz="3300" dirty="0"/>
              <a:t>Can be used to put multiple instructions on a single line (not recommended)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6" name="object 30">
            <a:extLst>
              <a:ext uri="{FF2B5EF4-FFF2-40B4-BE49-F238E27FC236}">
                <a16:creationId xmlns:a16="http://schemas.microsoft.com/office/drawing/2014/main" id="{42136CC8-4CC1-87D1-4D2B-DD1F892F4360}"/>
              </a:ext>
            </a:extLst>
          </p:cNvPr>
          <p:cNvSpPr/>
          <p:nvPr/>
        </p:nvSpPr>
        <p:spPr>
          <a:xfrm>
            <a:off x="6007693" y="1337162"/>
            <a:ext cx="5704490" cy="163890"/>
          </a:xfrm>
          <a:custGeom>
            <a:avLst/>
            <a:gdLst/>
            <a:ahLst/>
            <a:cxnLst/>
            <a:rect l="l" t="t" r="r" b="b"/>
            <a:pathLst>
              <a:path w="2013585" h="69850">
                <a:moveTo>
                  <a:pt x="0" y="69684"/>
                </a:moveTo>
                <a:lnTo>
                  <a:pt x="2013089" y="69684"/>
                </a:lnTo>
                <a:lnTo>
                  <a:pt x="2013089" y="0"/>
                </a:lnTo>
                <a:lnTo>
                  <a:pt x="0" y="0"/>
                </a:lnTo>
                <a:lnTo>
                  <a:pt x="0" y="69684"/>
                </a:lnTo>
                <a:close/>
              </a:path>
            </a:pathLst>
          </a:custGeom>
          <a:solidFill>
            <a:srgbClr val="0046AC"/>
          </a:solidFill>
        </p:spPr>
        <p:txBody>
          <a:bodyPr wrap="square" lIns="0" tIns="0" rIns="0" bIns="0" rtlCol="0"/>
          <a:lstStyle/>
          <a:p>
            <a:endParaRPr lang="en-GB" sz="3567"/>
          </a:p>
        </p:txBody>
      </p:sp>
      <p:sp>
        <p:nvSpPr>
          <p:cNvPr id="7" name="object 31">
            <a:extLst>
              <a:ext uri="{FF2B5EF4-FFF2-40B4-BE49-F238E27FC236}">
                <a16:creationId xmlns:a16="http://schemas.microsoft.com/office/drawing/2014/main" id="{F3E6E2E2-A69A-732A-2E49-2176E276101E}"/>
              </a:ext>
            </a:extLst>
          </p:cNvPr>
          <p:cNvSpPr/>
          <p:nvPr/>
        </p:nvSpPr>
        <p:spPr>
          <a:xfrm>
            <a:off x="6007693" y="1516813"/>
            <a:ext cx="5704490" cy="4694801"/>
          </a:xfrm>
          <a:custGeom>
            <a:avLst/>
            <a:gdLst/>
            <a:ahLst/>
            <a:cxnLst/>
            <a:rect l="l" t="t" r="r" b="b"/>
            <a:pathLst>
              <a:path w="2013585" h="1936114">
                <a:moveTo>
                  <a:pt x="2013089" y="0"/>
                </a:moveTo>
                <a:lnTo>
                  <a:pt x="0" y="0"/>
                </a:lnTo>
                <a:lnTo>
                  <a:pt x="0" y="1935962"/>
                </a:lnTo>
                <a:lnTo>
                  <a:pt x="2013089" y="1935962"/>
                </a:lnTo>
                <a:lnTo>
                  <a:pt x="2013089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pPr marL="67952">
              <a:spcBef>
                <a:spcPts val="1962"/>
              </a:spcBef>
            </a:pPr>
            <a:r>
              <a:rPr lang="en-GB" spc="-168" dirty="0">
                <a:solidFill>
                  <a:srgbClr val="0046AC"/>
                </a:solidFill>
                <a:latin typeface="Courier New"/>
                <a:cs typeface="Courier New"/>
              </a:rPr>
              <a:t>## Individual instructions -- no semicolons print("Hello!")</a:t>
            </a:r>
          </a:p>
          <a:p>
            <a:pPr marL="67952">
              <a:spcBef>
                <a:spcPts val="1962"/>
              </a:spcBef>
            </a:pPr>
            <a:r>
              <a:rPr lang="en-GB" spc="-168" dirty="0">
                <a:solidFill>
                  <a:srgbClr val="0046AC"/>
                </a:solidFill>
                <a:latin typeface="Courier New"/>
                <a:cs typeface="Courier New"/>
              </a:rPr>
              <a:t>print("Here's a new instruction")</a:t>
            </a:r>
          </a:p>
          <a:p>
            <a:pPr marL="67952">
              <a:spcBef>
                <a:spcPts val="1962"/>
              </a:spcBef>
            </a:pPr>
            <a:r>
              <a:rPr lang="en-GB" spc="-168" dirty="0">
                <a:solidFill>
                  <a:srgbClr val="0046AC"/>
                </a:solidFill>
                <a:latin typeface="Courier New"/>
                <a:cs typeface="Courier New"/>
              </a:rPr>
              <a:t>a = 2</a:t>
            </a:r>
          </a:p>
          <a:p>
            <a:pPr marL="67952">
              <a:spcBef>
                <a:spcPts val="1962"/>
              </a:spcBef>
            </a:pPr>
            <a:r>
              <a:rPr lang="en-GB" spc="-168" dirty="0">
                <a:solidFill>
                  <a:srgbClr val="0046AC"/>
                </a:solidFill>
                <a:latin typeface="Courier New"/>
                <a:cs typeface="Courier New"/>
              </a:rPr>
              <a:t># This instruction spans more than one line</a:t>
            </a:r>
          </a:p>
          <a:p>
            <a:pPr marL="67952">
              <a:spcBef>
                <a:spcPts val="1962"/>
              </a:spcBef>
            </a:pPr>
            <a:r>
              <a:rPr lang="en-GB" spc="-168" dirty="0">
                <a:solidFill>
                  <a:srgbClr val="0046AC"/>
                </a:solidFill>
                <a:latin typeface="Courier New"/>
                <a:cs typeface="Courier New"/>
              </a:rPr>
              <a:t>b = [1        2        3        </a:t>
            </a:r>
          </a:p>
          <a:p>
            <a:pPr marL="67952">
              <a:spcBef>
                <a:spcPts val="1962"/>
              </a:spcBef>
            </a:pPr>
            <a:r>
              <a:rPr lang="en-GB" spc="-168" dirty="0">
                <a:solidFill>
                  <a:srgbClr val="0046AC"/>
                </a:solidFill>
                <a:latin typeface="Courier New"/>
                <a:cs typeface="Courier New"/>
              </a:rPr>
              <a:t>     4        5        6]</a:t>
            </a:r>
          </a:p>
          <a:p>
            <a:pPr marL="67952">
              <a:spcBef>
                <a:spcPts val="1962"/>
              </a:spcBef>
            </a:pPr>
            <a:r>
              <a:rPr lang="en-GB" spc="-168" dirty="0">
                <a:solidFill>
                  <a:srgbClr val="0046AC"/>
                </a:solidFill>
                <a:latin typeface="Courier New"/>
                <a:cs typeface="Courier New"/>
              </a:rPr>
              <a:t># This is legal but we should NOT do it</a:t>
            </a:r>
          </a:p>
          <a:p>
            <a:pPr marL="67952">
              <a:spcBef>
                <a:spcPts val="1962"/>
              </a:spcBef>
            </a:pPr>
            <a:r>
              <a:rPr lang="en-GB" spc="-168" dirty="0">
                <a:solidFill>
                  <a:srgbClr val="0046AC"/>
                </a:solidFill>
                <a:latin typeface="Courier New"/>
                <a:cs typeface="Courier New"/>
              </a:rPr>
              <a:t>c = 1; d = 5</a:t>
            </a:r>
          </a:p>
          <a:p>
            <a:pPr marL="67952">
              <a:spcBef>
                <a:spcPts val="1962"/>
              </a:spcBef>
            </a:pPr>
            <a:r>
              <a:rPr lang="en-GB" spc="-168" dirty="0">
                <a:solidFill>
                  <a:srgbClr val="0046AC"/>
                </a:solidFill>
                <a:latin typeface="Courier New"/>
                <a:cs typeface="Courier New"/>
              </a:rPr>
              <a:t>print(“Here's another”  c  d)</a:t>
            </a:r>
          </a:p>
        </p:txBody>
      </p:sp>
    </p:spTree>
    <p:extLst>
      <p:ext uri="{BB962C8B-B14F-4D97-AF65-F5344CB8AC3E}">
        <p14:creationId xmlns:p14="http://schemas.microsoft.com/office/powerpoint/2010/main" val="326151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Whitespace &amp; Colons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6A953EC-AE4E-A07C-7A4D-29772573E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99865" cy="4275918"/>
          </a:xfrm>
        </p:spPr>
        <p:txBody>
          <a:bodyPr>
            <a:normAutofit fontScale="92500" lnSpcReduction="10000"/>
          </a:bodyPr>
          <a:lstStyle/>
          <a:p>
            <a:r>
              <a:rPr lang="en-GB" sz="4100" dirty="0"/>
              <a:t>White space matters:</a:t>
            </a:r>
          </a:p>
          <a:p>
            <a:pPr lvl="1"/>
            <a:r>
              <a:rPr lang="en-GB" sz="3600" dirty="0"/>
              <a:t>Indentation must be consistent</a:t>
            </a:r>
          </a:p>
          <a:p>
            <a:pPr lvl="1"/>
            <a:r>
              <a:rPr lang="en-GB" sz="3600" dirty="0"/>
              <a:t>Use tabs or white spaces (don’t mix them)</a:t>
            </a:r>
          </a:p>
          <a:p>
            <a:pPr lvl="1"/>
            <a:r>
              <a:rPr lang="en-GB" sz="3600" dirty="0"/>
              <a:t>IDE can handle for you</a:t>
            </a:r>
          </a:p>
          <a:p>
            <a:r>
              <a:rPr lang="en-GB" sz="4100" dirty="0"/>
              <a:t>'pass' is an empty command used for empty indentation block</a:t>
            </a:r>
          </a:p>
          <a:p>
            <a:r>
              <a:rPr lang="en-GB" sz="4100" dirty="0"/>
              <a:t>Colons (“:”) start of a new block in many constructs   e.g. function definitions   then clauses</a:t>
            </a:r>
          </a:p>
        </p:txBody>
      </p:sp>
    </p:spTree>
    <p:extLst>
      <p:ext uri="{BB962C8B-B14F-4D97-AF65-F5344CB8AC3E}">
        <p14:creationId xmlns:p14="http://schemas.microsoft.com/office/powerpoint/2010/main" val="1039326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Comment</a:t>
            </a:r>
            <a:endParaRPr lang="en-GB" altLang="es-ES">
              <a:ea typeface="ＭＳ Ｐゴシック" panose="020B0600070205080204" pitchFamily="34" charset="-128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6A953EC-AE4E-A07C-7A4D-29772573E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9493" cy="4133741"/>
          </a:xfrm>
        </p:spPr>
        <p:txBody>
          <a:bodyPr>
            <a:normAutofit/>
          </a:bodyPr>
          <a:lstStyle/>
          <a:p>
            <a:r>
              <a:rPr lang="en-GB"/>
              <a:t>Comments start with </a:t>
            </a:r>
            <a:r>
              <a:rPr lang="en-GB" i="1"/>
              <a:t># </a:t>
            </a:r>
            <a:r>
              <a:rPr lang="en-GB"/>
              <a:t>and continue until the end of the line</a:t>
            </a:r>
          </a:p>
          <a:p>
            <a:r>
              <a:rPr lang="en-GB"/>
              <a:t>Used to describe what the program does and how it works</a:t>
            </a:r>
          </a:p>
          <a:p>
            <a:r>
              <a:rPr lang="en-GB"/>
              <a:t>More than 1 line use  """   …  """</a:t>
            </a:r>
          </a:p>
          <a:p>
            <a:pPr marL="0" indent="0">
              <a:buNone/>
            </a:pPr>
            <a:r>
              <a:rPr lang="en-GB"/>
              <a:t> </a:t>
            </a:r>
          </a:p>
        </p:txBody>
      </p:sp>
      <p:sp>
        <p:nvSpPr>
          <p:cNvPr id="6" name="object 30">
            <a:extLst>
              <a:ext uri="{FF2B5EF4-FFF2-40B4-BE49-F238E27FC236}">
                <a16:creationId xmlns:a16="http://schemas.microsoft.com/office/drawing/2014/main" id="{42136CC8-4CC1-87D1-4D2B-DD1F892F4360}"/>
              </a:ext>
            </a:extLst>
          </p:cNvPr>
          <p:cNvSpPr/>
          <p:nvPr/>
        </p:nvSpPr>
        <p:spPr>
          <a:xfrm>
            <a:off x="6007693" y="1352915"/>
            <a:ext cx="5704490" cy="163890"/>
          </a:xfrm>
          <a:custGeom>
            <a:avLst/>
            <a:gdLst/>
            <a:ahLst/>
            <a:cxnLst/>
            <a:rect l="l" t="t" r="r" b="b"/>
            <a:pathLst>
              <a:path w="2013585" h="69850">
                <a:moveTo>
                  <a:pt x="0" y="69684"/>
                </a:moveTo>
                <a:lnTo>
                  <a:pt x="2013089" y="69684"/>
                </a:lnTo>
                <a:lnTo>
                  <a:pt x="2013089" y="0"/>
                </a:lnTo>
                <a:lnTo>
                  <a:pt x="0" y="0"/>
                </a:lnTo>
                <a:lnTo>
                  <a:pt x="0" y="69684"/>
                </a:lnTo>
                <a:close/>
              </a:path>
            </a:pathLst>
          </a:custGeom>
          <a:solidFill>
            <a:srgbClr val="0046AC"/>
          </a:solidFill>
        </p:spPr>
        <p:txBody>
          <a:bodyPr wrap="square" lIns="0" tIns="0" rIns="0" bIns="0" rtlCol="0"/>
          <a:lstStyle/>
          <a:p>
            <a:endParaRPr lang="en-GB" sz="3567"/>
          </a:p>
        </p:txBody>
      </p:sp>
      <p:sp>
        <p:nvSpPr>
          <p:cNvPr id="7" name="object 31">
            <a:extLst>
              <a:ext uri="{FF2B5EF4-FFF2-40B4-BE49-F238E27FC236}">
                <a16:creationId xmlns:a16="http://schemas.microsoft.com/office/drawing/2014/main" id="{F3E6E2E2-A69A-732A-2E49-2176E276101E}"/>
              </a:ext>
            </a:extLst>
          </p:cNvPr>
          <p:cNvSpPr/>
          <p:nvPr/>
        </p:nvSpPr>
        <p:spPr>
          <a:xfrm>
            <a:off x="6007693" y="1516805"/>
            <a:ext cx="5704490" cy="4679040"/>
          </a:xfrm>
          <a:custGeom>
            <a:avLst/>
            <a:gdLst/>
            <a:ahLst/>
            <a:cxnLst/>
            <a:rect l="l" t="t" r="r" b="b"/>
            <a:pathLst>
              <a:path w="2013585" h="1936114">
                <a:moveTo>
                  <a:pt x="2013089" y="0"/>
                </a:moveTo>
                <a:lnTo>
                  <a:pt x="0" y="0"/>
                </a:lnTo>
                <a:lnTo>
                  <a:pt x="0" y="1935962"/>
                </a:lnTo>
                <a:lnTo>
                  <a:pt x="2013089" y="1935962"/>
                </a:lnTo>
                <a:lnTo>
                  <a:pt x="2013089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pPr marL="67952">
              <a:spcBef>
                <a:spcPts val="1962"/>
              </a:spcBef>
            </a:pPr>
            <a:r>
              <a:rPr lang="en-GB" sz="1400" spc="-168" dirty="0">
                <a:solidFill>
                  <a:srgbClr val="0046AC"/>
                </a:solidFill>
                <a:latin typeface="Courier New"/>
                <a:cs typeface="Courier New"/>
              </a:rPr>
              <a:t># This is a multiline comment</a:t>
            </a:r>
          </a:p>
          <a:p>
            <a:pPr marL="67952">
              <a:spcBef>
                <a:spcPts val="1962"/>
              </a:spcBef>
            </a:pPr>
            <a:r>
              <a:rPr lang="en-GB" sz="1400" spc="-168" dirty="0">
                <a:solidFill>
                  <a:srgbClr val="0046AC"/>
                </a:solidFill>
                <a:latin typeface="Courier New"/>
                <a:cs typeface="Courier New"/>
              </a:rPr>
              <a:t># Each line starts with a hash (#)</a:t>
            </a:r>
          </a:p>
          <a:p>
            <a:pPr marL="67952">
              <a:spcBef>
                <a:spcPts val="1962"/>
              </a:spcBef>
            </a:pPr>
            <a:r>
              <a:rPr lang="en-GB" sz="1400" spc="-168" dirty="0">
                <a:solidFill>
                  <a:srgbClr val="0046AC"/>
                </a:solidFill>
                <a:latin typeface="Courier New"/>
                <a:cs typeface="Courier New"/>
              </a:rPr>
              <a:t># and continues until the end of the line.</a:t>
            </a:r>
          </a:p>
          <a:p>
            <a:pPr marL="67952">
              <a:spcBef>
                <a:spcPts val="1962"/>
              </a:spcBef>
            </a:pPr>
            <a:r>
              <a:rPr lang="en-GB" sz="1400" spc="-168" dirty="0">
                <a:solidFill>
                  <a:srgbClr val="0046AC"/>
                </a:solidFill>
                <a:latin typeface="Courier New"/>
                <a:cs typeface="Courier New"/>
              </a:rPr>
              <a:t>print("Hello        World!")</a:t>
            </a:r>
          </a:p>
          <a:p>
            <a:pPr marL="67952">
              <a:spcBef>
                <a:spcPts val="1962"/>
              </a:spcBef>
            </a:pPr>
            <a:r>
              <a:rPr lang="en-GB" sz="1400" spc="-168" dirty="0">
                <a:solidFill>
                  <a:srgbClr val="0046AC"/>
                </a:solidFill>
                <a:latin typeface="Courier New"/>
                <a:cs typeface="Courier New"/>
              </a:rPr>
              <a:t>"""</a:t>
            </a:r>
          </a:p>
          <a:p>
            <a:pPr marL="67952">
              <a:spcBef>
                <a:spcPts val="1962"/>
              </a:spcBef>
            </a:pPr>
            <a:r>
              <a:rPr lang="en-GB" sz="1400" spc="-168" dirty="0">
                <a:solidFill>
                  <a:srgbClr val="0046AC"/>
                </a:solidFill>
                <a:latin typeface="Courier New"/>
                <a:cs typeface="Courier New"/>
              </a:rPr>
              <a:t>This is a multiline comment.</a:t>
            </a:r>
          </a:p>
          <a:p>
            <a:pPr marL="67952">
              <a:spcBef>
                <a:spcPts val="1962"/>
              </a:spcBef>
            </a:pPr>
            <a:r>
              <a:rPr lang="en-GB" sz="1400" spc="-168" dirty="0">
                <a:solidFill>
                  <a:srgbClr val="0046AC"/>
                </a:solidFill>
                <a:latin typeface="Courier New"/>
                <a:cs typeface="Courier New"/>
              </a:rPr>
              <a:t>It spans multiple lines.</a:t>
            </a:r>
          </a:p>
          <a:p>
            <a:pPr marL="67952">
              <a:spcBef>
                <a:spcPts val="1962"/>
              </a:spcBef>
            </a:pPr>
            <a:r>
              <a:rPr lang="en-GB" sz="1400" spc="-168" dirty="0">
                <a:solidFill>
                  <a:srgbClr val="0046AC"/>
                </a:solidFill>
                <a:latin typeface="Courier New"/>
                <a:cs typeface="Courier New"/>
              </a:rPr>
              <a:t>However   this is typically used for docstrings.</a:t>
            </a:r>
          </a:p>
          <a:p>
            <a:pPr marL="67952">
              <a:spcBef>
                <a:spcPts val="1962"/>
              </a:spcBef>
            </a:pPr>
            <a:r>
              <a:rPr lang="en-GB" sz="1400" spc="-168" dirty="0">
                <a:solidFill>
                  <a:srgbClr val="0046AC"/>
                </a:solidFill>
                <a:latin typeface="Courier New"/>
                <a:cs typeface="Courier New"/>
              </a:rPr>
              <a:t>"""</a:t>
            </a:r>
          </a:p>
          <a:p>
            <a:pPr marL="67952">
              <a:spcBef>
                <a:spcPts val="1962"/>
              </a:spcBef>
            </a:pPr>
            <a:r>
              <a:rPr lang="en-GB" sz="1400" spc="-168" dirty="0">
                <a:solidFill>
                  <a:srgbClr val="0046AC"/>
                </a:solidFill>
                <a:latin typeface="Courier New"/>
                <a:cs typeface="Courier New"/>
              </a:rPr>
              <a:t>print("Hello        World!")</a:t>
            </a:r>
          </a:p>
        </p:txBody>
      </p:sp>
    </p:spTree>
    <p:extLst>
      <p:ext uri="{BB962C8B-B14F-4D97-AF65-F5344CB8AC3E}">
        <p14:creationId xmlns:p14="http://schemas.microsoft.com/office/powerpoint/2010/main" val="2943432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Docstrings</a:t>
            </a:r>
            <a:endParaRPr lang="en-GB" altLang="es-ES">
              <a:ea typeface="ＭＳ Ｐゴシック" panose="020B0600070205080204" pitchFamily="34" charset="-128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6A953EC-AE4E-A07C-7A4D-29772573E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9493" cy="413374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Type of multiline comment used to document modules   classes           functions and methods</a:t>
            </a:r>
          </a:p>
          <a:p>
            <a:r>
              <a:rPr lang="en-GB" dirty="0"/>
              <a:t>They are written using triple quotes (""" or ''') and can span multiple lines</a:t>
            </a:r>
          </a:p>
          <a:p>
            <a:r>
              <a:rPr lang="en-GB" dirty="0"/>
              <a:t>Different from regular comments because they are stored as an attribute of the object they document and can be accessed programmatically using tools like help() or __doc__</a:t>
            </a:r>
          </a:p>
        </p:txBody>
      </p:sp>
      <p:sp>
        <p:nvSpPr>
          <p:cNvPr id="6" name="object 30">
            <a:extLst>
              <a:ext uri="{FF2B5EF4-FFF2-40B4-BE49-F238E27FC236}">
                <a16:creationId xmlns:a16="http://schemas.microsoft.com/office/drawing/2014/main" id="{42136CC8-4CC1-87D1-4D2B-DD1F892F4360}"/>
              </a:ext>
            </a:extLst>
          </p:cNvPr>
          <p:cNvSpPr/>
          <p:nvPr/>
        </p:nvSpPr>
        <p:spPr>
          <a:xfrm>
            <a:off x="6007693" y="911477"/>
            <a:ext cx="5704490" cy="163890"/>
          </a:xfrm>
          <a:custGeom>
            <a:avLst/>
            <a:gdLst/>
            <a:ahLst/>
            <a:cxnLst/>
            <a:rect l="l" t="t" r="r" b="b"/>
            <a:pathLst>
              <a:path w="2013585" h="69850">
                <a:moveTo>
                  <a:pt x="0" y="69684"/>
                </a:moveTo>
                <a:lnTo>
                  <a:pt x="2013089" y="69684"/>
                </a:lnTo>
                <a:lnTo>
                  <a:pt x="2013089" y="0"/>
                </a:lnTo>
                <a:lnTo>
                  <a:pt x="0" y="0"/>
                </a:lnTo>
                <a:lnTo>
                  <a:pt x="0" y="69684"/>
                </a:lnTo>
                <a:close/>
              </a:path>
            </a:pathLst>
          </a:custGeom>
          <a:solidFill>
            <a:srgbClr val="0046AC"/>
          </a:solidFill>
        </p:spPr>
        <p:txBody>
          <a:bodyPr wrap="square" lIns="0" tIns="0" rIns="0" bIns="0" rtlCol="0"/>
          <a:lstStyle/>
          <a:p>
            <a:endParaRPr lang="en-GB" sz="3567"/>
          </a:p>
        </p:txBody>
      </p:sp>
      <p:sp>
        <p:nvSpPr>
          <p:cNvPr id="7" name="object 31">
            <a:extLst>
              <a:ext uri="{FF2B5EF4-FFF2-40B4-BE49-F238E27FC236}">
                <a16:creationId xmlns:a16="http://schemas.microsoft.com/office/drawing/2014/main" id="{F3E6E2E2-A69A-732A-2E49-2176E276101E}"/>
              </a:ext>
            </a:extLst>
          </p:cNvPr>
          <p:cNvSpPr/>
          <p:nvPr/>
        </p:nvSpPr>
        <p:spPr>
          <a:xfrm>
            <a:off x="6007693" y="1075367"/>
            <a:ext cx="5704490" cy="5104712"/>
          </a:xfrm>
          <a:custGeom>
            <a:avLst/>
            <a:gdLst/>
            <a:ahLst/>
            <a:cxnLst/>
            <a:rect l="l" t="t" r="r" b="b"/>
            <a:pathLst>
              <a:path w="2013585" h="1936114">
                <a:moveTo>
                  <a:pt x="2013089" y="0"/>
                </a:moveTo>
                <a:lnTo>
                  <a:pt x="0" y="0"/>
                </a:lnTo>
                <a:lnTo>
                  <a:pt x="0" y="1935962"/>
                </a:lnTo>
                <a:lnTo>
                  <a:pt x="2013089" y="1935962"/>
                </a:lnTo>
                <a:lnTo>
                  <a:pt x="2013089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pPr marL="67952">
              <a:spcBef>
                <a:spcPts val="1962"/>
              </a:spcBef>
            </a:pPr>
            <a:r>
              <a:rPr lang="en-GB" sz="1400" spc="-168">
                <a:solidFill>
                  <a:srgbClr val="0046AC"/>
                </a:solidFill>
                <a:latin typeface="Courier New"/>
                <a:cs typeface="Courier New"/>
              </a:rPr>
              <a:t>def greet(name):</a:t>
            </a:r>
          </a:p>
          <a:p>
            <a:pPr marL="67952">
              <a:spcBef>
                <a:spcPts val="1962"/>
              </a:spcBef>
            </a:pPr>
            <a:r>
              <a:rPr lang="en-GB" sz="1400" spc="-168">
                <a:solidFill>
                  <a:srgbClr val="0046AC"/>
                </a:solidFill>
                <a:latin typeface="Courier New"/>
                <a:cs typeface="Courier New"/>
              </a:rPr>
              <a:t>    </a:t>
            </a:r>
            <a:r>
              <a:rPr lang="en-GB" sz="1200" spc="-168">
                <a:solidFill>
                  <a:srgbClr val="0046AC"/>
                </a:solidFill>
                <a:latin typeface="Courier New"/>
                <a:cs typeface="Courier New"/>
              </a:rPr>
              <a:t>"""</a:t>
            </a:r>
          </a:p>
          <a:p>
            <a:pPr marL="67952">
              <a:spcBef>
                <a:spcPts val="1962"/>
              </a:spcBef>
            </a:pPr>
            <a:r>
              <a:rPr lang="en-GB" sz="1200" spc="-168">
                <a:solidFill>
                  <a:srgbClr val="0046AC"/>
                </a:solidFill>
                <a:latin typeface="Courier New"/>
                <a:cs typeface="Courier New"/>
              </a:rPr>
              <a:t>    This function greets the person whose name is passed as an argument.</a:t>
            </a:r>
          </a:p>
          <a:p>
            <a:pPr marL="67952">
              <a:spcBef>
                <a:spcPts val="1962"/>
              </a:spcBef>
            </a:pPr>
            <a:r>
              <a:rPr lang="en-GB" sz="1200" spc="-168">
                <a:solidFill>
                  <a:srgbClr val="0046AC"/>
                </a:solidFill>
                <a:latin typeface="Courier New"/>
                <a:cs typeface="Courier New"/>
              </a:rPr>
              <a:t>    Parameters:</a:t>
            </a:r>
          </a:p>
          <a:p>
            <a:pPr marL="67952">
              <a:spcBef>
                <a:spcPts val="1962"/>
              </a:spcBef>
            </a:pPr>
            <a:r>
              <a:rPr lang="en-GB" sz="1200" spc="-168">
                <a:solidFill>
                  <a:srgbClr val="0046AC"/>
                </a:solidFill>
                <a:latin typeface="Courier New"/>
                <a:cs typeface="Courier New"/>
              </a:rPr>
              <a:t>    name (str): The name of the person to greet.</a:t>
            </a:r>
          </a:p>
          <a:p>
            <a:pPr marL="67952">
              <a:spcBef>
                <a:spcPts val="1962"/>
              </a:spcBef>
            </a:pPr>
            <a:r>
              <a:rPr lang="en-GB" sz="1200" spc="-168">
                <a:solidFill>
                  <a:srgbClr val="0046AC"/>
                </a:solidFill>
                <a:latin typeface="Courier New"/>
                <a:cs typeface="Courier New"/>
              </a:rPr>
              <a:t>        Returns:</a:t>
            </a:r>
          </a:p>
          <a:p>
            <a:pPr marL="67952">
              <a:spcBef>
                <a:spcPts val="1962"/>
              </a:spcBef>
            </a:pPr>
            <a:r>
              <a:rPr lang="en-GB" sz="1200" spc="-168">
                <a:solidFill>
                  <a:srgbClr val="0046AC"/>
                </a:solidFill>
                <a:latin typeface="Courier New"/>
                <a:cs typeface="Courier New"/>
              </a:rPr>
              <a:t>    None</a:t>
            </a:r>
          </a:p>
          <a:p>
            <a:pPr marL="67952">
              <a:spcBef>
                <a:spcPts val="1962"/>
              </a:spcBef>
            </a:pPr>
            <a:r>
              <a:rPr lang="en-GB" sz="1200" spc="-168">
                <a:solidFill>
                  <a:srgbClr val="0046AC"/>
                </a:solidFill>
                <a:latin typeface="Courier New"/>
                <a:cs typeface="Courier New"/>
              </a:rPr>
              <a:t>    """</a:t>
            </a:r>
          </a:p>
          <a:p>
            <a:pPr marL="67952">
              <a:spcBef>
                <a:spcPts val="1962"/>
              </a:spcBef>
            </a:pPr>
            <a:r>
              <a:rPr lang="en-GB" sz="1200" spc="-168">
                <a:solidFill>
                  <a:srgbClr val="0046AC"/>
                </a:solidFill>
                <a:latin typeface="Courier New"/>
                <a:cs typeface="Courier New"/>
              </a:rPr>
              <a:t>    print("Hola       "        name       "!") </a:t>
            </a:r>
          </a:p>
          <a:p>
            <a:pPr marL="67952">
              <a:spcBef>
                <a:spcPts val="1962"/>
              </a:spcBef>
            </a:pPr>
            <a:r>
              <a:rPr lang="en-GB" sz="1200" spc="-168">
                <a:solidFill>
                  <a:srgbClr val="0046AC"/>
                </a:solidFill>
                <a:latin typeface="Courier New"/>
                <a:cs typeface="Courier New"/>
              </a:rPr>
              <a:t># Using the help function to access the docstring</a:t>
            </a:r>
          </a:p>
          <a:p>
            <a:pPr marL="67952">
              <a:spcBef>
                <a:spcPts val="1962"/>
              </a:spcBef>
            </a:pPr>
            <a:r>
              <a:rPr lang="en-GB" sz="1200" spc="-168">
                <a:solidFill>
                  <a:srgbClr val="0046AC"/>
                </a:solidFill>
                <a:latin typeface="Courier New"/>
                <a:cs typeface="Courier New"/>
              </a:rPr>
              <a:t>help(greet)</a:t>
            </a:r>
          </a:p>
          <a:p>
            <a:pPr marL="67952">
              <a:spcBef>
                <a:spcPts val="1962"/>
              </a:spcBef>
            </a:pPr>
            <a:r>
              <a:rPr lang="en-GB" sz="1200" spc="-168">
                <a:solidFill>
                  <a:srgbClr val="0046AC"/>
                </a:solidFill>
                <a:latin typeface="Courier New"/>
                <a:cs typeface="Courier New"/>
              </a:rPr>
              <a:t>print(greet.__doc__)</a:t>
            </a:r>
          </a:p>
        </p:txBody>
      </p:sp>
    </p:spTree>
    <p:extLst>
      <p:ext uri="{BB962C8B-B14F-4D97-AF65-F5344CB8AC3E}">
        <p14:creationId xmlns:p14="http://schemas.microsoft.com/office/powerpoint/2010/main" val="3434273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Flow of control</a:t>
            </a:r>
            <a:endParaRPr lang="en-GB" altLang="es-ES">
              <a:ea typeface="ＭＳ Ｐゴシック" panose="020B0600070205080204" pitchFamily="34" charset="-128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6A953EC-AE4E-A07C-7A4D-29772573E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9493" cy="3077451"/>
          </a:xfrm>
        </p:spPr>
        <p:txBody>
          <a:bodyPr>
            <a:normAutofit/>
          </a:bodyPr>
          <a:lstStyle/>
          <a:p>
            <a:r>
              <a:rPr lang="en-GB"/>
              <a:t>The order in which the computer                                                                                   executes instructions</a:t>
            </a:r>
          </a:p>
          <a:p>
            <a:r>
              <a:rPr lang="en-GB"/>
              <a:t>Example of flow of control</a:t>
            </a:r>
          </a:p>
          <a:p>
            <a:endParaRPr lang="en-GB"/>
          </a:p>
          <a:p>
            <a:pPr marL="0" indent="0">
              <a:buNone/>
            </a:pPr>
            <a:r>
              <a:rPr lang="en-GB"/>
              <a:t> </a:t>
            </a:r>
          </a:p>
        </p:txBody>
      </p:sp>
      <p:sp>
        <p:nvSpPr>
          <p:cNvPr id="6" name="object 30">
            <a:extLst>
              <a:ext uri="{FF2B5EF4-FFF2-40B4-BE49-F238E27FC236}">
                <a16:creationId xmlns:a16="http://schemas.microsoft.com/office/drawing/2014/main" id="{42136CC8-4CC1-87D1-4D2B-DD1F892F4360}"/>
              </a:ext>
            </a:extLst>
          </p:cNvPr>
          <p:cNvSpPr/>
          <p:nvPr/>
        </p:nvSpPr>
        <p:spPr>
          <a:xfrm>
            <a:off x="6007693" y="1352915"/>
            <a:ext cx="5704490" cy="163890"/>
          </a:xfrm>
          <a:custGeom>
            <a:avLst/>
            <a:gdLst/>
            <a:ahLst/>
            <a:cxnLst/>
            <a:rect l="l" t="t" r="r" b="b"/>
            <a:pathLst>
              <a:path w="2013585" h="69850">
                <a:moveTo>
                  <a:pt x="0" y="69684"/>
                </a:moveTo>
                <a:lnTo>
                  <a:pt x="2013089" y="69684"/>
                </a:lnTo>
                <a:lnTo>
                  <a:pt x="2013089" y="0"/>
                </a:lnTo>
                <a:lnTo>
                  <a:pt x="0" y="0"/>
                </a:lnTo>
                <a:lnTo>
                  <a:pt x="0" y="69684"/>
                </a:lnTo>
                <a:close/>
              </a:path>
            </a:pathLst>
          </a:custGeom>
          <a:solidFill>
            <a:srgbClr val="0046AC"/>
          </a:solidFill>
        </p:spPr>
        <p:txBody>
          <a:bodyPr wrap="square" lIns="0" tIns="0" rIns="0" bIns="0" rtlCol="0"/>
          <a:lstStyle/>
          <a:p>
            <a:endParaRPr lang="en-GB" sz="3567"/>
          </a:p>
        </p:txBody>
      </p:sp>
      <p:sp>
        <p:nvSpPr>
          <p:cNvPr id="7" name="object 31">
            <a:extLst>
              <a:ext uri="{FF2B5EF4-FFF2-40B4-BE49-F238E27FC236}">
                <a16:creationId xmlns:a16="http://schemas.microsoft.com/office/drawing/2014/main" id="{F3E6E2E2-A69A-732A-2E49-2176E276101E}"/>
              </a:ext>
            </a:extLst>
          </p:cNvPr>
          <p:cNvSpPr/>
          <p:nvPr/>
        </p:nvSpPr>
        <p:spPr>
          <a:xfrm>
            <a:off x="6007693" y="1516805"/>
            <a:ext cx="5704490" cy="4679040"/>
          </a:xfrm>
          <a:custGeom>
            <a:avLst/>
            <a:gdLst/>
            <a:ahLst/>
            <a:cxnLst/>
            <a:rect l="l" t="t" r="r" b="b"/>
            <a:pathLst>
              <a:path w="2013585" h="1936114">
                <a:moveTo>
                  <a:pt x="2013089" y="0"/>
                </a:moveTo>
                <a:lnTo>
                  <a:pt x="0" y="0"/>
                </a:lnTo>
                <a:lnTo>
                  <a:pt x="0" y="1935962"/>
                </a:lnTo>
                <a:lnTo>
                  <a:pt x="2013089" y="1935962"/>
                </a:lnTo>
                <a:lnTo>
                  <a:pt x="2013089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pPr marL="67952">
              <a:spcBef>
                <a:spcPts val="1962"/>
              </a:spcBef>
            </a:pPr>
            <a:r>
              <a:rPr lang="en-GB" sz="1400" spc="-168" dirty="0">
                <a:solidFill>
                  <a:srgbClr val="0046AC"/>
                </a:solidFill>
                <a:latin typeface="Courier New"/>
                <a:cs typeface="Courier New"/>
              </a:rPr>
              <a:t># this function definition starts a new block</a:t>
            </a:r>
          </a:p>
          <a:p>
            <a:pPr marL="67952">
              <a:spcBef>
                <a:spcPts val="1962"/>
              </a:spcBef>
            </a:pPr>
            <a:r>
              <a:rPr lang="en-GB" sz="1400" spc="-168" dirty="0">
                <a:solidFill>
                  <a:srgbClr val="0046AC"/>
                </a:solidFill>
                <a:latin typeface="Courier New"/>
                <a:cs typeface="Courier New"/>
              </a:rPr>
              <a:t>def </a:t>
            </a:r>
            <a:r>
              <a:rPr lang="en-GB" sz="1400" spc="-168" dirty="0" err="1">
                <a:solidFill>
                  <a:srgbClr val="0046AC"/>
                </a:solidFill>
                <a:latin typeface="Courier New"/>
                <a:cs typeface="Courier New"/>
              </a:rPr>
              <a:t>print_numbers</a:t>
            </a:r>
            <a:r>
              <a:rPr lang="en-GB" sz="1400" spc="-168" dirty="0">
                <a:solidFill>
                  <a:srgbClr val="0046AC"/>
                </a:solidFill>
                <a:latin typeface="Courier New"/>
                <a:cs typeface="Courier New"/>
              </a:rPr>
              <a:t>(a b):</a:t>
            </a:r>
          </a:p>
          <a:p>
            <a:pPr marL="67952">
              <a:spcBef>
                <a:spcPts val="1962"/>
              </a:spcBef>
            </a:pPr>
            <a:r>
              <a:rPr lang="en-GB" sz="1400" spc="-168" dirty="0">
                <a:solidFill>
                  <a:srgbClr val="0046AC"/>
                </a:solidFill>
                <a:latin typeface="Courier New"/>
                <a:cs typeface="Courier New"/>
              </a:rPr>
              <a:t>    # this instruction is inside the block</a:t>
            </a:r>
          </a:p>
          <a:p>
            <a:pPr marL="67952">
              <a:spcBef>
                <a:spcPts val="1962"/>
              </a:spcBef>
            </a:pPr>
            <a:r>
              <a:rPr lang="en-GB" sz="1400" spc="-168" dirty="0">
                <a:solidFill>
                  <a:srgbClr val="0046AC"/>
                </a:solidFill>
                <a:latin typeface="Courier New"/>
                <a:cs typeface="Courier New"/>
              </a:rPr>
              <a:t>    print(“Numbers are:”  a  b)</a:t>
            </a:r>
          </a:p>
          <a:p>
            <a:pPr marL="67952">
              <a:spcBef>
                <a:spcPts val="1962"/>
              </a:spcBef>
            </a:pPr>
            <a:r>
              <a:rPr lang="en-GB" sz="1400" spc="-168" dirty="0">
                <a:solidFill>
                  <a:srgbClr val="0046AC"/>
                </a:solidFill>
                <a:latin typeface="Courier New"/>
                <a:cs typeface="Courier New"/>
              </a:rPr>
              <a:t># this if statement starts a new block</a:t>
            </a:r>
          </a:p>
          <a:p>
            <a:pPr marL="67952">
              <a:spcBef>
                <a:spcPts val="1962"/>
              </a:spcBef>
            </a:pPr>
            <a:r>
              <a:rPr lang="en-GB" sz="1400" spc="-168" dirty="0">
                <a:solidFill>
                  <a:srgbClr val="0046AC"/>
                </a:solidFill>
                <a:latin typeface="Courier New"/>
                <a:cs typeface="Courier New"/>
              </a:rPr>
              <a:t>if </a:t>
            </a:r>
            <a:r>
              <a:rPr lang="en-GB" sz="1400" spc="-168" dirty="0" err="1">
                <a:solidFill>
                  <a:srgbClr val="0046AC"/>
                </a:solidFill>
                <a:latin typeface="Courier New"/>
                <a:cs typeface="Courier New"/>
              </a:rPr>
              <a:t>it_is_tuesday</a:t>
            </a:r>
            <a:r>
              <a:rPr lang="en-GB" sz="1400" spc="-168" dirty="0">
                <a:solidFill>
                  <a:srgbClr val="0046AC"/>
                </a:solidFill>
                <a:latin typeface="Courier New"/>
                <a:cs typeface="Courier New"/>
              </a:rPr>
              <a:t>:</a:t>
            </a:r>
          </a:p>
          <a:p>
            <a:pPr marL="67952">
              <a:spcBef>
                <a:spcPts val="1962"/>
              </a:spcBef>
            </a:pPr>
            <a:r>
              <a:rPr lang="en-GB" sz="1400" spc="-168" dirty="0">
                <a:solidFill>
                  <a:srgbClr val="0046AC"/>
                </a:solidFill>
                <a:latin typeface="Courier New"/>
                <a:cs typeface="Courier New"/>
              </a:rPr>
              <a:t>    # this is inside the block</a:t>
            </a:r>
          </a:p>
          <a:p>
            <a:pPr marL="67952">
              <a:spcBef>
                <a:spcPts val="1962"/>
              </a:spcBef>
            </a:pPr>
            <a:r>
              <a:rPr lang="en-GB" sz="1400" spc="-168" dirty="0">
                <a:solidFill>
                  <a:srgbClr val="0046AC"/>
                </a:solidFill>
                <a:latin typeface="Courier New"/>
                <a:cs typeface="Courier New"/>
              </a:rPr>
              <a:t>    print("It's Tuesday!")</a:t>
            </a:r>
          </a:p>
          <a:p>
            <a:pPr marL="67952">
              <a:spcBef>
                <a:spcPts val="1962"/>
              </a:spcBef>
            </a:pPr>
            <a:r>
              <a:rPr lang="en-GB" sz="1400" spc="-168" dirty="0">
                <a:solidFill>
                  <a:srgbClr val="0046AC"/>
                </a:solidFill>
                <a:latin typeface="Courier New"/>
                <a:cs typeface="Courier New"/>
              </a:rPr>
              <a:t># this is outside the block!</a:t>
            </a:r>
          </a:p>
          <a:p>
            <a:pPr marL="67952">
              <a:spcBef>
                <a:spcPts val="1962"/>
              </a:spcBef>
            </a:pPr>
            <a:r>
              <a:rPr lang="en-GB" sz="1400" spc="-168" dirty="0">
                <a:solidFill>
                  <a:srgbClr val="0046AC"/>
                </a:solidFill>
                <a:latin typeface="Courier New"/>
                <a:cs typeface="Courier New"/>
              </a:rPr>
              <a:t>print("Print this no matter what")</a:t>
            </a:r>
          </a:p>
        </p:txBody>
      </p:sp>
    </p:spTree>
    <p:extLst>
      <p:ext uri="{BB962C8B-B14F-4D97-AF65-F5344CB8AC3E}">
        <p14:creationId xmlns:p14="http://schemas.microsoft.com/office/powerpoint/2010/main" val="2299481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Exercise</a:t>
            </a:r>
            <a:endParaRPr lang="en-GB" altLang="es-ES">
              <a:ea typeface="ＭＳ Ｐゴシック" panose="020B0600070205080204" pitchFamily="34" charset="-128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6A953EC-AE4E-A07C-7A4D-29772573E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9493" cy="3077451"/>
          </a:xfrm>
        </p:spPr>
        <p:txBody>
          <a:bodyPr>
            <a:normAutofit/>
          </a:bodyPr>
          <a:lstStyle/>
          <a:p>
            <a:r>
              <a:rPr lang="en-GB"/>
              <a:t>The following Python program is not indented correctly</a:t>
            </a:r>
          </a:p>
          <a:p>
            <a:r>
              <a:rPr lang="en-GB"/>
              <a:t>Re-write it so that it is correct</a:t>
            </a:r>
          </a:p>
          <a:p>
            <a:endParaRPr lang="en-GB"/>
          </a:p>
          <a:p>
            <a:endParaRPr lang="en-GB"/>
          </a:p>
          <a:p>
            <a:pPr marL="0" indent="0">
              <a:buNone/>
            </a:pPr>
            <a:r>
              <a:rPr lang="en-GB"/>
              <a:t> </a:t>
            </a:r>
          </a:p>
        </p:txBody>
      </p:sp>
      <p:sp>
        <p:nvSpPr>
          <p:cNvPr id="6" name="object 30">
            <a:extLst>
              <a:ext uri="{FF2B5EF4-FFF2-40B4-BE49-F238E27FC236}">
                <a16:creationId xmlns:a16="http://schemas.microsoft.com/office/drawing/2014/main" id="{42136CC8-4CC1-87D1-4D2B-DD1F892F4360}"/>
              </a:ext>
            </a:extLst>
          </p:cNvPr>
          <p:cNvSpPr/>
          <p:nvPr/>
        </p:nvSpPr>
        <p:spPr>
          <a:xfrm>
            <a:off x="6007693" y="1352915"/>
            <a:ext cx="5704490" cy="163890"/>
          </a:xfrm>
          <a:custGeom>
            <a:avLst/>
            <a:gdLst/>
            <a:ahLst/>
            <a:cxnLst/>
            <a:rect l="l" t="t" r="r" b="b"/>
            <a:pathLst>
              <a:path w="2013585" h="69850">
                <a:moveTo>
                  <a:pt x="0" y="69684"/>
                </a:moveTo>
                <a:lnTo>
                  <a:pt x="2013089" y="69684"/>
                </a:lnTo>
                <a:lnTo>
                  <a:pt x="2013089" y="0"/>
                </a:lnTo>
                <a:lnTo>
                  <a:pt x="0" y="0"/>
                </a:lnTo>
                <a:lnTo>
                  <a:pt x="0" y="69684"/>
                </a:lnTo>
                <a:close/>
              </a:path>
            </a:pathLst>
          </a:custGeom>
          <a:solidFill>
            <a:srgbClr val="0046AC"/>
          </a:solidFill>
        </p:spPr>
        <p:txBody>
          <a:bodyPr wrap="square" lIns="0" tIns="0" rIns="0" bIns="0" rtlCol="0"/>
          <a:lstStyle/>
          <a:p>
            <a:endParaRPr lang="en-GB" sz="3567"/>
          </a:p>
        </p:txBody>
      </p:sp>
      <p:sp>
        <p:nvSpPr>
          <p:cNvPr id="7" name="object 31">
            <a:extLst>
              <a:ext uri="{FF2B5EF4-FFF2-40B4-BE49-F238E27FC236}">
                <a16:creationId xmlns:a16="http://schemas.microsoft.com/office/drawing/2014/main" id="{F3E6E2E2-A69A-732A-2E49-2176E276101E}"/>
              </a:ext>
            </a:extLst>
          </p:cNvPr>
          <p:cNvSpPr/>
          <p:nvPr/>
        </p:nvSpPr>
        <p:spPr>
          <a:xfrm>
            <a:off x="6007693" y="1516805"/>
            <a:ext cx="5704490" cy="4679040"/>
          </a:xfrm>
          <a:custGeom>
            <a:avLst/>
            <a:gdLst/>
            <a:ahLst/>
            <a:cxnLst/>
            <a:rect l="l" t="t" r="r" b="b"/>
            <a:pathLst>
              <a:path w="2013585" h="1936114">
                <a:moveTo>
                  <a:pt x="2013089" y="0"/>
                </a:moveTo>
                <a:lnTo>
                  <a:pt x="0" y="0"/>
                </a:lnTo>
                <a:lnTo>
                  <a:pt x="0" y="1935962"/>
                </a:lnTo>
                <a:lnTo>
                  <a:pt x="2013089" y="1935962"/>
                </a:lnTo>
                <a:lnTo>
                  <a:pt x="2013089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pPr marL="67952">
              <a:spcBef>
                <a:spcPts val="1962"/>
              </a:spcBef>
            </a:pPr>
            <a:r>
              <a:rPr lang="en-GB" sz="1400" spc="-168">
                <a:solidFill>
                  <a:srgbClr val="0046AC"/>
                </a:solidFill>
                <a:latin typeface="Courier New"/>
                <a:cs typeface="Courier New"/>
              </a:rPr>
              <a:t>def happy_day(day):</a:t>
            </a:r>
          </a:p>
          <a:p>
            <a:pPr marL="67952">
              <a:spcBef>
                <a:spcPts val="1962"/>
              </a:spcBef>
            </a:pPr>
            <a:r>
              <a:rPr lang="en-GB" sz="1400" spc="-168">
                <a:solidFill>
                  <a:srgbClr val="0046AC"/>
                </a:solidFill>
                <a:latin typeface="Courier New"/>
                <a:cs typeface="Courier New"/>
              </a:rPr>
              <a:t>if day == "monday":</a:t>
            </a:r>
          </a:p>
          <a:p>
            <a:pPr marL="67952">
              <a:spcBef>
                <a:spcPts val="1962"/>
              </a:spcBef>
            </a:pPr>
            <a:r>
              <a:rPr lang="en-GB" sz="1400" spc="-168">
                <a:solidFill>
                  <a:srgbClr val="0046AC"/>
                </a:solidFill>
                <a:latin typeface="Courier New"/>
                <a:cs typeface="Courier New"/>
              </a:rPr>
              <a:t>return ":("</a:t>
            </a:r>
          </a:p>
          <a:p>
            <a:pPr marL="67952">
              <a:spcBef>
                <a:spcPts val="1962"/>
              </a:spcBef>
            </a:pPr>
            <a:r>
              <a:rPr lang="en-GB" sz="1400" spc="-168">
                <a:solidFill>
                  <a:srgbClr val="0046AC"/>
                </a:solidFill>
                <a:latin typeface="Courier New"/>
                <a:cs typeface="Courier New"/>
              </a:rPr>
              <a:t>if day != "monday":</a:t>
            </a:r>
          </a:p>
          <a:p>
            <a:pPr marL="67952">
              <a:spcBef>
                <a:spcPts val="1962"/>
              </a:spcBef>
            </a:pPr>
            <a:r>
              <a:rPr lang="en-GB" sz="1400" spc="-168">
                <a:solidFill>
                  <a:srgbClr val="0046AC"/>
                </a:solidFill>
                <a:latin typeface="Courier New"/>
                <a:cs typeface="Courier New"/>
              </a:rPr>
              <a:t>return ":D"</a:t>
            </a:r>
          </a:p>
          <a:p>
            <a:pPr marL="67952">
              <a:spcBef>
                <a:spcPts val="1962"/>
              </a:spcBef>
            </a:pPr>
            <a:endParaRPr lang="en-GB" sz="1400" spc="-168">
              <a:solidFill>
                <a:srgbClr val="0046AC"/>
              </a:solidFill>
              <a:latin typeface="Courier New"/>
              <a:cs typeface="Courier New"/>
            </a:endParaRPr>
          </a:p>
          <a:p>
            <a:pPr marL="67952">
              <a:spcBef>
                <a:spcPts val="1962"/>
              </a:spcBef>
            </a:pPr>
            <a:r>
              <a:rPr lang="en-GB" sz="1400" spc="-168">
                <a:solidFill>
                  <a:srgbClr val="0046AC"/>
                </a:solidFill>
                <a:latin typeface="Courier New"/>
                <a:cs typeface="Courier New"/>
              </a:rPr>
              <a:t>print(happy_day("sunday"))</a:t>
            </a:r>
          </a:p>
          <a:p>
            <a:pPr marL="67952">
              <a:spcBef>
                <a:spcPts val="1962"/>
              </a:spcBef>
            </a:pPr>
            <a:r>
              <a:rPr lang="en-GB" sz="1400" spc="-168">
                <a:solidFill>
                  <a:srgbClr val="0046AC"/>
                </a:solidFill>
                <a:latin typeface="Courier New"/>
                <a:cs typeface="Courier New"/>
              </a:rPr>
              <a:t>print(happy_day("monday"))</a:t>
            </a:r>
          </a:p>
        </p:txBody>
      </p:sp>
    </p:spTree>
    <p:extLst>
      <p:ext uri="{BB962C8B-B14F-4D97-AF65-F5344CB8AC3E}">
        <p14:creationId xmlns:p14="http://schemas.microsoft.com/office/powerpoint/2010/main" val="3842294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Reading and Writing</a:t>
            </a:r>
            <a:endParaRPr lang="en-GB" altLang="es-ES" dirty="0">
              <a:ea typeface="ＭＳ Ｐゴシック" panose="020B0600070205080204" pitchFamily="34" charset="-128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6A953EC-AE4E-A07C-7A4D-29772573E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9493" cy="4086444"/>
          </a:xfrm>
        </p:spPr>
        <p:txBody>
          <a:bodyPr>
            <a:normAutofit/>
          </a:bodyPr>
          <a:lstStyle/>
          <a:p>
            <a:r>
              <a:rPr lang="en-GB" dirty="0"/>
              <a:t>For reading use “input”</a:t>
            </a:r>
          </a:p>
          <a:p>
            <a:r>
              <a:rPr lang="en-GB" dirty="0"/>
              <a:t>It reads a string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For writing use “print”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A2E30B06-57E0-A70D-A651-4303161EDC62}"/>
              </a:ext>
            </a:extLst>
          </p:cNvPr>
          <p:cNvGrpSpPr/>
          <p:nvPr/>
        </p:nvGrpSpPr>
        <p:grpSpPr>
          <a:xfrm>
            <a:off x="6007693" y="1556112"/>
            <a:ext cx="5704490" cy="2670445"/>
            <a:chOff x="6007693" y="1352915"/>
            <a:chExt cx="5704490" cy="2670445"/>
          </a:xfrm>
        </p:grpSpPr>
        <p:sp>
          <p:nvSpPr>
            <p:cNvPr id="6" name="object 30">
              <a:extLst>
                <a:ext uri="{FF2B5EF4-FFF2-40B4-BE49-F238E27FC236}">
                  <a16:creationId xmlns:a16="http://schemas.microsoft.com/office/drawing/2014/main" id="{42136CC8-4CC1-87D1-4D2B-DD1F892F4360}"/>
                </a:ext>
              </a:extLst>
            </p:cNvPr>
            <p:cNvSpPr/>
            <p:nvPr/>
          </p:nvSpPr>
          <p:spPr>
            <a:xfrm>
              <a:off x="6007693" y="1352915"/>
              <a:ext cx="5704490" cy="163890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endParaRPr lang="en-GB" sz="3567"/>
            </a:p>
          </p:txBody>
        </p:sp>
        <p:sp>
          <p:nvSpPr>
            <p:cNvPr id="7" name="object 31">
              <a:extLst>
                <a:ext uri="{FF2B5EF4-FFF2-40B4-BE49-F238E27FC236}">
                  <a16:creationId xmlns:a16="http://schemas.microsoft.com/office/drawing/2014/main" id="{F3E6E2E2-A69A-732A-2E49-2176E276101E}"/>
                </a:ext>
              </a:extLst>
            </p:cNvPr>
            <p:cNvSpPr/>
            <p:nvPr/>
          </p:nvSpPr>
          <p:spPr>
            <a:xfrm>
              <a:off x="6007693" y="1516805"/>
              <a:ext cx="5704490" cy="2506555"/>
            </a:xfrm>
            <a:custGeom>
              <a:avLst/>
              <a:gdLst/>
              <a:ahLst/>
              <a:cxnLst/>
              <a:rect l="l" t="t" r="r" b="b"/>
              <a:pathLst>
                <a:path w="2013585" h="1936114">
                  <a:moveTo>
                    <a:pt x="2013089" y="0"/>
                  </a:moveTo>
                  <a:lnTo>
                    <a:pt x="0" y="0"/>
                  </a:lnTo>
                  <a:lnTo>
                    <a:pt x="0" y="1935962"/>
                  </a:lnTo>
                  <a:lnTo>
                    <a:pt x="2013089" y="1935962"/>
                  </a:lnTo>
                  <a:lnTo>
                    <a:pt x="201308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67952">
                <a:spcBef>
                  <a:spcPts val="1962"/>
                </a:spcBef>
              </a:pPr>
              <a:endParaRPr lang="en-GB" sz="1400" spc="-168" dirty="0">
                <a:solidFill>
                  <a:srgbClr val="0046AC"/>
                </a:solidFill>
                <a:latin typeface="Courier New"/>
                <a:cs typeface="Courier New"/>
              </a:endParaRPr>
            </a:p>
            <a:p>
              <a:pPr marL="67952">
                <a:spcBef>
                  <a:spcPts val="1962"/>
                </a:spcBef>
              </a:pPr>
              <a:r>
                <a:rPr lang="en-GB" sz="14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first_number</a:t>
              </a: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= input("Enter the first number: ")</a:t>
              </a:r>
            </a:p>
            <a:p>
              <a:pPr marL="67952">
                <a:spcBef>
                  <a:spcPts val="1962"/>
                </a:spcBef>
              </a:pPr>
              <a:endParaRPr lang="en-GB" sz="1400" spc="-168" dirty="0">
                <a:solidFill>
                  <a:srgbClr val="0046AC"/>
                </a:solidFill>
                <a:latin typeface="Courier New"/>
                <a:cs typeface="Courier New"/>
              </a:endParaRPr>
            </a:p>
            <a:p>
              <a:pPr marL="67952">
                <a:spcBef>
                  <a:spcPts val="1962"/>
                </a:spcBef>
              </a:pPr>
              <a:endParaRPr lang="en-GB" sz="1400" spc="-168" dirty="0">
                <a:solidFill>
                  <a:srgbClr val="0046AC"/>
                </a:solidFill>
                <a:latin typeface="Courier New"/>
                <a:cs typeface="Courier New"/>
              </a:endParaRPr>
            </a:p>
            <a:p>
              <a:pPr marL="67952">
                <a:spcBef>
                  <a:spcPts val="1962"/>
                </a:spcBef>
              </a:pP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print("The number is"   </a:t>
              </a:r>
              <a:r>
                <a:rPr lang="en-GB" sz="14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first_number</a:t>
              </a: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6906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>
            <a:extLst>
              <a:ext uri="{FF2B5EF4-FFF2-40B4-BE49-F238E27FC236}">
                <a16:creationId xmlns:a16="http://schemas.microsoft.com/office/drawing/2014/main" id="{6E7D078B-3FC1-16C2-BA99-87EC2195D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s-ES" b="0" i="1" dirty="0">
                <a:ea typeface="ＭＳ Ｐゴシック" panose="020B0600070205080204" pitchFamily="34" charset="-128"/>
              </a:rPr>
              <a:t>Binding a variable</a:t>
            </a:r>
            <a:r>
              <a:rPr lang="en-US" altLang="es-ES" b="0" dirty="0">
                <a:ea typeface="ＭＳ Ｐゴシック" panose="020B0600070205080204" pitchFamily="34" charset="-128"/>
              </a:rPr>
              <a:t> in Python means setting a </a:t>
            </a:r>
            <a:r>
              <a:rPr lang="en-US" altLang="es-ES" b="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name</a:t>
            </a:r>
            <a:r>
              <a:rPr lang="en-US" altLang="es-ES" b="0" dirty="0">
                <a:ea typeface="ＭＳ Ｐゴシック" panose="020B0600070205080204" pitchFamily="34" charset="-128"/>
              </a:rPr>
              <a:t> to hold a </a:t>
            </a:r>
            <a:r>
              <a:rPr lang="en-US" altLang="es-ES" b="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reference</a:t>
            </a:r>
            <a:r>
              <a:rPr lang="en-US" altLang="es-ES" b="0" dirty="0">
                <a:ea typeface="ＭＳ Ｐゴシック" panose="020B0600070205080204" pitchFamily="34" charset="-128"/>
              </a:rPr>
              <a:t> to some </a:t>
            </a:r>
            <a:r>
              <a:rPr lang="en-US" altLang="es-ES" b="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object</a:t>
            </a:r>
            <a:endParaRPr lang="en-US" altLang="es-ES" b="0" dirty="0">
              <a:ea typeface="ＭＳ Ｐゴシック" panose="020B0600070205080204" pitchFamily="34" charset="-128"/>
            </a:endParaRPr>
          </a:p>
          <a:p>
            <a:pPr marL="457200" lvl="1" indent="0">
              <a:lnSpc>
                <a:spcPct val="90000"/>
              </a:lnSpc>
              <a:spcAft>
                <a:spcPct val="15000"/>
              </a:spcAft>
              <a:buNone/>
            </a:pPr>
            <a:r>
              <a:rPr lang="en-US" altLang="es-ES" i="1" dirty="0">
                <a:ea typeface="ＭＳ Ｐゴシック" panose="020B0600070205080204" pitchFamily="34" charset="-128"/>
              </a:rPr>
              <a:t>Assignment creates references   not copies</a:t>
            </a:r>
          </a:p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s-ES" b="0" dirty="0">
                <a:ea typeface="ＭＳ Ｐゴシック" panose="020B0600070205080204" pitchFamily="34" charset="-128"/>
              </a:rPr>
              <a:t>Names in Python do not have an intrinsic type; objects have types</a:t>
            </a:r>
          </a:p>
          <a:p>
            <a:pPr lvl="1">
              <a:spcAft>
                <a:spcPct val="15000"/>
              </a:spcAft>
            </a:pPr>
            <a:r>
              <a:rPr lang="en-US" altLang="es-ES" dirty="0">
                <a:ea typeface="ＭＳ Ｐゴシック" panose="020B0600070205080204" pitchFamily="34" charset="-128"/>
              </a:rPr>
              <a:t>Python determines the type of the reference automatically based on what data is assigned to it</a:t>
            </a:r>
          </a:p>
          <a:p>
            <a:pPr lvl="1">
              <a:spcAft>
                <a:spcPct val="15000"/>
              </a:spcAft>
            </a:pPr>
            <a:r>
              <a:rPr lang="en-US" altLang="es-ES" dirty="0">
                <a:ea typeface="ＭＳ Ｐゴシック" panose="020B0600070205080204" pitchFamily="34" charset="-128"/>
              </a:rPr>
              <a:t>Basic types: numbers, strings, Booleans, complex</a:t>
            </a:r>
          </a:p>
          <a:p>
            <a:pPr>
              <a:spcAft>
                <a:spcPct val="15000"/>
              </a:spcAft>
            </a:pPr>
            <a:r>
              <a:rPr lang="en-US" altLang="es-ES" b="0" dirty="0">
                <a:ea typeface="ＭＳ Ｐゴシック" panose="020B0600070205080204" pitchFamily="34" charset="-128"/>
              </a:rPr>
              <a:t>You create a name the first time it appears on the left side of an assignment expression:    </a:t>
            </a:r>
            <a:r>
              <a:rPr lang="en-US" altLang="es-ES" sz="1900" dirty="0">
                <a:solidFill>
                  <a:schemeClr val="accent2"/>
                </a:solidFill>
                <a:latin typeface="Lucida Sans Typewriter" panose="020B0509030504030204" pitchFamily="49" charset="77"/>
                <a:ea typeface="ＭＳ Ｐゴシック" panose="020B0600070205080204" pitchFamily="34" charset="-128"/>
              </a:rPr>
              <a:t>y = 5</a:t>
            </a:r>
          </a:p>
          <a:p>
            <a:pPr>
              <a:spcAft>
                <a:spcPct val="15000"/>
              </a:spcAft>
            </a:pPr>
            <a:r>
              <a:rPr lang="en-US" altLang="es-ES" b="0" dirty="0">
                <a:ea typeface="ＭＳ Ｐゴシック" panose="020B0600070205080204" pitchFamily="34" charset="-128"/>
              </a:rPr>
              <a:t>A reference is deleted via garbage collection after any names bound to it have passed out of scope</a:t>
            </a:r>
          </a:p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s-ES" b="0" dirty="0">
                <a:ea typeface="ＭＳ Ｐゴシック" panose="020B0600070205080204" pitchFamily="34" charset="-128"/>
              </a:rPr>
              <a:t>Python uses </a:t>
            </a:r>
            <a:r>
              <a:rPr lang="en-US" altLang="es-ES" b="0" i="1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reference semantics</a:t>
            </a:r>
            <a:r>
              <a:rPr lang="en-US" altLang="es-ES" b="0" dirty="0">
                <a:ea typeface="ＭＳ Ｐゴシック" panose="020B0600070205080204" pitchFamily="34" charset="-128"/>
              </a:rPr>
              <a:t> (more later)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169697D-FDEE-D21D-3E98-1B29E4CF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Assignment(I)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>
            <a:extLst>
              <a:ext uri="{FF2B5EF4-FFF2-40B4-BE49-F238E27FC236}">
                <a16:creationId xmlns:a16="http://schemas.microsoft.com/office/drawing/2014/main" id="{6E7D078B-3FC1-16C2-BA99-87EC2195D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5799083" cy="4351338"/>
          </a:xfrm>
        </p:spPr>
        <p:txBody>
          <a:bodyPr>
            <a:normAutofit/>
          </a:bodyPr>
          <a:lstStyle/>
          <a:p>
            <a:pPr marL="236538" indent="-236538"/>
            <a:r>
              <a:rPr lang="en-US" altLang="es-ES" sz="3200" dirty="0">
                <a:ea typeface="ＭＳ Ｐゴシック" panose="020B0600070205080204" pitchFamily="34" charset="-128"/>
              </a:rPr>
              <a:t>You can assign multiple names at the same time  </a:t>
            </a:r>
          </a:p>
          <a:p>
            <a:pPr marL="236538" indent="-236538"/>
            <a:r>
              <a:rPr lang="en-US" altLang="es-ES" sz="3200" dirty="0">
                <a:ea typeface="ＭＳ Ｐゴシック" panose="020B0600070205080204" pitchFamily="34" charset="-128"/>
              </a:rPr>
              <a:t>This makes it easy to swap values</a:t>
            </a:r>
          </a:p>
          <a:p>
            <a:pPr marL="236538" indent="-236538"/>
            <a:endParaRPr lang="en-US" altLang="es-ES" sz="3200" dirty="0">
              <a:ea typeface="ＭＳ Ｐゴシック" panose="020B0600070205080204" pitchFamily="34" charset="-128"/>
            </a:endParaRPr>
          </a:p>
          <a:p>
            <a:pPr marL="236538" indent="-236538"/>
            <a:r>
              <a:rPr lang="en-US" altLang="es-ES" sz="3200" dirty="0">
                <a:ea typeface="ＭＳ Ｐゴシック" panose="020B0600070205080204" pitchFamily="34" charset="-128"/>
              </a:rPr>
              <a:t>Assignments can be chained</a:t>
            </a:r>
          </a:p>
          <a:p>
            <a:pPr marL="0" indent="0">
              <a:lnSpc>
                <a:spcPct val="90000"/>
              </a:lnSpc>
              <a:spcAft>
                <a:spcPct val="15000"/>
              </a:spcAft>
              <a:buNone/>
            </a:pPr>
            <a:endParaRPr lang="en-US" altLang="es-ES" b="0" dirty="0">
              <a:ea typeface="ＭＳ Ｐゴシック" panose="020B0600070205080204" pitchFamily="34" charset="-128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169697D-FDEE-D21D-3E98-1B29E4CF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(II)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DCC7F08-288F-3F28-0300-62FB419D8145}"/>
              </a:ext>
            </a:extLst>
          </p:cNvPr>
          <p:cNvGrpSpPr/>
          <p:nvPr/>
        </p:nvGrpSpPr>
        <p:grpSpPr>
          <a:xfrm>
            <a:off x="6637283" y="1675508"/>
            <a:ext cx="5234151" cy="3676283"/>
            <a:chOff x="6007693" y="2472271"/>
            <a:chExt cx="5704490" cy="2670445"/>
          </a:xfrm>
        </p:grpSpPr>
        <p:sp>
          <p:nvSpPr>
            <p:cNvPr id="4" name="object 30">
              <a:extLst>
                <a:ext uri="{FF2B5EF4-FFF2-40B4-BE49-F238E27FC236}">
                  <a16:creationId xmlns:a16="http://schemas.microsoft.com/office/drawing/2014/main" id="{36523DE6-AF39-A608-CF65-F1383677B689}"/>
                </a:ext>
              </a:extLst>
            </p:cNvPr>
            <p:cNvSpPr/>
            <p:nvPr/>
          </p:nvSpPr>
          <p:spPr>
            <a:xfrm>
              <a:off x="6007693" y="2472271"/>
              <a:ext cx="5704490" cy="163890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endParaRPr lang="en-GB" sz="3567"/>
            </a:p>
          </p:txBody>
        </p:sp>
        <p:sp>
          <p:nvSpPr>
            <p:cNvPr id="5" name="object 31">
              <a:extLst>
                <a:ext uri="{FF2B5EF4-FFF2-40B4-BE49-F238E27FC236}">
                  <a16:creationId xmlns:a16="http://schemas.microsoft.com/office/drawing/2014/main" id="{E9EC0548-0045-CE74-0DE9-E71985D354B3}"/>
                </a:ext>
              </a:extLst>
            </p:cNvPr>
            <p:cNvSpPr/>
            <p:nvPr/>
          </p:nvSpPr>
          <p:spPr>
            <a:xfrm>
              <a:off x="6007693" y="2636161"/>
              <a:ext cx="5704490" cy="2506555"/>
            </a:xfrm>
            <a:custGeom>
              <a:avLst/>
              <a:gdLst/>
              <a:ahLst/>
              <a:cxnLst/>
              <a:rect l="l" t="t" r="r" b="b"/>
              <a:pathLst>
                <a:path w="2013585" h="1936114">
                  <a:moveTo>
                    <a:pt x="2013089" y="0"/>
                  </a:moveTo>
                  <a:lnTo>
                    <a:pt x="0" y="0"/>
                  </a:lnTo>
                  <a:lnTo>
                    <a:pt x="0" y="1935962"/>
                  </a:lnTo>
                  <a:lnTo>
                    <a:pt x="2013089" y="1935962"/>
                  </a:lnTo>
                  <a:lnTo>
                    <a:pt x="201308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67952">
                <a:spcBef>
                  <a:spcPts val="1962"/>
                </a:spcBef>
              </a:pPr>
              <a:endParaRPr lang="en-GB" sz="1400" spc="-168" dirty="0">
                <a:solidFill>
                  <a:srgbClr val="0046AC"/>
                </a:solidFill>
                <a:latin typeface="Courier New"/>
                <a:cs typeface="Courier New"/>
              </a:endParaRPr>
            </a:p>
            <a:p>
              <a:pPr marL="67952">
                <a:spcBef>
                  <a:spcPts val="1962"/>
                </a:spcBef>
              </a:pP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x, y = 2, 3</a:t>
              </a:r>
            </a:p>
            <a:p>
              <a:pPr marL="67952">
                <a:spcBef>
                  <a:spcPts val="1962"/>
                </a:spcBef>
              </a:pPr>
              <a:endParaRPr lang="en-GB" spc="-168" dirty="0">
                <a:solidFill>
                  <a:srgbClr val="0046AC"/>
                </a:solidFill>
                <a:latin typeface="Courier New"/>
                <a:cs typeface="Courier New"/>
              </a:endParaRPr>
            </a:p>
            <a:p>
              <a:pPr marL="67952">
                <a:spcBef>
                  <a:spcPts val="1962"/>
                </a:spcBef>
              </a:pPr>
              <a:endParaRPr lang="en-GB" spc="-168" dirty="0">
                <a:solidFill>
                  <a:srgbClr val="0046AC"/>
                </a:solidFill>
                <a:latin typeface="Courier New"/>
                <a:cs typeface="Courier New"/>
              </a:endParaRPr>
            </a:p>
            <a:p>
              <a:pPr marL="67952">
                <a:spcBef>
                  <a:spcPts val="1962"/>
                </a:spcBef>
              </a:pP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a = b = x = 2</a:t>
              </a:r>
            </a:p>
            <a:p>
              <a:pPr marL="67952">
                <a:spcBef>
                  <a:spcPts val="1962"/>
                </a:spcBef>
              </a:pPr>
              <a:endParaRPr lang="en-GB" spc="-168" dirty="0">
                <a:solidFill>
                  <a:srgbClr val="0046AC"/>
                </a:solidFill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39291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>
            <a:extLst>
              <a:ext uri="{FF2B5EF4-FFF2-40B4-BE49-F238E27FC236}">
                <a16:creationId xmlns:a16="http://schemas.microsoft.com/office/drawing/2014/main" id="{6E7D078B-3FC1-16C2-BA99-87EC2195D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s-ES" b="0" dirty="0">
                <a:ea typeface="ＭＳ Ｐゴシック" panose="020B0600070205080204" pitchFamily="34" charset="-128"/>
              </a:rPr>
              <a:t>Types of information Python can handle:</a:t>
            </a:r>
          </a:p>
          <a:p>
            <a:pPr lvl="1">
              <a:spcAft>
                <a:spcPct val="15000"/>
              </a:spcAft>
            </a:pPr>
            <a:r>
              <a:rPr lang="en-US" altLang="es-ES" b="0" dirty="0">
                <a:ea typeface="ＭＳ Ｐゴシック" panose="020B0600070205080204" pitchFamily="34" charset="-128"/>
              </a:rPr>
              <a:t> integers</a:t>
            </a:r>
          </a:p>
          <a:p>
            <a:pPr lvl="1">
              <a:spcAft>
                <a:spcPct val="15000"/>
              </a:spcAft>
            </a:pPr>
            <a:r>
              <a:rPr lang="en-US" altLang="es-ES" b="0" dirty="0">
                <a:ea typeface="ＭＳ Ｐゴシック" panose="020B0600070205080204" pitchFamily="34" charset="-128"/>
              </a:rPr>
              <a:t>floating numbers</a:t>
            </a:r>
          </a:p>
          <a:p>
            <a:pPr lvl="1">
              <a:spcAft>
                <a:spcPct val="15000"/>
              </a:spcAft>
            </a:pPr>
            <a:r>
              <a:rPr lang="en-US" altLang="es-ES" b="0" dirty="0">
                <a:ea typeface="ＭＳ Ｐゴシック" panose="020B0600070205080204" pitchFamily="34" charset="-128"/>
              </a:rPr>
              <a:t>strings</a:t>
            </a:r>
          </a:p>
          <a:p>
            <a:pPr lvl="1">
              <a:spcAft>
                <a:spcPct val="15000"/>
              </a:spcAft>
            </a:pPr>
            <a:r>
              <a:rPr lang="en-US" altLang="es-ES" b="0" dirty="0" err="1">
                <a:ea typeface="ＭＳ Ｐゴシック" panose="020B0600070205080204" pitchFamily="34" charset="-128"/>
              </a:rPr>
              <a:t>boolean</a:t>
            </a:r>
            <a:endParaRPr lang="en-US" altLang="es-ES" b="0" dirty="0">
              <a:ea typeface="ＭＳ Ｐゴシック" panose="020B0600070205080204" pitchFamily="34" charset="-128"/>
            </a:endParaRPr>
          </a:p>
          <a:p>
            <a:pPr lvl="1">
              <a:spcAft>
                <a:spcPct val="15000"/>
              </a:spcAft>
            </a:pPr>
            <a:r>
              <a:rPr lang="en-US" altLang="es-ES" dirty="0">
                <a:ea typeface="ＭＳ Ｐゴシック" panose="020B0600070205080204" pitchFamily="34" charset="-128"/>
              </a:rPr>
              <a:t>c</a:t>
            </a:r>
            <a:r>
              <a:rPr lang="en-US" altLang="es-ES" b="0" dirty="0">
                <a:ea typeface="ＭＳ Ｐゴシック" panose="020B0600070205080204" pitchFamily="34" charset="-128"/>
              </a:rPr>
              <a:t>omplex</a:t>
            </a:r>
          </a:p>
          <a:p>
            <a:pPr lvl="1">
              <a:spcAft>
                <a:spcPct val="15000"/>
              </a:spcAft>
            </a:pPr>
            <a:r>
              <a:rPr lang="en-US" altLang="es-ES" dirty="0">
                <a:ea typeface="ＭＳ Ｐゴシック" panose="020B0600070205080204" pitchFamily="34" charset="-128"/>
              </a:rPr>
              <a:t>None</a:t>
            </a:r>
            <a:endParaRPr lang="en-US" altLang="es-ES" b="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Aft>
                <a:spcPct val="15000"/>
              </a:spcAft>
            </a:pPr>
            <a:endParaRPr lang="en-US" altLang="es-E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s-ES" dirty="0">
                <a:ea typeface="ＭＳ Ｐゴシック" panose="020B0600070205080204" pitchFamily="34" charset="-128"/>
              </a:rPr>
              <a:t>c</a:t>
            </a:r>
            <a:r>
              <a:rPr lang="en-US" altLang="es-ES" b="0" dirty="0">
                <a:ea typeface="ＭＳ Ｐゴシック" panose="020B0600070205080204" pitchFamily="34" charset="-128"/>
              </a:rPr>
              <a:t>har is not a data-type   instead is a string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169697D-FDEE-D21D-3E98-1B29E4CF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Built-in Types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37204F25-447D-D9F8-3356-6E7AB13C0EDE}"/>
              </a:ext>
            </a:extLst>
          </p:cNvPr>
          <p:cNvGrpSpPr/>
          <p:nvPr/>
        </p:nvGrpSpPr>
        <p:grpSpPr>
          <a:xfrm>
            <a:off x="6637283" y="2095328"/>
            <a:ext cx="5234151" cy="4091880"/>
            <a:chOff x="6007693" y="2472271"/>
            <a:chExt cx="5704490" cy="2670445"/>
          </a:xfrm>
        </p:grpSpPr>
        <p:sp>
          <p:nvSpPr>
            <p:cNvPr id="2" name="object 30">
              <a:extLst>
                <a:ext uri="{FF2B5EF4-FFF2-40B4-BE49-F238E27FC236}">
                  <a16:creationId xmlns:a16="http://schemas.microsoft.com/office/drawing/2014/main" id="{4EEF1932-0148-02A3-742D-FCF1F5D41974}"/>
                </a:ext>
              </a:extLst>
            </p:cNvPr>
            <p:cNvSpPr/>
            <p:nvPr/>
          </p:nvSpPr>
          <p:spPr>
            <a:xfrm>
              <a:off x="6007693" y="2472271"/>
              <a:ext cx="5704490" cy="163890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endParaRPr lang="en-GB" sz="3567"/>
            </a:p>
          </p:txBody>
        </p:sp>
        <p:sp>
          <p:nvSpPr>
            <p:cNvPr id="4" name="object 31">
              <a:extLst>
                <a:ext uri="{FF2B5EF4-FFF2-40B4-BE49-F238E27FC236}">
                  <a16:creationId xmlns:a16="http://schemas.microsoft.com/office/drawing/2014/main" id="{92EF459B-C0A2-23AF-B4BC-C6C9BE78863B}"/>
                </a:ext>
              </a:extLst>
            </p:cNvPr>
            <p:cNvSpPr/>
            <p:nvPr/>
          </p:nvSpPr>
          <p:spPr>
            <a:xfrm>
              <a:off x="6007693" y="2636161"/>
              <a:ext cx="5704490" cy="2506555"/>
            </a:xfrm>
            <a:custGeom>
              <a:avLst/>
              <a:gdLst/>
              <a:ahLst/>
              <a:cxnLst/>
              <a:rect l="l" t="t" r="r" b="b"/>
              <a:pathLst>
                <a:path w="2013585" h="1936114">
                  <a:moveTo>
                    <a:pt x="2013089" y="0"/>
                  </a:moveTo>
                  <a:lnTo>
                    <a:pt x="0" y="0"/>
                  </a:lnTo>
                  <a:lnTo>
                    <a:pt x="0" y="1935962"/>
                  </a:lnTo>
                  <a:lnTo>
                    <a:pt x="2013089" y="1935962"/>
                  </a:lnTo>
                  <a:lnTo>
                    <a:pt x="201308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67952">
                <a:spcBef>
                  <a:spcPts val="1962"/>
                </a:spcBef>
              </a:pP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print(type(1))     # &lt;class 'int'&gt;</a:t>
              </a:r>
            </a:p>
            <a:p>
              <a:pPr marL="67952">
                <a:spcBef>
                  <a:spcPts val="1962"/>
                </a:spcBef>
              </a:pP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print(type("a"))   # &lt;class 'str’&gt;</a:t>
              </a:r>
            </a:p>
            <a:p>
              <a:pPr marL="67952">
                <a:spcBef>
                  <a:spcPts val="1962"/>
                </a:spcBef>
              </a:pP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print(type(2.45))  # &lt;class 'float’&gt;</a:t>
              </a:r>
            </a:p>
            <a:p>
              <a:pPr marL="67952">
                <a:spcBef>
                  <a:spcPts val="1962"/>
                </a:spcBef>
              </a:pP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print(type(True))  # &lt;class bool’&gt;</a:t>
              </a:r>
            </a:p>
            <a:p>
              <a:pPr marL="67952">
                <a:spcBef>
                  <a:spcPts val="1962"/>
                </a:spcBef>
              </a:pP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print(type(4 + 4j))#&lt;class 'complex’&gt;</a:t>
              </a:r>
            </a:p>
            <a:p>
              <a:pPr marL="67952">
                <a:spcBef>
                  <a:spcPts val="1962"/>
                </a:spcBef>
              </a:pP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print(type(x))     #&lt;class '</a:t>
              </a:r>
              <a:r>
                <a:rPr lang="en-GB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NoneType</a:t>
              </a: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’&gt;</a:t>
              </a:r>
            </a:p>
            <a:p>
              <a:pPr marL="67952">
                <a:spcBef>
                  <a:spcPts val="1962"/>
                </a:spcBef>
              </a:pP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print(type(´c´))   </a:t>
              </a:r>
              <a:r>
                <a:rPr lang="en-GB" b="1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# &lt;class ‘str’&gt;</a:t>
              </a:r>
            </a:p>
            <a:p>
              <a:pPr marL="67952">
                <a:spcBef>
                  <a:spcPts val="1962"/>
                </a:spcBef>
              </a:pPr>
              <a:endParaRPr lang="en-GB" b="1" spc="-168" dirty="0">
                <a:solidFill>
                  <a:srgbClr val="0046AC"/>
                </a:solidFill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402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BDE75-0DD4-C540-AD83-8AF6FAF8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(I)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70F521-D22E-1048-991C-FC02785EB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829" y="1690687"/>
            <a:ext cx="8998347" cy="4412933"/>
          </a:xfrm>
        </p:spPr>
        <p:txBody>
          <a:bodyPr>
            <a:normAutofit fontScale="92500"/>
          </a:bodyPr>
          <a:lstStyle/>
          <a:p>
            <a:r>
              <a:rPr lang="en-GB" sz="3200" dirty="0"/>
              <a:t>Python was created by Guido van Rossum (TN)</a:t>
            </a:r>
          </a:p>
          <a:p>
            <a:pPr lvl="1"/>
            <a:r>
              <a:rPr lang="en-GB" sz="2800" dirty="0"/>
              <a:t>Python 2.0: released on 2000</a:t>
            </a:r>
          </a:p>
          <a:p>
            <a:pPr lvl="1"/>
            <a:r>
              <a:rPr lang="en-GB" sz="2800" dirty="0"/>
              <a:t>Python 3.0: released on 2008. Backwards‐incompatible</a:t>
            </a:r>
          </a:p>
          <a:p>
            <a:r>
              <a:rPr lang="en-GB" sz="3200" dirty="0"/>
              <a:t>Python is:</a:t>
            </a:r>
          </a:p>
          <a:p>
            <a:pPr lvl="1"/>
            <a:r>
              <a:rPr lang="en-GB" sz="2800" dirty="0"/>
              <a:t>General‐purpose: many applications</a:t>
            </a:r>
          </a:p>
          <a:p>
            <a:pPr lvl="1"/>
            <a:r>
              <a:rPr lang="en-GB" sz="2800" dirty="0"/>
              <a:t>High‐level: abstract data structures doing more with less code</a:t>
            </a:r>
          </a:p>
          <a:p>
            <a:pPr lvl="1"/>
            <a:r>
              <a:rPr lang="en-GB" sz="2800" dirty="0"/>
              <a:t>Interpreted: </a:t>
            </a:r>
          </a:p>
          <a:p>
            <a:pPr lvl="2"/>
            <a:r>
              <a:rPr lang="en-GB" sz="2400" dirty="0"/>
              <a:t>No compilation needed </a:t>
            </a:r>
            <a:r>
              <a:rPr lang="en-GB" sz="2400" dirty="0">
                <a:sym typeface="Wingdings" pitchFamily="2" charset="2"/>
              </a:rPr>
              <a:t> </a:t>
            </a:r>
            <a:r>
              <a:rPr lang="en-GB" sz="2400" dirty="0"/>
              <a:t>directly run the code</a:t>
            </a:r>
          </a:p>
          <a:p>
            <a:pPr lvl="2"/>
            <a:r>
              <a:rPr lang="en-GB" sz="2400" dirty="0"/>
              <a:t>Interactive mode for testing and debugging</a:t>
            </a:r>
          </a:p>
          <a:p>
            <a:r>
              <a:rPr lang="en-GB" sz="3200" dirty="0"/>
              <a:t>Emphasizes code </a:t>
            </a:r>
            <a:r>
              <a:rPr lang="en-GB" sz="3200" i="1" dirty="0"/>
              <a:t>readability</a:t>
            </a:r>
            <a:r>
              <a:rPr lang="en-GB" sz="3200" dirty="0"/>
              <a:t> and programmer’s </a:t>
            </a:r>
            <a:r>
              <a:rPr lang="en-GB" sz="3200" i="1" dirty="0"/>
              <a:t>productivity</a:t>
            </a:r>
          </a:p>
          <a:p>
            <a:endParaRPr lang="en-GB" dirty="0"/>
          </a:p>
        </p:txBody>
      </p:sp>
      <p:pic>
        <p:nvPicPr>
          <p:cNvPr id="6" name="Imagen 5" descr="Foto montaje de un hombre con lentes sonriendo&#10;&#10;Descripción generada automáticamente con confianza media">
            <a:extLst>
              <a:ext uri="{FF2B5EF4-FFF2-40B4-BE49-F238E27FC236}">
                <a16:creationId xmlns:a16="http://schemas.microsoft.com/office/drawing/2014/main" id="{C5D79DB2-4296-C52C-D471-F93AF8553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832" y="2530151"/>
            <a:ext cx="38100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8070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>
            <a:extLst>
              <a:ext uri="{FF2B5EF4-FFF2-40B4-BE49-F238E27FC236}">
                <a16:creationId xmlns:a16="http://schemas.microsoft.com/office/drawing/2014/main" id="{6E7D078B-3FC1-16C2-BA99-87EC2195D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s-ES" b="0" dirty="0">
                <a:ea typeface="ＭＳ Ｐゴシック" panose="020B0600070205080204" pitchFamily="34" charset="-128"/>
              </a:rPr>
              <a:t>Types of information Python can handle:</a:t>
            </a:r>
          </a:p>
          <a:p>
            <a:pPr lvl="1">
              <a:spcAft>
                <a:spcPct val="15000"/>
              </a:spcAft>
            </a:pPr>
            <a:r>
              <a:rPr lang="en-US" altLang="es-ES" b="0" dirty="0">
                <a:ea typeface="ＭＳ Ｐゴシック" panose="020B0600070205080204" pitchFamily="34" charset="-128"/>
              </a:rPr>
              <a:t> integers</a:t>
            </a:r>
          </a:p>
          <a:p>
            <a:pPr lvl="1">
              <a:spcAft>
                <a:spcPct val="15000"/>
              </a:spcAft>
            </a:pPr>
            <a:r>
              <a:rPr lang="en-US" altLang="es-ES" b="0" dirty="0">
                <a:ea typeface="ＭＳ Ｐゴシック" panose="020B0600070205080204" pitchFamily="34" charset="-128"/>
              </a:rPr>
              <a:t>floating numbers</a:t>
            </a:r>
          </a:p>
          <a:p>
            <a:pPr lvl="1">
              <a:spcAft>
                <a:spcPct val="15000"/>
              </a:spcAft>
            </a:pPr>
            <a:r>
              <a:rPr lang="en-US" altLang="es-ES" b="0" dirty="0">
                <a:ea typeface="ＭＳ Ｐゴシック" panose="020B0600070205080204" pitchFamily="34" charset="-128"/>
              </a:rPr>
              <a:t>strings</a:t>
            </a:r>
          </a:p>
          <a:p>
            <a:pPr lvl="1">
              <a:spcAft>
                <a:spcPct val="15000"/>
              </a:spcAft>
            </a:pPr>
            <a:r>
              <a:rPr lang="en-US" altLang="es-ES" b="0" dirty="0" err="1">
                <a:ea typeface="ＭＳ Ｐゴシック" panose="020B0600070205080204" pitchFamily="34" charset="-128"/>
              </a:rPr>
              <a:t>boolean</a:t>
            </a:r>
            <a:endParaRPr lang="en-US" altLang="es-ES" b="0" dirty="0">
              <a:ea typeface="ＭＳ Ｐゴシック" panose="020B0600070205080204" pitchFamily="34" charset="-128"/>
            </a:endParaRPr>
          </a:p>
          <a:p>
            <a:pPr lvl="1">
              <a:spcAft>
                <a:spcPct val="15000"/>
              </a:spcAft>
            </a:pPr>
            <a:r>
              <a:rPr lang="en-US" altLang="es-ES" dirty="0">
                <a:ea typeface="ＭＳ Ｐゴシック" panose="020B0600070205080204" pitchFamily="34" charset="-128"/>
              </a:rPr>
              <a:t>c</a:t>
            </a:r>
            <a:r>
              <a:rPr lang="en-US" altLang="es-ES" b="0" dirty="0">
                <a:ea typeface="ＭＳ Ｐゴシック" panose="020B0600070205080204" pitchFamily="34" charset="-128"/>
              </a:rPr>
              <a:t>omplex</a:t>
            </a:r>
          </a:p>
          <a:p>
            <a:pPr lvl="1">
              <a:spcAft>
                <a:spcPct val="15000"/>
              </a:spcAft>
            </a:pPr>
            <a:r>
              <a:rPr lang="en-US" altLang="es-ES" dirty="0">
                <a:ea typeface="ＭＳ Ｐゴシック" panose="020B0600070205080204" pitchFamily="34" charset="-128"/>
              </a:rPr>
              <a:t>None</a:t>
            </a:r>
            <a:endParaRPr lang="en-US" altLang="es-ES" b="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Aft>
                <a:spcPct val="15000"/>
              </a:spcAft>
            </a:pPr>
            <a:endParaRPr lang="en-US" altLang="es-E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s-ES" dirty="0">
                <a:ea typeface="ＭＳ Ｐゴシック" panose="020B0600070205080204" pitchFamily="34" charset="-128"/>
              </a:rPr>
              <a:t>c</a:t>
            </a:r>
            <a:r>
              <a:rPr lang="en-US" altLang="es-ES" b="0" dirty="0">
                <a:ea typeface="ＭＳ Ｐゴシック" panose="020B0600070205080204" pitchFamily="34" charset="-128"/>
              </a:rPr>
              <a:t>har is not a data-type   instead is a string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169697D-FDEE-D21D-3E98-1B29E4CF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Built-in Types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37204F25-447D-D9F8-3356-6E7AB13C0EDE}"/>
              </a:ext>
            </a:extLst>
          </p:cNvPr>
          <p:cNvGrpSpPr/>
          <p:nvPr/>
        </p:nvGrpSpPr>
        <p:grpSpPr>
          <a:xfrm>
            <a:off x="6637283" y="2095328"/>
            <a:ext cx="5234151" cy="4091880"/>
            <a:chOff x="6007693" y="2472271"/>
            <a:chExt cx="5704490" cy="2670445"/>
          </a:xfrm>
        </p:grpSpPr>
        <p:sp>
          <p:nvSpPr>
            <p:cNvPr id="2" name="object 30">
              <a:extLst>
                <a:ext uri="{FF2B5EF4-FFF2-40B4-BE49-F238E27FC236}">
                  <a16:creationId xmlns:a16="http://schemas.microsoft.com/office/drawing/2014/main" id="{4EEF1932-0148-02A3-742D-FCF1F5D41974}"/>
                </a:ext>
              </a:extLst>
            </p:cNvPr>
            <p:cNvSpPr/>
            <p:nvPr/>
          </p:nvSpPr>
          <p:spPr>
            <a:xfrm>
              <a:off x="6007693" y="2472271"/>
              <a:ext cx="5704490" cy="163890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endParaRPr lang="en-GB" sz="3567"/>
            </a:p>
          </p:txBody>
        </p:sp>
        <p:sp>
          <p:nvSpPr>
            <p:cNvPr id="4" name="object 31">
              <a:extLst>
                <a:ext uri="{FF2B5EF4-FFF2-40B4-BE49-F238E27FC236}">
                  <a16:creationId xmlns:a16="http://schemas.microsoft.com/office/drawing/2014/main" id="{92EF459B-C0A2-23AF-B4BC-C6C9BE78863B}"/>
                </a:ext>
              </a:extLst>
            </p:cNvPr>
            <p:cNvSpPr/>
            <p:nvPr/>
          </p:nvSpPr>
          <p:spPr>
            <a:xfrm>
              <a:off x="6007693" y="2636161"/>
              <a:ext cx="5704490" cy="2506555"/>
            </a:xfrm>
            <a:custGeom>
              <a:avLst/>
              <a:gdLst/>
              <a:ahLst/>
              <a:cxnLst/>
              <a:rect l="l" t="t" r="r" b="b"/>
              <a:pathLst>
                <a:path w="2013585" h="1936114">
                  <a:moveTo>
                    <a:pt x="2013089" y="0"/>
                  </a:moveTo>
                  <a:lnTo>
                    <a:pt x="0" y="0"/>
                  </a:lnTo>
                  <a:lnTo>
                    <a:pt x="0" y="1935962"/>
                  </a:lnTo>
                  <a:lnTo>
                    <a:pt x="2013089" y="1935962"/>
                  </a:lnTo>
                  <a:lnTo>
                    <a:pt x="201308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67952">
                <a:spcBef>
                  <a:spcPts val="1962"/>
                </a:spcBef>
              </a:pP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print(type(1))     # &lt;class 'int'&gt;</a:t>
              </a:r>
            </a:p>
            <a:p>
              <a:pPr marL="67952">
                <a:spcBef>
                  <a:spcPts val="1962"/>
                </a:spcBef>
              </a:pP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print(type("a"))   # &lt;class 'str’&gt;</a:t>
              </a:r>
            </a:p>
            <a:p>
              <a:pPr marL="67952">
                <a:spcBef>
                  <a:spcPts val="1962"/>
                </a:spcBef>
              </a:pP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print(type(2.45))  # &lt;class 'float’&gt;</a:t>
              </a:r>
            </a:p>
            <a:p>
              <a:pPr marL="67952">
                <a:spcBef>
                  <a:spcPts val="1962"/>
                </a:spcBef>
              </a:pP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print(type(True))  # &lt;class bool’&gt;</a:t>
              </a:r>
            </a:p>
            <a:p>
              <a:pPr marL="67952">
                <a:spcBef>
                  <a:spcPts val="1962"/>
                </a:spcBef>
              </a:pP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print(type(4 + 4j))#&lt;class 'complex’&gt;</a:t>
              </a:r>
            </a:p>
            <a:p>
              <a:pPr marL="67952">
                <a:spcBef>
                  <a:spcPts val="1962"/>
                </a:spcBef>
              </a:pP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print(type(x))     #&lt;class '</a:t>
              </a:r>
              <a:r>
                <a:rPr lang="en-GB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NoneType</a:t>
              </a: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’&gt;</a:t>
              </a:r>
            </a:p>
            <a:p>
              <a:pPr marL="67952">
                <a:spcBef>
                  <a:spcPts val="1962"/>
                </a:spcBef>
              </a:pP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print(type(´c´))   </a:t>
              </a:r>
              <a:r>
                <a:rPr lang="en-GB" b="1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# &lt;class ‘str’&gt;</a:t>
              </a:r>
            </a:p>
            <a:p>
              <a:pPr marL="67952">
                <a:spcBef>
                  <a:spcPts val="1962"/>
                </a:spcBef>
              </a:pPr>
              <a:endParaRPr lang="en-GB" b="1" spc="-168" dirty="0">
                <a:solidFill>
                  <a:srgbClr val="0046AC"/>
                </a:solidFill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5183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>
            <a:extLst>
              <a:ext uri="{FF2B5EF4-FFF2-40B4-BE49-F238E27FC236}">
                <a16:creationId xmlns:a16="http://schemas.microsoft.com/office/drawing/2014/main" id="{6E7D078B-3FC1-16C2-BA99-87EC2195D2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s-ES" sz="3200" b="0" dirty="0">
                <a:ea typeface="ＭＳ Ｐゴシック" panose="020B0600070205080204" pitchFamily="34" charset="-128"/>
              </a:rPr>
              <a:t>Cannot do arithmetic operations on variables of different types</a:t>
            </a:r>
          </a:p>
          <a:p>
            <a:pPr>
              <a:lnSpc>
                <a:spcPct val="90000"/>
              </a:lnSpc>
              <a:spcAft>
                <a:spcPct val="15000"/>
              </a:spcAft>
            </a:pPr>
            <a:r>
              <a:rPr lang="en-US" altLang="es-ES" sz="3200" dirty="0">
                <a:ea typeface="ＭＳ Ｐゴシック" panose="020B0600070205080204" pitchFamily="34" charset="-128"/>
              </a:rPr>
              <a:t>Casting:  the operation of converting a variable to a different type</a:t>
            </a:r>
          </a:p>
          <a:p>
            <a:pPr lvl="1">
              <a:spcAft>
                <a:spcPct val="15000"/>
              </a:spcAft>
            </a:pPr>
            <a:r>
              <a:rPr lang="en-US" altLang="es-ES" sz="2800" dirty="0">
                <a:ea typeface="ＭＳ Ｐゴシック" panose="020B0600070205080204" pitchFamily="34" charset="-128"/>
              </a:rPr>
              <a:t>int()</a:t>
            </a:r>
          </a:p>
          <a:p>
            <a:pPr lvl="1">
              <a:spcAft>
                <a:spcPct val="15000"/>
              </a:spcAft>
            </a:pPr>
            <a:r>
              <a:rPr lang="en-US" altLang="es-ES" sz="2800" dirty="0">
                <a:ea typeface="ＭＳ Ｐゴシック" panose="020B0600070205080204" pitchFamily="34" charset="-128"/>
              </a:rPr>
              <a:t>f</a:t>
            </a:r>
            <a:r>
              <a:rPr lang="en-US" altLang="es-ES" sz="2800" b="0" dirty="0">
                <a:ea typeface="ＭＳ Ｐゴシック" panose="020B0600070205080204" pitchFamily="34" charset="-128"/>
              </a:rPr>
              <a:t>loat()</a:t>
            </a:r>
          </a:p>
          <a:p>
            <a:pPr lvl="1">
              <a:spcAft>
                <a:spcPct val="15000"/>
              </a:spcAft>
            </a:pPr>
            <a:r>
              <a:rPr lang="en-US" altLang="es-ES" sz="2800" dirty="0">
                <a:ea typeface="ＭＳ Ｐゴシック" panose="020B0600070205080204" pitchFamily="34" charset="-128"/>
              </a:rPr>
              <a:t>str()</a:t>
            </a:r>
            <a:endParaRPr lang="en-US" altLang="es-ES" sz="2800" b="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spcAft>
                <a:spcPct val="15000"/>
              </a:spcAft>
            </a:pPr>
            <a:endParaRPr lang="en-US" altLang="es-ES" b="0" dirty="0">
              <a:ea typeface="ＭＳ Ｐゴシック" panose="020B0600070205080204" pitchFamily="34" charset="-128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6169697D-FDEE-D21D-3E98-1B29E4CF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Types</a:t>
            </a:r>
          </a:p>
        </p:txBody>
      </p:sp>
    </p:spTree>
    <p:extLst>
      <p:ext uri="{BB962C8B-B14F-4D97-AF65-F5344CB8AC3E}">
        <p14:creationId xmlns:p14="http://schemas.microsoft.com/office/powerpoint/2010/main" val="41036295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ES" dirty="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A4F052B-F201-AD41-B7E2-1EC76F625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254"/>
            <a:ext cx="10515600" cy="46672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Introduction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Why Study Python?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Python Interpreter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An informal introduction</a:t>
            </a:r>
          </a:p>
          <a:p>
            <a:pPr eaLnBrk="1" hangingPunct="1"/>
            <a:r>
              <a:rPr lang="en-GB" altLang="es-ES" sz="3000" b="1" dirty="0">
                <a:ea typeface="ＭＳ Ｐゴシック" panose="020B0600070205080204" pitchFamily="34" charset="-128"/>
              </a:rPr>
              <a:t>Numbers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Strings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Lists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Functions</a:t>
            </a:r>
          </a:p>
          <a:p>
            <a:r>
              <a:rPr lang="en-GB" altLang="es-ES" sz="3000" dirty="0">
                <a:ea typeface="ＭＳ Ｐゴシック" panose="020B0600070205080204" pitchFamily="34" charset="-128"/>
              </a:rPr>
              <a:t>Variable Scope</a:t>
            </a:r>
            <a:endParaRPr lang="en-GB" altLang="es-E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17332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99083" cy="1201354"/>
          </a:xfrm>
        </p:spPr>
        <p:txBody>
          <a:bodyPr>
            <a:normAutofit/>
          </a:bodyPr>
          <a:lstStyle/>
          <a:p>
            <a:r>
              <a:rPr lang="en-GB"/>
              <a:t>Integer numbers: e.g. 1   5  -34</a:t>
            </a:r>
          </a:p>
          <a:p>
            <a:r>
              <a:rPr lang="en-GB"/>
              <a:t>Operators:</a:t>
            </a:r>
          </a:p>
        </p:txBody>
      </p:sp>
      <p:graphicFrame>
        <p:nvGraphicFramePr>
          <p:cNvPr id="11" name="object 35">
            <a:extLst>
              <a:ext uri="{FF2B5EF4-FFF2-40B4-BE49-F238E27FC236}">
                <a16:creationId xmlns:a16="http://schemas.microsoft.com/office/drawing/2014/main" id="{10108308-7343-B476-EA00-6ED81D9F1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653113"/>
              </p:ext>
            </p:extLst>
          </p:nvPr>
        </p:nvGraphicFramePr>
        <p:xfrm>
          <a:off x="3217000" y="3244041"/>
          <a:ext cx="5455258" cy="22484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6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0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63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  <a:tabLst>
                          <a:tab pos="455930" algn="l"/>
                        </a:tabLst>
                      </a:pPr>
                      <a:endParaRPr lang="es-ES" sz="2000" spc="-20" dirty="0">
                        <a:solidFill>
                          <a:srgbClr val="0046AC"/>
                        </a:solidFill>
                        <a:latin typeface="SeriaItalicCaps"/>
                        <a:cs typeface="SeriaItalicCaps"/>
                      </a:endParaRPr>
                    </a:p>
                    <a:p>
                      <a:pPr marL="75565">
                        <a:lnSpc>
                          <a:spcPts val="1055"/>
                        </a:lnSpc>
                        <a:tabLst>
                          <a:tab pos="455930" algn="l"/>
                        </a:tabLst>
                      </a:pPr>
                      <a:r>
                        <a:rPr sz="2000" spc="-20" dirty="0">
                          <a:solidFill>
                            <a:srgbClr val="0046AC"/>
                          </a:solidFill>
                          <a:latin typeface="SeriaItalicCaps"/>
                          <a:cs typeface="SeriaItalicCaps"/>
                        </a:rPr>
                        <a:t>Sign</a:t>
                      </a:r>
                      <a:r>
                        <a:rPr sz="2000" dirty="0">
                          <a:solidFill>
                            <a:srgbClr val="0046AC"/>
                          </a:solidFill>
                          <a:latin typeface="SeriaItalicCaps"/>
                          <a:cs typeface="SeriaItalicCaps"/>
                        </a:rPr>
                        <a:t>	</a:t>
                      </a:r>
                      <a:r>
                        <a:rPr sz="2000" spc="-10" dirty="0">
                          <a:solidFill>
                            <a:srgbClr val="0046AC"/>
                          </a:solidFill>
                          <a:latin typeface="SeriaItalicCaps"/>
                          <a:cs typeface="SeriaItalicCaps"/>
                        </a:rPr>
                        <a:t>Operator</a:t>
                      </a:r>
                      <a:endParaRPr sz="2000" dirty="0">
                        <a:latin typeface="SeriaItalicCaps"/>
                        <a:cs typeface="SeriaItalicCaps"/>
                      </a:endParaRPr>
                    </a:p>
                  </a:txBody>
                  <a:tcPr marL="0" marR="0" marT="0" marB="0">
                    <a:lnR w="6350">
                      <a:solidFill>
                        <a:srgbClr val="0046AC"/>
                      </a:solidFill>
                      <a:prstDash val="solid"/>
                    </a:lnR>
                    <a:lnT w="6350">
                      <a:solidFill>
                        <a:srgbClr val="0046AC"/>
                      </a:solidFill>
                      <a:prstDash val="solid"/>
                    </a:lnT>
                    <a:lnB w="6350">
                      <a:solidFill>
                        <a:srgbClr val="0046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endParaRPr lang="es-ES" sz="2000" spc="-20" dirty="0">
                        <a:solidFill>
                          <a:srgbClr val="0046AC"/>
                        </a:solidFill>
                        <a:latin typeface="SeriaItalicCaps"/>
                        <a:cs typeface="SeriaItalicCaps"/>
                      </a:endParaRPr>
                    </a:p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2000" spc="-20" dirty="0">
                          <a:solidFill>
                            <a:srgbClr val="0046AC"/>
                          </a:solidFill>
                          <a:latin typeface="SeriaItalicCaps"/>
                          <a:cs typeface="SeriaItalicCaps"/>
                        </a:rPr>
                        <a:t>Sign</a:t>
                      </a:r>
                      <a:endParaRPr sz="2000" dirty="0">
                        <a:latin typeface="SeriaItalicCaps"/>
                        <a:cs typeface="SeriaItalicCaps"/>
                      </a:endParaRPr>
                    </a:p>
                  </a:txBody>
                  <a:tcPr marL="0" marR="0" marT="0" marB="0">
                    <a:lnL w="6350">
                      <a:solidFill>
                        <a:srgbClr val="0046AC"/>
                      </a:solidFill>
                      <a:prstDash val="solid"/>
                    </a:lnL>
                    <a:lnT w="6350">
                      <a:solidFill>
                        <a:srgbClr val="0046AC"/>
                      </a:solidFill>
                      <a:prstDash val="solid"/>
                    </a:lnT>
                    <a:lnB w="6350">
                      <a:solidFill>
                        <a:srgbClr val="0046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endParaRPr lang="es-ES" sz="2000" spc="-10" dirty="0">
                        <a:solidFill>
                          <a:srgbClr val="0046AC"/>
                        </a:solidFill>
                        <a:latin typeface="SeriaItalicCaps"/>
                        <a:cs typeface="SeriaItalicCaps"/>
                      </a:endParaRPr>
                    </a:p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2000" spc="-10" dirty="0">
                          <a:solidFill>
                            <a:srgbClr val="0046AC"/>
                          </a:solidFill>
                          <a:latin typeface="SeriaItalicCaps"/>
                          <a:cs typeface="SeriaItalicCaps"/>
                        </a:rPr>
                        <a:t>Operator</a:t>
                      </a:r>
                      <a:endParaRPr sz="2000" dirty="0">
                        <a:latin typeface="SeriaItalicCaps"/>
                        <a:cs typeface="SeriaItalicCaps"/>
                      </a:endParaRPr>
                    </a:p>
                  </a:txBody>
                  <a:tcPr marL="0" marR="0" marT="0" marB="0">
                    <a:lnT w="6350">
                      <a:solidFill>
                        <a:srgbClr val="0046AC"/>
                      </a:solidFill>
                      <a:prstDash val="solid"/>
                    </a:lnT>
                    <a:lnB w="6350">
                      <a:solidFill>
                        <a:srgbClr val="0046A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685">
                <a:tc>
                  <a:txBody>
                    <a:bodyPr/>
                    <a:lstStyle/>
                    <a:p>
                      <a:pPr marL="164465">
                        <a:lnSpc>
                          <a:spcPts val="1055"/>
                        </a:lnSpc>
                        <a:tabLst>
                          <a:tab pos="455930" algn="l"/>
                        </a:tabLst>
                      </a:pPr>
                      <a:endParaRPr lang="es-ES" sz="2000" spc="-50" dirty="0">
                        <a:solidFill>
                          <a:srgbClr val="0046AC"/>
                        </a:solidFill>
                        <a:latin typeface="SeriaRegular"/>
                        <a:cs typeface="SeriaRegular"/>
                      </a:endParaRPr>
                    </a:p>
                    <a:p>
                      <a:pPr marL="164465">
                        <a:lnSpc>
                          <a:spcPts val="1055"/>
                        </a:lnSpc>
                        <a:tabLst>
                          <a:tab pos="455930" algn="l"/>
                        </a:tabLst>
                      </a:pPr>
                      <a:r>
                        <a:rPr sz="2000" spc="-5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=</a:t>
                      </a:r>
                      <a:r>
                        <a:rPr sz="200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	</a:t>
                      </a:r>
                      <a:r>
                        <a:rPr sz="2000" spc="-1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Assignment</a:t>
                      </a:r>
                      <a:endParaRPr sz="2000" dirty="0">
                        <a:latin typeface="SeriaRegular"/>
                        <a:cs typeface="SeriaRegular"/>
                      </a:endParaRPr>
                    </a:p>
                  </a:txBody>
                  <a:tcPr marL="0" marR="0" marT="0" marB="0">
                    <a:lnR w="6350">
                      <a:solidFill>
                        <a:srgbClr val="0046AC"/>
                      </a:solidFill>
                      <a:prstDash val="solid"/>
                    </a:lnR>
                    <a:lnT w="6350">
                      <a:solidFill>
                        <a:srgbClr val="0046A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endParaRPr lang="es-ES" sz="2000" spc="-25" dirty="0">
                        <a:solidFill>
                          <a:srgbClr val="0046AC"/>
                        </a:solidFill>
                        <a:latin typeface="SeriaRegular"/>
                        <a:cs typeface="SeriaRegular"/>
                      </a:endParaRPr>
                    </a:p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2000" spc="-25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//</a:t>
                      </a:r>
                      <a:endParaRPr sz="2000" dirty="0">
                        <a:latin typeface="SeriaRegular"/>
                        <a:cs typeface="SeriaRegular"/>
                      </a:endParaRPr>
                    </a:p>
                  </a:txBody>
                  <a:tcPr marL="0" marR="0" marT="0" marB="0">
                    <a:lnL w="6350">
                      <a:solidFill>
                        <a:srgbClr val="0046AC"/>
                      </a:solidFill>
                      <a:prstDash val="solid"/>
                    </a:lnL>
                    <a:lnT w="6350">
                      <a:solidFill>
                        <a:srgbClr val="0046A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endParaRPr lang="es-ES" sz="2000" dirty="0">
                        <a:solidFill>
                          <a:srgbClr val="0046AC"/>
                        </a:solidFill>
                        <a:latin typeface="SeriaRegular"/>
                        <a:cs typeface="SeriaRegular"/>
                      </a:endParaRPr>
                    </a:p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200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Floor</a:t>
                      </a:r>
                      <a:r>
                        <a:rPr sz="2000" spc="-25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 </a:t>
                      </a:r>
                      <a:r>
                        <a:rPr sz="2000" spc="-1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division</a:t>
                      </a:r>
                      <a:endParaRPr sz="2100" baseline="27777" dirty="0">
                        <a:latin typeface="SeriaRegular"/>
                        <a:cs typeface="SeriaRegular"/>
                      </a:endParaRPr>
                    </a:p>
                  </a:txBody>
                  <a:tcPr marL="0" marR="0" marT="0" marB="0">
                    <a:lnT w="6350">
                      <a:solidFill>
                        <a:srgbClr val="0046A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373">
                <a:tc>
                  <a:txBody>
                    <a:bodyPr/>
                    <a:lstStyle/>
                    <a:p>
                      <a:pPr marL="164465">
                        <a:lnSpc>
                          <a:spcPts val="1050"/>
                        </a:lnSpc>
                        <a:tabLst>
                          <a:tab pos="455930" algn="l"/>
                        </a:tabLst>
                      </a:pPr>
                      <a:endParaRPr lang="es-ES" sz="2000" spc="-50" dirty="0">
                        <a:solidFill>
                          <a:srgbClr val="0046AC"/>
                        </a:solidFill>
                        <a:latin typeface="SeriaRegular"/>
                        <a:cs typeface="SeriaRegular"/>
                      </a:endParaRPr>
                    </a:p>
                    <a:p>
                      <a:pPr marL="164465">
                        <a:lnSpc>
                          <a:spcPts val="1050"/>
                        </a:lnSpc>
                        <a:tabLst>
                          <a:tab pos="455930" algn="l"/>
                        </a:tabLst>
                      </a:pPr>
                      <a:r>
                        <a:rPr sz="2000" spc="-5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+</a:t>
                      </a:r>
                      <a:r>
                        <a:rPr sz="200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	</a:t>
                      </a:r>
                      <a:r>
                        <a:rPr sz="2000" spc="-25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Add</a:t>
                      </a:r>
                      <a:endParaRPr sz="2000" dirty="0">
                        <a:latin typeface="SeriaRegular"/>
                        <a:cs typeface="SeriaRegular"/>
                      </a:endParaRPr>
                    </a:p>
                  </a:txBody>
                  <a:tcPr marL="0" marR="0" marT="0" marB="0">
                    <a:lnR w="6350">
                      <a:solidFill>
                        <a:srgbClr val="0046A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endParaRPr lang="es-ES" sz="2000" spc="-25" dirty="0">
                        <a:solidFill>
                          <a:srgbClr val="0046AC"/>
                        </a:solidFill>
                        <a:latin typeface="SeriaRegular"/>
                        <a:cs typeface="SeriaRegular"/>
                      </a:endParaRPr>
                    </a:p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2000" spc="-25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**</a:t>
                      </a:r>
                      <a:endParaRPr sz="2000" dirty="0">
                        <a:latin typeface="SeriaRegular"/>
                        <a:cs typeface="SeriaRegular"/>
                      </a:endParaRPr>
                    </a:p>
                  </a:txBody>
                  <a:tcPr marL="0" marR="0" marT="0" marB="0">
                    <a:lnL w="6350">
                      <a:solidFill>
                        <a:srgbClr val="0046A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0"/>
                        </a:lnSpc>
                      </a:pPr>
                      <a:endParaRPr lang="es-ES" sz="2000" spc="-10" dirty="0">
                        <a:solidFill>
                          <a:srgbClr val="0046AC"/>
                        </a:solidFill>
                        <a:latin typeface="SeriaRegular"/>
                        <a:cs typeface="SeriaRegular"/>
                      </a:endParaRPr>
                    </a:p>
                    <a:p>
                      <a:pPr marL="75565">
                        <a:lnSpc>
                          <a:spcPts val="1050"/>
                        </a:lnSpc>
                      </a:pPr>
                      <a:r>
                        <a:rPr sz="2000" spc="-1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Exponent</a:t>
                      </a:r>
                      <a:endParaRPr sz="2000" dirty="0">
                        <a:latin typeface="SeriaRegular"/>
                        <a:cs typeface="SeriaRegula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373">
                <a:tc>
                  <a:txBody>
                    <a:bodyPr/>
                    <a:lstStyle/>
                    <a:p>
                      <a:pPr marL="170815">
                        <a:lnSpc>
                          <a:spcPts val="1050"/>
                        </a:lnSpc>
                        <a:tabLst>
                          <a:tab pos="455930" algn="l"/>
                        </a:tabLst>
                      </a:pPr>
                      <a:endParaRPr lang="es-ES" sz="2000" spc="-50" dirty="0">
                        <a:solidFill>
                          <a:srgbClr val="0046AC"/>
                        </a:solidFill>
                        <a:latin typeface="SeriaRegular"/>
                        <a:cs typeface="SeriaRegular"/>
                      </a:endParaRPr>
                    </a:p>
                    <a:p>
                      <a:pPr marL="170815">
                        <a:lnSpc>
                          <a:spcPts val="1050"/>
                        </a:lnSpc>
                        <a:tabLst>
                          <a:tab pos="455930" algn="l"/>
                        </a:tabLst>
                      </a:pPr>
                      <a:r>
                        <a:rPr sz="2000" spc="-5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‐</a:t>
                      </a:r>
                      <a:r>
                        <a:rPr sz="200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	</a:t>
                      </a:r>
                      <a:r>
                        <a:rPr sz="2000" spc="-1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Substration</a:t>
                      </a:r>
                      <a:endParaRPr sz="2000" dirty="0">
                        <a:latin typeface="SeriaRegular"/>
                        <a:cs typeface="SeriaRegular"/>
                      </a:endParaRPr>
                    </a:p>
                  </a:txBody>
                  <a:tcPr marL="0" marR="0" marT="0" marB="0">
                    <a:lnR w="6350">
                      <a:solidFill>
                        <a:srgbClr val="0046A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endParaRPr lang="es-ES" sz="2000" spc="-25" dirty="0">
                        <a:solidFill>
                          <a:srgbClr val="0046AC"/>
                        </a:solidFill>
                        <a:latin typeface="SeriaRegular"/>
                        <a:cs typeface="SeriaRegular"/>
                      </a:endParaRPr>
                    </a:p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2000" spc="-25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+=</a:t>
                      </a:r>
                      <a:endParaRPr sz="2000" dirty="0">
                        <a:latin typeface="SeriaRegular"/>
                        <a:cs typeface="SeriaRegular"/>
                      </a:endParaRPr>
                    </a:p>
                  </a:txBody>
                  <a:tcPr marL="0" marR="0" marT="0" marB="0">
                    <a:lnL w="6350">
                      <a:solidFill>
                        <a:srgbClr val="0046A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0"/>
                        </a:lnSpc>
                      </a:pPr>
                      <a:endParaRPr lang="es-ES" sz="2000" dirty="0">
                        <a:solidFill>
                          <a:srgbClr val="0046AC"/>
                        </a:solidFill>
                        <a:latin typeface="SeriaRegular"/>
                        <a:cs typeface="SeriaRegular"/>
                      </a:endParaRPr>
                    </a:p>
                    <a:p>
                      <a:pPr marL="75565">
                        <a:lnSpc>
                          <a:spcPts val="1050"/>
                        </a:lnSpc>
                      </a:pPr>
                      <a:r>
                        <a:rPr sz="200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Assign</a:t>
                      </a:r>
                      <a:r>
                        <a:rPr sz="2000" spc="-3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 </a:t>
                      </a:r>
                      <a:r>
                        <a:rPr sz="2000" spc="-5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+</a:t>
                      </a:r>
                      <a:endParaRPr sz="2000" dirty="0">
                        <a:latin typeface="SeriaRegular"/>
                        <a:cs typeface="SeriaRegula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373">
                <a:tc>
                  <a:txBody>
                    <a:bodyPr/>
                    <a:lstStyle/>
                    <a:p>
                      <a:pPr marL="164465">
                        <a:lnSpc>
                          <a:spcPts val="1050"/>
                        </a:lnSpc>
                        <a:tabLst>
                          <a:tab pos="455930" algn="l"/>
                        </a:tabLst>
                      </a:pPr>
                      <a:endParaRPr lang="es-ES" sz="2000" spc="-50" dirty="0">
                        <a:solidFill>
                          <a:srgbClr val="0046AC"/>
                        </a:solidFill>
                        <a:latin typeface="SeriaRegular"/>
                        <a:cs typeface="SeriaRegular"/>
                      </a:endParaRPr>
                    </a:p>
                    <a:p>
                      <a:pPr marL="164465">
                        <a:lnSpc>
                          <a:spcPts val="1050"/>
                        </a:lnSpc>
                        <a:tabLst>
                          <a:tab pos="455930" algn="l"/>
                        </a:tabLst>
                      </a:pPr>
                      <a:r>
                        <a:rPr sz="2000" spc="-5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*</a:t>
                      </a:r>
                      <a:r>
                        <a:rPr sz="200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	</a:t>
                      </a:r>
                      <a:r>
                        <a:rPr sz="2000" spc="-1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Multiplication</a:t>
                      </a:r>
                      <a:endParaRPr sz="2000" dirty="0">
                        <a:latin typeface="SeriaRegular"/>
                        <a:cs typeface="SeriaRegular"/>
                      </a:endParaRPr>
                    </a:p>
                  </a:txBody>
                  <a:tcPr marL="0" marR="0" marT="0" marB="0">
                    <a:lnR w="6350">
                      <a:solidFill>
                        <a:srgbClr val="0046A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endParaRPr lang="es-ES" sz="2000" spc="-25" dirty="0">
                        <a:solidFill>
                          <a:srgbClr val="0046AC"/>
                        </a:solidFill>
                        <a:latin typeface="SeriaRegular"/>
                        <a:cs typeface="SeriaRegular"/>
                      </a:endParaRPr>
                    </a:p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2000" spc="-25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‐=</a:t>
                      </a:r>
                      <a:endParaRPr sz="2000" dirty="0">
                        <a:latin typeface="SeriaRegular"/>
                        <a:cs typeface="SeriaRegular"/>
                      </a:endParaRPr>
                    </a:p>
                  </a:txBody>
                  <a:tcPr marL="0" marR="0" marT="0" marB="0">
                    <a:lnL w="6350">
                      <a:solidFill>
                        <a:srgbClr val="0046A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0"/>
                        </a:lnSpc>
                      </a:pPr>
                      <a:endParaRPr lang="es-ES" sz="2000" dirty="0">
                        <a:solidFill>
                          <a:srgbClr val="0046AC"/>
                        </a:solidFill>
                        <a:latin typeface="SeriaRegular"/>
                        <a:cs typeface="SeriaRegular"/>
                      </a:endParaRPr>
                    </a:p>
                    <a:p>
                      <a:pPr marL="75565">
                        <a:lnSpc>
                          <a:spcPts val="1050"/>
                        </a:lnSpc>
                      </a:pPr>
                      <a:r>
                        <a:rPr sz="200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Assign</a:t>
                      </a:r>
                      <a:r>
                        <a:rPr sz="2000" spc="-3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 </a:t>
                      </a:r>
                      <a:r>
                        <a:rPr sz="2000" spc="-5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‐</a:t>
                      </a:r>
                      <a:endParaRPr sz="2000" dirty="0">
                        <a:latin typeface="SeriaRegular"/>
                        <a:cs typeface="SeriaRegula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373">
                <a:tc>
                  <a:txBody>
                    <a:bodyPr/>
                    <a:lstStyle/>
                    <a:p>
                      <a:pPr marL="173990">
                        <a:lnSpc>
                          <a:spcPts val="1050"/>
                        </a:lnSpc>
                        <a:tabLst>
                          <a:tab pos="455930" algn="l"/>
                        </a:tabLst>
                      </a:pPr>
                      <a:endParaRPr lang="es-ES" sz="2000" spc="-50" dirty="0">
                        <a:solidFill>
                          <a:srgbClr val="0046AC"/>
                        </a:solidFill>
                        <a:latin typeface="SeriaRegular"/>
                        <a:cs typeface="SeriaRegular"/>
                      </a:endParaRPr>
                    </a:p>
                    <a:p>
                      <a:pPr marL="173990">
                        <a:lnSpc>
                          <a:spcPts val="1050"/>
                        </a:lnSpc>
                        <a:tabLst>
                          <a:tab pos="455930" algn="l"/>
                        </a:tabLst>
                      </a:pPr>
                      <a:r>
                        <a:rPr sz="2000" spc="-5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/</a:t>
                      </a:r>
                      <a:r>
                        <a:rPr sz="200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	</a:t>
                      </a:r>
                      <a:r>
                        <a:rPr sz="2000" spc="-1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Division</a:t>
                      </a:r>
                      <a:endParaRPr sz="2000" dirty="0">
                        <a:latin typeface="SeriaRegular"/>
                        <a:cs typeface="SeriaRegular"/>
                      </a:endParaRPr>
                    </a:p>
                  </a:txBody>
                  <a:tcPr marL="0" marR="0" marT="0" marB="0">
                    <a:lnR w="6350">
                      <a:solidFill>
                        <a:srgbClr val="0046A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endParaRPr lang="es-ES" sz="2000" spc="-25" dirty="0">
                        <a:solidFill>
                          <a:srgbClr val="0046AC"/>
                        </a:solidFill>
                        <a:latin typeface="SeriaRegular"/>
                        <a:cs typeface="SeriaRegular"/>
                      </a:endParaRPr>
                    </a:p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2000" spc="-25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*=</a:t>
                      </a:r>
                      <a:endParaRPr sz="2000" dirty="0">
                        <a:latin typeface="SeriaRegular"/>
                        <a:cs typeface="SeriaRegular"/>
                      </a:endParaRPr>
                    </a:p>
                  </a:txBody>
                  <a:tcPr marL="0" marR="0" marT="0" marB="0">
                    <a:lnL w="6350">
                      <a:solidFill>
                        <a:srgbClr val="0046A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0"/>
                        </a:lnSpc>
                      </a:pPr>
                      <a:endParaRPr lang="es-ES" sz="2000" dirty="0">
                        <a:solidFill>
                          <a:srgbClr val="0046AC"/>
                        </a:solidFill>
                        <a:latin typeface="SeriaRegular"/>
                        <a:cs typeface="SeriaRegular"/>
                      </a:endParaRPr>
                    </a:p>
                    <a:p>
                      <a:pPr marL="75565">
                        <a:lnSpc>
                          <a:spcPts val="1050"/>
                        </a:lnSpc>
                      </a:pPr>
                      <a:r>
                        <a:rPr sz="200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Assign</a:t>
                      </a:r>
                      <a:r>
                        <a:rPr sz="2000" spc="-3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 </a:t>
                      </a:r>
                      <a:r>
                        <a:rPr sz="2000" spc="-5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*</a:t>
                      </a:r>
                      <a:endParaRPr sz="2000" dirty="0">
                        <a:latin typeface="SeriaRegular"/>
                        <a:cs typeface="SeriaRegular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240">
                <a:tc>
                  <a:txBody>
                    <a:bodyPr/>
                    <a:lstStyle/>
                    <a:p>
                      <a:pPr marL="158115">
                        <a:lnSpc>
                          <a:spcPts val="1050"/>
                        </a:lnSpc>
                        <a:tabLst>
                          <a:tab pos="455930" algn="l"/>
                        </a:tabLst>
                      </a:pPr>
                      <a:endParaRPr lang="es-ES" sz="2000" spc="-50" dirty="0">
                        <a:solidFill>
                          <a:srgbClr val="0046AC"/>
                        </a:solidFill>
                        <a:latin typeface="SeriaRegular"/>
                        <a:cs typeface="SeriaRegular"/>
                      </a:endParaRPr>
                    </a:p>
                    <a:p>
                      <a:pPr marL="158115">
                        <a:lnSpc>
                          <a:spcPts val="1050"/>
                        </a:lnSpc>
                        <a:tabLst>
                          <a:tab pos="455930" algn="l"/>
                        </a:tabLst>
                      </a:pPr>
                      <a:r>
                        <a:rPr sz="2000" spc="-5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%</a:t>
                      </a:r>
                      <a:r>
                        <a:rPr sz="200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	</a:t>
                      </a:r>
                      <a:r>
                        <a:rPr sz="2000" spc="-1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Modulus</a:t>
                      </a:r>
                      <a:endParaRPr sz="2000" dirty="0">
                        <a:latin typeface="SeriaRegular"/>
                        <a:cs typeface="SeriaRegular"/>
                      </a:endParaRPr>
                    </a:p>
                  </a:txBody>
                  <a:tcPr marL="0" marR="0" marT="0" marB="0">
                    <a:lnR w="6350">
                      <a:solidFill>
                        <a:srgbClr val="0046AC"/>
                      </a:solidFill>
                      <a:prstDash val="solid"/>
                    </a:lnR>
                    <a:lnB w="6350">
                      <a:solidFill>
                        <a:srgbClr val="0046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endParaRPr lang="es-ES" sz="2000" spc="-25" dirty="0">
                        <a:solidFill>
                          <a:srgbClr val="0046AC"/>
                        </a:solidFill>
                        <a:latin typeface="SeriaRegular"/>
                        <a:cs typeface="SeriaRegular"/>
                      </a:endParaRPr>
                    </a:p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2000" spc="-25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/=</a:t>
                      </a:r>
                      <a:endParaRPr sz="2000" dirty="0">
                        <a:latin typeface="SeriaRegular"/>
                        <a:cs typeface="SeriaRegular"/>
                      </a:endParaRPr>
                    </a:p>
                  </a:txBody>
                  <a:tcPr marL="0" marR="0" marT="0" marB="0">
                    <a:lnL w="6350">
                      <a:solidFill>
                        <a:srgbClr val="0046AC"/>
                      </a:solidFill>
                      <a:prstDash val="solid"/>
                    </a:lnL>
                    <a:lnB w="6350">
                      <a:solidFill>
                        <a:srgbClr val="0046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0"/>
                        </a:lnSpc>
                      </a:pPr>
                      <a:endParaRPr lang="es-ES" sz="2000" dirty="0">
                        <a:solidFill>
                          <a:srgbClr val="0046AC"/>
                        </a:solidFill>
                        <a:latin typeface="SeriaRegular"/>
                        <a:cs typeface="SeriaRegular"/>
                      </a:endParaRPr>
                    </a:p>
                    <a:p>
                      <a:pPr marL="75565">
                        <a:lnSpc>
                          <a:spcPts val="1050"/>
                        </a:lnSpc>
                      </a:pPr>
                      <a:r>
                        <a:rPr sz="200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Assign</a:t>
                      </a:r>
                      <a:r>
                        <a:rPr sz="2000" spc="-3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 </a:t>
                      </a:r>
                      <a:r>
                        <a:rPr sz="2000" spc="-5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/</a:t>
                      </a:r>
                      <a:endParaRPr sz="2000" dirty="0">
                        <a:latin typeface="SeriaRegular"/>
                        <a:cs typeface="SeriaRegular"/>
                      </a:endParaRPr>
                    </a:p>
                  </a:txBody>
                  <a:tcPr marL="0" marR="0" marT="0" marB="0">
                    <a:lnB w="6350">
                      <a:solidFill>
                        <a:srgbClr val="0046A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Operator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0015"/>
          </a:xfrm>
        </p:spPr>
        <p:txBody>
          <a:bodyPr>
            <a:normAutofit/>
          </a:bodyPr>
          <a:lstStyle/>
          <a:p>
            <a:r>
              <a:rPr lang="en-GB"/>
              <a:t>Similar rules as other languages</a:t>
            </a:r>
          </a:p>
          <a:p>
            <a:pPr marL="0" indent="0">
              <a:buNone/>
            </a:pPr>
            <a:endParaRPr lang="en-GB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66A1BB64-3976-7D39-8778-3EA37CDE1701}"/>
              </a:ext>
            </a:extLst>
          </p:cNvPr>
          <p:cNvGrpSpPr/>
          <p:nvPr/>
        </p:nvGrpSpPr>
        <p:grpSpPr>
          <a:xfrm>
            <a:off x="861849" y="2407153"/>
            <a:ext cx="5234151" cy="3676283"/>
            <a:chOff x="6007693" y="2472271"/>
            <a:chExt cx="5704490" cy="2670445"/>
          </a:xfrm>
        </p:grpSpPr>
        <p:sp>
          <p:nvSpPr>
            <p:cNvPr id="6" name="object 30">
              <a:extLst>
                <a:ext uri="{FF2B5EF4-FFF2-40B4-BE49-F238E27FC236}">
                  <a16:creationId xmlns:a16="http://schemas.microsoft.com/office/drawing/2014/main" id="{EE0ED16E-BC6E-B6DD-997C-F6BE6835B3C8}"/>
                </a:ext>
              </a:extLst>
            </p:cNvPr>
            <p:cNvSpPr/>
            <p:nvPr/>
          </p:nvSpPr>
          <p:spPr>
            <a:xfrm>
              <a:off x="6007693" y="2472271"/>
              <a:ext cx="5704490" cy="163890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endParaRPr lang="en-GB" sz="3567"/>
            </a:p>
          </p:txBody>
        </p:sp>
        <p:sp>
          <p:nvSpPr>
            <p:cNvPr id="7" name="object 31">
              <a:extLst>
                <a:ext uri="{FF2B5EF4-FFF2-40B4-BE49-F238E27FC236}">
                  <a16:creationId xmlns:a16="http://schemas.microsoft.com/office/drawing/2014/main" id="{3ACBFE9B-BF99-CFF7-F0EA-504A06D1828E}"/>
                </a:ext>
              </a:extLst>
            </p:cNvPr>
            <p:cNvSpPr/>
            <p:nvPr/>
          </p:nvSpPr>
          <p:spPr>
            <a:xfrm>
              <a:off x="6007693" y="2636161"/>
              <a:ext cx="5704490" cy="2506555"/>
            </a:xfrm>
            <a:custGeom>
              <a:avLst/>
              <a:gdLst/>
              <a:ahLst/>
              <a:cxnLst/>
              <a:rect l="l" t="t" r="r" b="b"/>
              <a:pathLst>
                <a:path w="2013585" h="1936114">
                  <a:moveTo>
                    <a:pt x="2013089" y="0"/>
                  </a:moveTo>
                  <a:lnTo>
                    <a:pt x="0" y="0"/>
                  </a:lnTo>
                  <a:lnTo>
                    <a:pt x="0" y="1935962"/>
                  </a:lnTo>
                  <a:lnTo>
                    <a:pt x="2013089" y="1935962"/>
                  </a:lnTo>
                  <a:lnTo>
                    <a:pt x="201308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67952">
                <a:spcBef>
                  <a:spcPts val="1962"/>
                </a:spcBef>
              </a:pP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() (Parentheses)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** (Exponentiation)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+x   -x   ~x (Unary plus   Unary minus   Bitwise NOT)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*   /   //   % (Multiplication   Division   Floor Division   Modulus)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+   - (Addition   Subtraction)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&lt;&lt;   &gt;&gt; (Bitwise Shift Operators)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&amp; (Bitwise AND)</a:t>
              </a:r>
              <a:endParaRPr lang="en-GB" spc="-168" dirty="0">
                <a:solidFill>
                  <a:srgbClr val="0046AC"/>
                </a:solidFill>
                <a:latin typeface="Courier New"/>
                <a:cs typeface="Courier New"/>
              </a:endParaRPr>
            </a:p>
          </p:txBody>
        </p:sp>
      </p:grpSp>
      <p:grpSp>
        <p:nvGrpSpPr>
          <p:cNvPr id="8" name="Grupo 7">
            <a:extLst>
              <a:ext uri="{FF2B5EF4-FFF2-40B4-BE49-F238E27FC236}">
                <a16:creationId xmlns:a16="http://schemas.microsoft.com/office/drawing/2014/main" id="{0AFB88AF-D4DB-37B7-D44C-CB769EBBCC5A}"/>
              </a:ext>
            </a:extLst>
          </p:cNvPr>
          <p:cNvGrpSpPr/>
          <p:nvPr/>
        </p:nvGrpSpPr>
        <p:grpSpPr>
          <a:xfrm>
            <a:off x="6595246" y="2433431"/>
            <a:ext cx="5234151" cy="3676283"/>
            <a:chOff x="6007693" y="2472271"/>
            <a:chExt cx="5704490" cy="2670445"/>
          </a:xfrm>
        </p:grpSpPr>
        <p:sp>
          <p:nvSpPr>
            <p:cNvPr id="9" name="object 30">
              <a:extLst>
                <a:ext uri="{FF2B5EF4-FFF2-40B4-BE49-F238E27FC236}">
                  <a16:creationId xmlns:a16="http://schemas.microsoft.com/office/drawing/2014/main" id="{737C5ABC-27F5-6B7C-5A80-5831D87F88D3}"/>
                </a:ext>
              </a:extLst>
            </p:cNvPr>
            <p:cNvSpPr/>
            <p:nvPr/>
          </p:nvSpPr>
          <p:spPr>
            <a:xfrm>
              <a:off x="6007693" y="2472271"/>
              <a:ext cx="5704490" cy="163890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endParaRPr lang="en-GB" sz="3567"/>
            </a:p>
          </p:txBody>
        </p:sp>
        <p:sp>
          <p:nvSpPr>
            <p:cNvPr id="10" name="object 31">
              <a:extLst>
                <a:ext uri="{FF2B5EF4-FFF2-40B4-BE49-F238E27FC236}">
                  <a16:creationId xmlns:a16="http://schemas.microsoft.com/office/drawing/2014/main" id="{1ECAB267-DF58-46BF-F224-2E13095E5D15}"/>
                </a:ext>
              </a:extLst>
            </p:cNvPr>
            <p:cNvSpPr/>
            <p:nvPr/>
          </p:nvSpPr>
          <p:spPr>
            <a:xfrm>
              <a:off x="6007693" y="2636161"/>
              <a:ext cx="5704490" cy="2506555"/>
            </a:xfrm>
            <a:custGeom>
              <a:avLst/>
              <a:gdLst/>
              <a:ahLst/>
              <a:cxnLst/>
              <a:rect l="l" t="t" r="r" b="b"/>
              <a:pathLst>
                <a:path w="2013585" h="1936114">
                  <a:moveTo>
                    <a:pt x="2013089" y="0"/>
                  </a:moveTo>
                  <a:lnTo>
                    <a:pt x="0" y="0"/>
                  </a:lnTo>
                  <a:lnTo>
                    <a:pt x="0" y="1935962"/>
                  </a:lnTo>
                  <a:lnTo>
                    <a:pt x="2013089" y="1935962"/>
                  </a:lnTo>
                  <a:lnTo>
                    <a:pt x="201308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67952">
                <a:spcBef>
                  <a:spcPts val="1962"/>
                </a:spcBef>
              </a:pP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^ (Bitwise XOR)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| (Bitwise OR)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Comparison operators: ==   !=   &gt;   &gt;=   &lt;   &lt;=   is   is not   in   not in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not (Logical NOT)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and (Logical AND)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or (Logical OR)</a:t>
              </a:r>
              <a:endParaRPr lang="en-GB" spc="-168" dirty="0">
                <a:solidFill>
                  <a:srgbClr val="0046AC"/>
                </a:solidFill>
                <a:latin typeface="Courier New"/>
                <a:cs typeface="Courier New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Examples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66A1BB64-3976-7D39-8778-3EA37CDE1701}"/>
              </a:ext>
            </a:extLst>
          </p:cNvPr>
          <p:cNvGrpSpPr/>
          <p:nvPr/>
        </p:nvGrpSpPr>
        <p:grpSpPr>
          <a:xfrm>
            <a:off x="6400800" y="1801047"/>
            <a:ext cx="5234151" cy="3952445"/>
            <a:chOff x="6007693" y="2472271"/>
            <a:chExt cx="5704490" cy="2670445"/>
          </a:xfrm>
        </p:grpSpPr>
        <p:sp>
          <p:nvSpPr>
            <p:cNvPr id="6" name="object 30">
              <a:extLst>
                <a:ext uri="{FF2B5EF4-FFF2-40B4-BE49-F238E27FC236}">
                  <a16:creationId xmlns:a16="http://schemas.microsoft.com/office/drawing/2014/main" id="{EE0ED16E-BC6E-B6DD-997C-F6BE6835B3C8}"/>
                </a:ext>
              </a:extLst>
            </p:cNvPr>
            <p:cNvSpPr/>
            <p:nvPr/>
          </p:nvSpPr>
          <p:spPr>
            <a:xfrm>
              <a:off x="6007693" y="2472271"/>
              <a:ext cx="5704490" cy="163890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endParaRPr lang="en-GB" sz="3567"/>
            </a:p>
          </p:txBody>
        </p:sp>
        <p:sp>
          <p:nvSpPr>
            <p:cNvPr id="7" name="object 31">
              <a:extLst>
                <a:ext uri="{FF2B5EF4-FFF2-40B4-BE49-F238E27FC236}">
                  <a16:creationId xmlns:a16="http://schemas.microsoft.com/office/drawing/2014/main" id="{3ACBFE9B-BF99-CFF7-F0EA-504A06D1828E}"/>
                </a:ext>
              </a:extLst>
            </p:cNvPr>
            <p:cNvSpPr/>
            <p:nvPr/>
          </p:nvSpPr>
          <p:spPr>
            <a:xfrm>
              <a:off x="6007693" y="2636161"/>
              <a:ext cx="5704490" cy="2506555"/>
            </a:xfrm>
            <a:custGeom>
              <a:avLst/>
              <a:gdLst/>
              <a:ahLst/>
              <a:cxnLst/>
              <a:rect l="l" t="t" r="r" b="b"/>
              <a:pathLst>
                <a:path w="2013585" h="1936114">
                  <a:moveTo>
                    <a:pt x="2013089" y="0"/>
                  </a:moveTo>
                  <a:lnTo>
                    <a:pt x="0" y="0"/>
                  </a:lnTo>
                  <a:lnTo>
                    <a:pt x="0" y="1935962"/>
                  </a:lnTo>
                  <a:lnTo>
                    <a:pt x="2013089" y="1935962"/>
                  </a:lnTo>
                  <a:lnTo>
                    <a:pt x="201308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67952">
                <a:spcBef>
                  <a:spcPts val="1962"/>
                </a:spcBef>
              </a:pPr>
              <a:endParaRPr lang="en-GB" sz="1400" spc="-168" dirty="0">
                <a:solidFill>
                  <a:srgbClr val="0046AC"/>
                </a:solidFill>
                <a:latin typeface="Courier New"/>
                <a:cs typeface="Courier New"/>
              </a:endParaRPr>
            </a:p>
            <a:p>
              <a:pPr marL="67952">
                <a:spcBef>
                  <a:spcPts val="1962"/>
                </a:spcBef>
              </a:pP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a = int(input("Number: "))</a:t>
              </a:r>
            </a:p>
            <a:p>
              <a:pPr marL="67952">
                <a:spcBef>
                  <a:spcPts val="1962"/>
                </a:spcBef>
              </a:pP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b = float(input("Number: "))</a:t>
              </a:r>
            </a:p>
            <a:p>
              <a:pPr marL="67952">
                <a:spcBef>
                  <a:spcPts val="1962"/>
                </a:spcBef>
              </a:pP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d = a * b /2</a:t>
              </a:r>
            </a:p>
            <a:p>
              <a:pPr marL="67952">
                <a:spcBef>
                  <a:spcPts val="1962"/>
                </a:spcBef>
              </a:pP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d += 1 </a:t>
              </a:r>
            </a:p>
            <a:p>
              <a:pPr marL="67952">
                <a:spcBef>
                  <a:spcPts val="1962"/>
                </a:spcBef>
              </a:pP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C = d **2</a:t>
              </a:r>
            </a:p>
            <a:p>
              <a:pPr marL="67952">
                <a:spcBef>
                  <a:spcPts val="1962"/>
                </a:spcBef>
              </a:pP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print("Result c y d"   c  d)</a:t>
              </a:r>
            </a:p>
            <a:p>
              <a:pPr marL="67952">
                <a:spcBef>
                  <a:spcPts val="1962"/>
                </a:spcBef>
              </a:pPr>
              <a:endParaRPr lang="en-GB" spc="-168" dirty="0">
                <a:solidFill>
                  <a:srgbClr val="0046AC"/>
                </a:solidFill>
                <a:latin typeface="Courier New"/>
                <a:cs typeface="Courier New"/>
              </a:endParaRP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71C714DC-EE99-BA1C-003F-50B9F8C4BA00}"/>
              </a:ext>
            </a:extLst>
          </p:cNvPr>
          <p:cNvGrpSpPr/>
          <p:nvPr/>
        </p:nvGrpSpPr>
        <p:grpSpPr>
          <a:xfrm>
            <a:off x="783017" y="1764257"/>
            <a:ext cx="5234151" cy="4210874"/>
            <a:chOff x="6007693" y="2472271"/>
            <a:chExt cx="5704490" cy="2670445"/>
          </a:xfrm>
        </p:grpSpPr>
        <p:sp>
          <p:nvSpPr>
            <p:cNvPr id="10" name="object 30">
              <a:extLst>
                <a:ext uri="{FF2B5EF4-FFF2-40B4-BE49-F238E27FC236}">
                  <a16:creationId xmlns:a16="http://schemas.microsoft.com/office/drawing/2014/main" id="{A5E8863F-5858-7B1F-2357-34E45D57CD9A}"/>
                </a:ext>
              </a:extLst>
            </p:cNvPr>
            <p:cNvSpPr/>
            <p:nvPr/>
          </p:nvSpPr>
          <p:spPr>
            <a:xfrm>
              <a:off x="6007693" y="2472271"/>
              <a:ext cx="5704490" cy="163890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endParaRPr lang="en-GB" sz="3567"/>
            </a:p>
          </p:txBody>
        </p:sp>
        <p:sp>
          <p:nvSpPr>
            <p:cNvPr id="11" name="object 31">
              <a:extLst>
                <a:ext uri="{FF2B5EF4-FFF2-40B4-BE49-F238E27FC236}">
                  <a16:creationId xmlns:a16="http://schemas.microsoft.com/office/drawing/2014/main" id="{CB87A29A-CF63-EEC3-F7A6-5F4BE6983930}"/>
                </a:ext>
              </a:extLst>
            </p:cNvPr>
            <p:cNvSpPr/>
            <p:nvPr/>
          </p:nvSpPr>
          <p:spPr>
            <a:xfrm>
              <a:off x="6007693" y="2636161"/>
              <a:ext cx="5704490" cy="2506555"/>
            </a:xfrm>
            <a:custGeom>
              <a:avLst/>
              <a:gdLst/>
              <a:ahLst/>
              <a:cxnLst/>
              <a:rect l="l" t="t" r="r" b="b"/>
              <a:pathLst>
                <a:path w="2013585" h="1936114">
                  <a:moveTo>
                    <a:pt x="2013089" y="0"/>
                  </a:moveTo>
                  <a:lnTo>
                    <a:pt x="0" y="0"/>
                  </a:lnTo>
                  <a:lnTo>
                    <a:pt x="0" y="1935962"/>
                  </a:lnTo>
                  <a:lnTo>
                    <a:pt x="2013089" y="1935962"/>
                  </a:lnTo>
                  <a:lnTo>
                    <a:pt x="201308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67952">
                <a:spcBef>
                  <a:spcPts val="1962"/>
                </a:spcBef>
              </a:pPr>
              <a:r>
                <a:rPr lang="en-GB" sz="1400" spc="-168">
                  <a:solidFill>
                    <a:srgbClr val="0046AC"/>
                  </a:solidFill>
                  <a:latin typeface="Courier New"/>
                  <a:cs typeface="Courier New"/>
                </a:rPr>
                <a:t># Exponentiation has the highest precedence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400" spc="-168">
                  <a:solidFill>
                    <a:srgbClr val="0046AC"/>
                  </a:solidFill>
                  <a:latin typeface="Courier New"/>
                  <a:cs typeface="Courier New"/>
                </a:rPr>
                <a:t>result = 2 ** 3 ** 2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400" spc="-168">
                  <a:solidFill>
                    <a:srgbClr val="0046AC"/>
                  </a:solidFill>
                  <a:latin typeface="Courier New"/>
                  <a:cs typeface="Courier New"/>
                </a:rPr>
                <a:t># Equivalent to: 2 ** (3 ** 2) = 2 ** 9 = 512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400" spc="-168">
                  <a:solidFill>
                    <a:srgbClr val="0046AC"/>
                  </a:solidFill>
                  <a:latin typeface="Courier New"/>
                  <a:cs typeface="Courier New"/>
                </a:rPr>
                <a:t># Multiplication and division have higher precedence than addition and subtraction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400" spc="-168">
                  <a:solidFill>
                    <a:srgbClr val="0046AC"/>
                  </a:solidFill>
                  <a:latin typeface="Courier New"/>
                  <a:cs typeface="Courier New"/>
                </a:rPr>
                <a:t>result = 2 + 3 * 4 # Equivalent to: 2 + (3 * 4) = 2 + 12 = 14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400" spc="-168">
                  <a:solidFill>
                    <a:srgbClr val="0046AC"/>
                  </a:solidFill>
                  <a:latin typeface="Courier New"/>
                  <a:cs typeface="Courier New"/>
                </a:rPr>
                <a:t># Parentheses can be used to override the default precedence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400" spc="-168">
                  <a:solidFill>
                    <a:srgbClr val="0046AC"/>
                  </a:solidFill>
                  <a:latin typeface="Courier New"/>
                  <a:cs typeface="Courier New"/>
                </a:rPr>
                <a:t>result = (2 + 3) * 4 # Equivalent to: 5 * 4 = 20</a:t>
              </a:r>
            </a:p>
            <a:p>
              <a:pPr marL="67952">
                <a:spcBef>
                  <a:spcPts val="1962"/>
                </a:spcBef>
              </a:pPr>
              <a:endParaRPr lang="en-GB" spc="-168">
                <a:solidFill>
                  <a:srgbClr val="0046AC"/>
                </a:solidFill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27196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Which of the following numbers are valid Python integers?</a:t>
            </a:r>
          </a:p>
          <a:p>
            <a:pPr lvl="1"/>
            <a:r>
              <a:rPr lang="en-GB" sz="2800" dirty="0"/>
              <a:t>110   1.0   17.5   -39   -2.3</a:t>
            </a:r>
          </a:p>
          <a:p>
            <a:r>
              <a:rPr lang="en-GB" sz="3200" dirty="0"/>
              <a:t>Explain the results of the following operations:</a:t>
            </a:r>
          </a:p>
          <a:p>
            <a:pPr lvl="1"/>
            <a:r>
              <a:rPr lang="en-GB" sz="2800" dirty="0"/>
              <a:t>15 + 20 * 3</a:t>
            </a:r>
          </a:p>
          <a:p>
            <a:pPr lvl="1"/>
            <a:r>
              <a:rPr lang="en-GB" sz="2800" dirty="0"/>
              <a:t>13 // 2 + 3</a:t>
            </a:r>
          </a:p>
          <a:p>
            <a:pPr lvl="1"/>
            <a:r>
              <a:rPr lang="en-GB" sz="2800" dirty="0"/>
              <a:t>31 + 10 // 3</a:t>
            </a:r>
          </a:p>
          <a:p>
            <a:pPr lvl="1"/>
            <a:r>
              <a:rPr lang="en-GB" sz="2800" dirty="0"/>
              <a:t>20 % 7 // 3</a:t>
            </a:r>
          </a:p>
          <a:p>
            <a:pPr lvl="1"/>
            <a:r>
              <a:rPr lang="en-GB" sz="2800" dirty="0"/>
              <a:t>3 ** 3 ** 2</a:t>
            </a:r>
          </a:p>
        </p:txBody>
      </p:sp>
    </p:spTree>
    <p:extLst>
      <p:ext uri="{BB962C8B-B14F-4D97-AF65-F5344CB8AC3E}">
        <p14:creationId xmlns:p14="http://schemas.microsoft.com/office/powerpoint/2010/main" val="12212762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ES" dirty="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A4F052B-F201-AD41-B7E2-1EC76F625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254"/>
            <a:ext cx="10515600" cy="46672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Introduction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Why Study Python?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Python Interpreter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An informal introduction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Numbers</a:t>
            </a:r>
          </a:p>
          <a:p>
            <a:pPr eaLnBrk="1" hangingPunct="1"/>
            <a:r>
              <a:rPr lang="en-GB" altLang="es-ES" sz="3000" b="1" dirty="0">
                <a:ea typeface="ＭＳ Ｐゴシック" panose="020B0600070205080204" pitchFamily="34" charset="-128"/>
              </a:rPr>
              <a:t>Strings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Lists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Functions</a:t>
            </a:r>
          </a:p>
          <a:p>
            <a:r>
              <a:rPr lang="en-GB" altLang="es-ES" sz="3000" dirty="0">
                <a:ea typeface="ＭＳ Ｐゴシック" panose="020B0600070205080204" pitchFamily="34" charset="-128"/>
              </a:rPr>
              <a:t>Variable Scope</a:t>
            </a:r>
          </a:p>
          <a:p>
            <a:pPr lvl="1" eaLnBrk="1" hangingPunct="1">
              <a:buFont typeface="Zapf Dingbats" charset="2"/>
              <a:buNone/>
            </a:pPr>
            <a:endParaRPr lang="en-GB" altLang="es-E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7026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Can enclose in double or single quote</a:t>
            </a:r>
          </a:p>
          <a:p>
            <a:pPr lvl="1"/>
            <a:r>
              <a:rPr lang="en-GB" dirty="0"/>
              <a:t>‘ ’ # a string with a single quote</a:t>
            </a:r>
          </a:p>
          <a:p>
            <a:pPr lvl="1"/>
            <a:r>
              <a:rPr lang="en-GB" dirty="0"/>
              <a:t>” “ # a string with a double quote</a:t>
            </a:r>
          </a:p>
          <a:p>
            <a:r>
              <a:rPr lang="en-GB" dirty="0"/>
              <a:t>Triple quotes can cross end of line boundaries</a:t>
            </a:r>
          </a:p>
          <a:p>
            <a:pPr marL="0" indent="0">
              <a:buNone/>
            </a:pPr>
            <a:r>
              <a:rPr lang="en-GB" dirty="0"/>
              <a:t>&gt;&gt;&gt;''' a two line</a:t>
            </a:r>
          </a:p>
          <a:p>
            <a:pPr marL="0" indent="0">
              <a:buNone/>
            </a:pPr>
            <a:r>
              <a:rPr lang="en-GB" dirty="0"/>
              <a:t>       string'''</a:t>
            </a:r>
          </a:p>
          <a:p>
            <a:r>
              <a:rPr lang="en-GB" dirty="0"/>
              <a:t>Strings are </a:t>
            </a:r>
            <a:r>
              <a:rPr lang="en-GB" b="1" dirty="0"/>
              <a:t>immutable</a:t>
            </a:r>
          </a:p>
          <a:p>
            <a:r>
              <a:rPr lang="en-GB" dirty="0"/>
              <a:t>Strings are objects of the “str” class</a:t>
            </a:r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String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Concatenation: combining strings using the + operator</a:t>
            </a:r>
          </a:p>
          <a:p>
            <a:r>
              <a:rPr lang="en-GB" sz="3200" dirty="0"/>
              <a:t>Repetition: repeating a string using the * operator</a:t>
            </a:r>
          </a:p>
          <a:p>
            <a:r>
              <a:rPr lang="en-GB" sz="3200" dirty="0"/>
              <a:t>Indexing: accessing individual characters using indices []</a:t>
            </a:r>
          </a:p>
          <a:p>
            <a:r>
              <a:rPr lang="en-GB" sz="3200" dirty="0"/>
              <a:t>Slicing: extracting substrings using slice notation [:]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06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BDE75-0DD4-C540-AD83-8AF6FAF8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(II)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70F521-D22E-1048-991C-FC02785EB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829" y="1690687"/>
            <a:ext cx="7885671" cy="4078345"/>
          </a:xfrm>
        </p:spPr>
        <p:txBody>
          <a:bodyPr>
            <a:normAutofit/>
          </a:bodyPr>
          <a:lstStyle/>
          <a:p>
            <a:r>
              <a:rPr lang="en-GB" sz="3200" dirty="0"/>
              <a:t>Named for the BBC show</a:t>
            </a:r>
          </a:p>
          <a:p>
            <a:r>
              <a:rPr lang="en-GB" sz="3200" dirty="0"/>
              <a:t>Several paradigms: procedural, OOP, functional </a:t>
            </a:r>
          </a:p>
          <a:p>
            <a:r>
              <a:rPr lang="en-GB" sz="3200" dirty="0"/>
              <a:t>Extensive Standard Library with modules for various tasks like file I/O, system calls, sockets        and more</a:t>
            </a:r>
          </a:p>
          <a:p>
            <a:r>
              <a:rPr lang="en-GB" sz="3200" dirty="0"/>
              <a:t>Strong Community Support: abundant resources        tutorials &amp; forums</a:t>
            </a:r>
          </a:p>
        </p:txBody>
      </p:sp>
      <p:pic>
        <p:nvPicPr>
          <p:cNvPr id="6" name="Imagen 5" descr="Calendario&#10;&#10;Descripción generada automáticamente con confianza media">
            <a:extLst>
              <a:ext uri="{FF2B5EF4-FFF2-40B4-BE49-F238E27FC236}">
                <a16:creationId xmlns:a16="http://schemas.microsoft.com/office/drawing/2014/main" id="{52AB8D45-CDFA-989E-1F9E-1F6272083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0" y="1690686"/>
            <a:ext cx="3227616" cy="391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135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Examples</a:t>
            </a:r>
            <a:endParaRPr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71C714DC-EE99-BA1C-003F-50B9F8C4BA00}"/>
              </a:ext>
            </a:extLst>
          </p:cNvPr>
          <p:cNvGrpSpPr/>
          <p:nvPr/>
        </p:nvGrpSpPr>
        <p:grpSpPr>
          <a:xfrm>
            <a:off x="3478924" y="1516063"/>
            <a:ext cx="5234151" cy="4210874"/>
            <a:chOff x="6007693" y="2472271"/>
            <a:chExt cx="5704490" cy="2670445"/>
          </a:xfrm>
        </p:grpSpPr>
        <p:sp>
          <p:nvSpPr>
            <p:cNvPr id="10" name="object 30">
              <a:extLst>
                <a:ext uri="{FF2B5EF4-FFF2-40B4-BE49-F238E27FC236}">
                  <a16:creationId xmlns:a16="http://schemas.microsoft.com/office/drawing/2014/main" id="{A5E8863F-5858-7B1F-2357-34E45D57CD9A}"/>
                </a:ext>
              </a:extLst>
            </p:cNvPr>
            <p:cNvSpPr/>
            <p:nvPr/>
          </p:nvSpPr>
          <p:spPr>
            <a:xfrm>
              <a:off x="6007693" y="2472271"/>
              <a:ext cx="5704490" cy="163890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endParaRPr lang="en-GB" sz="3567" dirty="0"/>
            </a:p>
          </p:txBody>
        </p:sp>
        <p:sp>
          <p:nvSpPr>
            <p:cNvPr id="11" name="object 31">
              <a:extLst>
                <a:ext uri="{FF2B5EF4-FFF2-40B4-BE49-F238E27FC236}">
                  <a16:creationId xmlns:a16="http://schemas.microsoft.com/office/drawing/2014/main" id="{CB87A29A-CF63-EEC3-F7A6-5F4BE6983930}"/>
                </a:ext>
              </a:extLst>
            </p:cNvPr>
            <p:cNvSpPr/>
            <p:nvPr/>
          </p:nvSpPr>
          <p:spPr>
            <a:xfrm>
              <a:off x="6007693" y="2636161"/>
              <a:ext cx="5704490" cy="2506555"/>
            </a:xfrm>
            <a:custGeom>
              <a:avLst/>
              <a:gdLst/>
              <a:ahLst/>
              <a:cxnLst/>
              <a:rect l="l" t="t" r="r" b="b"/>
              <a:pathLst>
                <a:path w="2013585" h="1936114">
                  <a:moveTo>
                    <a:pt x="2013089" y="0"/>
                  </a:moveTo>
                  <a:lnTo>
                    <a:pt x="0" y="0"/>
                  </a:lnTo>
                  <a:lnTo>
                    <a:pt x="0" y="1935962"/>
                  </a:lnTo>
                  <a:lnTo>
                    <a:pt x="2013089" y="1935962"/>
                  </a:lnTo>
                  <a:lnTo>
                    <a:pt x="201308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67952">
                <a:spcBef>
                  <a:spcPts val="1962"/>
                </a:spcBef>
              </a:pP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## Concatenation</a:t>
              </a:r>
            </a:p>
            <a:p>
              <a:pPr marL="67952">
                <a:spcBef>
                  <a:spcPts val="1962"/>
                </a:spcBef>
              </a:pP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hello = "Hello"</a:t>
              </a:r>
            </a:p>
            <a:p>
              <a:pPr marL="67952">
                <a:spcBef>
                  <a:spcPts val="1962"/>
                </a:spcBef>
              </a:pP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world = "World"</a:t>
              </a:r>
            </a:p>
            <a:p>
              <a:pPr marL="67952">
                <a:spcBef>
                  <a:spcPts val="1962"/>
                </a:spcBef>
              </a:pP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greet = hello + " " + world  # "Hello World"</a:t>
              </a:r>
            </a:p>
            <a:p>
              <a:pPr marL="67952">
                <a:spcBef>
                  <a:spcPts val="1962"/>
                </a:spcBef>
              </a:pP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# Repetition</a:t>
              </a:r>
            </a:p>
            <a:p>
              <a:pPr marL="67952">
                <a:spcBef>
                  <a:spcPts val="1962"/>
                </a:spcBef>
              </a:pP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laugh = "Ha"</a:t>
              </a:r>
            </a:p>
            <a:p>
              <a:pPr marL="67952">
                <a:spcBef>
                  <a:spcPts val="1962"/>
                </a:spcBef>
              </a:pPr>
              <a:r>
                <a:rPr lang="en-GB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repeated_laugh</a:t>
              </a: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= laugh * 3  # "</a:t>
              </a:r>
              <a:r>
                <a:rPr lang="en-GB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HaHaHa</a:t>
              </a: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99931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Index starts with CERO (0)</a:t>
            </a:r>
          </a:p>
          <a:p>
            <a:r>
              <a:rPr lang="en-GB" sz="3200" dirty="0"/>
              <a:t>Index can be negative</a:t>
            </a:r>
          </a:p>
          <a:p>
            <a:r>
              <a:rPr lang="en-GB" sz="3200" dirty="0"/>
              <a:t>If -1 starts from the end until the length is reached</a:t>
            </a:r>
          </a:p>
          <a:p>
            <a:r>
              <a:rPr lang="en-GB" sz="3200" dirty="0"/>
              <a:t>Control you don´t overpass the limit </a:t>
            </a:r>
            <a:r>
              <a:rPr lang="en-GB" sz="3200" dirty="0">
                <a:sym typeface="Wingdings" pitchFamily="2" charset="2"/>
              </a:rPr>
              <a:t> error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489092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Examples</a:t>
            </a:r>
            <a:endParaRPr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66A1BB64-3976-7D39-8778-3EA37CDE1701}"/>
              </a:ext>
            </a:extLst>
          </p:cNvPr>
          <p:cNvGrpSpPr/>
          <p:nvPr/>
        </p:nvGrpSpPr>
        <p:grpSpPr>
          <a:xfrm>
            <a:off x="2429691" y="1814110"/>
            <a:ext cx="5234151" cy="3952445"/>
            <a:chOff x="6007693" y="2472271"/>
            <a:chExt cx="5704490" cy="2670445"/>
          </a:xfrm>
        </p:grpSpPr>
        <p:sp>
          <p:nvSpPr>
            <p:cNvPr id="6" name="object 30">
              <a:extLst>
                <a:ext uri="{FF2B5EF4-FFF2-40B4-BE49-F238E27FC236}">
                  <a16:creationId xmlns:a16="http://schemas.microsoft.com/office/drawing/2014/main" id="{EE0ED16E-BC6E-B6DD-997C-F6BE6835B3C8}"/>
                </a:ext>
              </a:extLst>
            </p:cNvPr>
            <p:cNvSpPr/>
            <p:nvPr/>
          </p:nvSpPr>
          <p:spPr>
            <a:xfrm>
              <a:off x="6007693" y="2472271"/>
              <a:ext cx="5704490" cy="163890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endParaRPr lang="en-GB" sz="3567" dirty="0"/>
            </a:p>
          </p:txBody>
        </p:sp>
        <p:sp>
          <p:nvSpPr>
            <p:cNvPr id="7" name="object 31">
              <a:extLst>
                <a:ext uri="{FF2B5EF4-FFF2-40B4-BE49-F238E27FC236}">
                  <a16:creationId xmlns:a16="http://schemas.microsoft.com/office/drawing/2014/main" id="{3ACBFE9B-BF99-CFF7-F0EA-504A06D1828E}"/>
                </a:ext>
              </a:extLst>
            </p:cNvPr>
            <p:cNvSpPr/>
            <p:nvPr/>
          </p:nvSpPr>
          <p:spPr>
            <a:xfrm>
              <a:off x="6007693" y="2636161"/>
              <a:ext cx="5704490" cy="2506555"/>
            </a:xfrm>
            <a:custGeom>
              <a:avLst/>
              <a:gdLst/>
              <a:ahLst/>
              <a:cxnLst/>
              <a:rect l="l" t="t" r="r" b="b"/>
              <a:pathLst>
                <a:path w="2013585" h="1936114">
                  <a:moveTo>
                    <a:pt x="2013089" y="0"/>
                  </a:moveTo>
                  <a:lnTo>
                    <a:pt x="0" y="0"/>
                  </a:lnTo>
                  <a:lnTo>
                    <a:pt x="0" y="1935962"/>
                  </a:lnTo>
                  <a:lnTo>
                    <a:pt x="2013089" y="1935962"/>
                  </a:lnTo>
                  <a:lnTo>
                    <a:pt x="201308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67952">
                <a:spcBef>
                  <a:spcPts val="1962"/>
                </a:spcBef>
              </a:pP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greet = "</a:t>
              </a:r>
              <a:r>
                <a:rPr lang="en-GB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hola</a:t>
              </a: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" + " " + "Spain"</a:t>
              </a:r>
            </a:p>
            <a:p>
              <a:pPr marL="67952">
                <a:spcBef>
                  <a:spcPts val="1962"/>
                </a:spcBef>
              </a:pP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# Indexing</a:t>
              </a:r>
            </a:p>
            <a:p>
              <a:pPr marL="67952">
                <a:spcBef>
                  <a:spcPts val="1962"/>
                </a:spcBef>
              </a:pP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char = greet[1]  # ‘o’</a:t>
              </a:r>
            </a:p>
            <a:p>
              <a:pPr marL="67952">
                <a:spcBef>
                  <a:spcPts val="1962"/>
                </a:spcBef>
              </a:pP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char1 = greet[-1] # ‘n’</a:t>
              </a:r>
            </a:p>
            <a:p>
              <a:pPr marL="67952">
                <a:spcBef>
                  <a:spcPts val="1962"/>
                </a:spcBef>
              </a:pP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char2 = greet[-11] # Error</a:t>
              </a:r>
            </a:p>
            <a:p>
              <a:pPr marL="67952">
                <a:spcBef>
                  <a:spcPts val="1962"/>
                </a:spcBef>
              </a:pP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greet[0] = "H" # Error</a:t>
              </a:r>
            </a:p>
            <a:p>
              <a:pPr marL="67952">
                <a:spcBef>
                  <a:spcPts val="1962"/>
                </a:spcBef>
              </a:pPr>
              <a:endParaRPr lang="en-GB" spc="-168" dirty="0">
                <a:solidFill>
                  <a:srgbClr val="0046AC"/>
                </a:solidFill>
                <a:latin typeface="Courier New"/>
                <a:cs typeface="Courier New"/>
              </a:endParaRPr>
            </a:p>
            <a:p>
              <a:pPr marL="67952">
                <a:spcBef>
                  <a:spcPts val="1962"/>
                </a:spcBef>
              </a:pPr>
              <a:endParaRPr lang="en-GB" spc="-168" dirty="0">
                <a:solidFill>
                  <a:srgbClr val="0046AC"/>
                </a:solidFill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79293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Slicing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8340" cy="4351338"/>
          </a:xfrm>
        </p:spPr>
        <p:txBody>
          <a:bodyPr>
            <a:normAutofit/>
          </a:bodyPr>
          <a:lstStyle/>
          <a:p>
            <a:r>
              <a:rPr lang="en-GB" sz="3200" dirty="0"/>
              <a:t>Strings can be used as a sequence of characters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97496B83-8A76-F775-E632-10E4BE589D8F}"/>
              </a:ext>
            </a:extLst>
          </p:cNvPr>
          <p:cNvGrpSpPr/>
          <p:nvPr/>
        </p:nvGrpSpPr>
        <p:grpSpPr>
          <a:xfrm>
            <a:off x="2973795" y="2484007"/>
            <a:ext cx="5234151" cy="3601516"/>
            <a:chOff x="6007693" y="2472271"/>
            <a:chExt cx="5704490" cy="2670445"/>
          </a:xfrm>
        </p:grpSpPr>
        <p:sp>
          <p:nvSpPr>
            <p:cNvPr id="5" name="object 30">
              <a:extLst>
                <a:ext uri="{FF2B5EF4-FFF2-40B4-BE49-F238E27FC236}">
                  <a16:creationId xmlns:a16="http://schemas.microsoft.com/office/drawing/2014/main" id="{D8E3CEC5-D668-C006-4711-A25370DC7E70}"/>
                </a:ext>
              </a:extLst>
            </p:cNvPr>
            <p:cNvSpPr/>
            <p:nvPr/>
          </p:nvSpPr>
          <p:spPr>
            <a:xfrm>
              <a:off x="6007693" y="2472271"/>
              <a:ext cx="5704490" cy="163890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endParaRPr lang="en-GB" sz="3567" dirty="0"/>
            </a:p>
          </p:txBody>
        </p:sp>
        <p:sp>
          <p:nvSpPr>
            <p:cNvPr id="6" name="object 31">
              <a:extLst>
                <a:ext uri="{FF2B5EF4-FFF2-40B4-BE49-F238E27FC236}">
                  <a16:creationId xmlns:a16="http://schemas.microsoft.com/office/drawing/2014/main" id="{A406F317-D5C3-75B2-C5E0-10DA262D1164}"/>
                </a:ext>
              </a:extLst>
            </p:cNvPr>
            <p:cNvSpPr/>
            <p:nvPr/>
          </p:nvSpPr>
          <p:spPr>
            <a:xfrm>
              <a:off x="6007693" y="2636161"/>
              <a:ext cx="5704490" cy="2506555"/>
            </a:xfrm>
            <a:custGeom>
              <a:avLst/>
              <a:gdLst/>
              <a:ahLst/>
              <a:cxnLst/>
              <a:rect l="l" t="t" r="r" b="b"/>
              <a:pathLst>
                <a:path w="2013585" h="1936114">
                  <a:moveTo>
                    <a:pt x="2013089" y="0"/>
                  </a:moveTo>
                  <a:lnTo>
                    <a:pt x="0" y="0"/>
                  </a:lnTo>
                  <a:lnTo>
                    <a:pt x="0" y="1935962"/>
                  </a:lnTo>
                  <a:lnTo>
                    <a:pt x="2013089" y="1935962"/>
                  </a:lnTo>
                  <a:lnTo>
                    <a:pt x="201308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67952">
                <a:spcBef>
                  <a:spcPts val="1962"/>
                </a:spcBef>
              </a:pP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greet = "</a:t>
              </a:r>
              <a:r>
                <a:rPr lang="en-GB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hola</a:t>
              </a: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" + " " + ”Spain"</a:t>
              </a:r>
            </a:p>
            <a:p>
              <a:pPr marL="67952">
                <a:spcBef>
                  <a:spcPts val="1962"/>
                </a:spcBef>
              </a:pP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# Slicing</a:t>
              </a:r>
            </a:p>
            <a:p>
              <a:pPr marL="67952">
                <a:spcBef>
                  <a:spcPts val="1962"/>
                </a:spcBef>
              </a:pP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greet[2:] #'la Spain'</a:t>
              </a:r>
            </a:p>
            <a:p>
              <a:pPr marL="67952">
                <a:spcBef>
                  <a:spcPts val="1962"/>
                </a:spcBef>
              </a:pP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greet[:2] #'</a:t>
              </a:r>
              <a:r>
                <a:rPr lang="en-GB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ho</a:t>
              </a: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'</a:t>
              </a:r>
            </a:p>
            <a:p>
              <a:pPr marL="67952">
                <a:spcBef>
                  <a:spcPts val="1962"/>
                </a:spcBef>
              </a:pP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greet[2:] + greet[:2] #'la </a:t>
              </a:r>
              <a:r>
                <a:rPr lang="en-GB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Spainho</a:t>
              </a: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'</a:t>
              </a:r>
            </a:p>
            <a:p>
              <a:pPr marL="67952">
                <a:spcBef>
                  <a:spcPts val="1962"/>
                </a:spcBef>
              </a:pP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greet[2:4] #'la'</a:t>
              </a:r>
            </a:p>
            <a:p>
              <a:pPr marL="67952">
                <a:spcBef>
                  <a:spcPts val="1962"/>
                </a:spcBef>
              </a:pPr>
              <a:endParaRPr lang="en-GB" spc="-168" dirty="0">
                <a:solidFill>
                  <a:srgbClr val="0046AC"/>
                </a:solidFill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8249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200" dirty="0"/>
              <a:t>Strings have built-in methods for various operations</a:t>
            </a:r>
          </a:p>
          <a:p>
            <a:r>
              <a:rPr lang="en-GB" sz="3200" dirty="0"/>
              <a:t>Function: </a:t>
            </a:r>
            <a:r>
              <a:rPr lang="en-GB" sz="3200" dirty="0" err="1"/>
              <a:t>len</a:t>
            </a:r>
            <a:r>
              <a:rPr lang="en-GB" sz="3200" dirty="0"/>
              <a:t>()</a:t>
            </a:r>
          </a:p>
          <a:p>
            <a:r>
              <a:rPr lang="en-GB" sz="3200" dirty="0"/>
              <a:t>Common methods: </a:t>
            </a:r>
          </a:p>
          <a:p>
            <a:pPr lvl="1"/>
            <a:r>
              <a:rPr lang="en-GB" sz="2800" dirty="0"/>
              <a:t>upper()   </a:t>
            </a:r>
          </a:p>
          <a:p>
            <a:pPr lvl="1"/>
            <a:r>
              <a:rPr lang="en-GB" sz="2800" dirty="0"/>
              <a:t>lower()   </a:t>
            </a:r>
          </a:p>
          <a:p>
            <a:pPr lvl="1"/>
            <a:r>
              <a:rPr lang="en-GB" sz="2800" dirty="0"/>
              <a:t>strip()   </a:t>
            </a:r>
          </a:p>
          <a:p>
            <a:pPr lvl="1"/>
            <a:r>
              <a:rPr lang="en-GB" sz="2800" dirty="0"/>
              <a:t>replace()   </a:t>
            </a:r>
          </a:p>
          <a:p>
            <a:pPr lvl="1"/>
            <a:r>
              <a:rPr lang="en-GB" sz="2800" dirty="0"/>
              <a:t>split()   </a:t>
            </a:r>
          </a:p>
          <a:p>
            <a:pPr lvl="1"/>
            <a:r>
              <a:rPr lang="en-GB" sz="2800" dirty="0"/>
              <a:t>join()   </a:t>
            </a:r>
          </a:p>
          <a:p>
            <a:pPr lvl="1"/>
            <a:r>
              <a:rPr lang="en-GB" sz="2800" dirty="0"/>
              <a:t>find()   </a:t>
            </a:r>
          </a:p>
          <a:p>
            <a:pPr lvl="1"/>
            <a:r>
              <a:rPr lang="en-GB" sz="2800" dirty="0"/>
              <a:t>count()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02529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methods</a:t>
            </a:r>
            <a:endParaRPr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66A1BB64-3976-7D39-8778-3EA37CDE1701}"/>
              </a:ext>
            </a:extLst>
          </p:cNvPr>
          <p:cNvGrpSpPr/>
          <p:nvPr/>
        </p:nvGrpSpPr>
        <p:grpSpPr>
          <a:xfrm>
            <a:off x="6838374" y="1385888"/>
            <a:ext cx="5300666" cy="4800597"/>
            <a:chOff x="6007693" y="2472271"/>
            <a:chExt cx="5704490" cy="2390116"/>
          </a:xfrm>
        </p:grpSpPr>
        <p:sp>
          <p:nvSpPr>
            <p:cNvPr id="6" name="object 30">
              <a:extLst>
                <a:ext uri="{FF2B5EF4-FFF2-40B4-BE49-F238E27FC236}">
                  <a16:creationId xmlns:a16="http://schemas.microsoft.com/office/drawing/2014/main" id="{EE0ED16E-BC6E-B6DD-997C-F6BE6835B3C8}"/>
                </a:ext>
              </a:extLst>
            </p:cNvPr>
            <p:cNvSpPr/>
            <p:nvPr/>
          </p:nvSpPr>
          <p:spPr>
            <a:xfrm>
              <a:off x="6007693" y="2472271"/>
              <a:ext cx="5704490" cy="163890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endParaRPr lang="en-GB" sz="3567" dirty="0"/>
            </a:p>
          </p:txBody>
        </p:sp>
        <p:sp>
          <p:nvSpPr>
            <p:cNvPr id="7" name="object 31">
              <a:extLst>
                <a:ext uri="{FF2B5EF4-FFF2-40B4-BE49-F238E27FC236}">
                  <a16:creationId xmlns:a16="http://schemas.microsoft.com/office/drawing/2014/main" id="{3ACBFE9B-BF99-CFF7-F0EA-504A06D1828E}"/>
                </a:ext>
              </a:extLst>
            </p:cNvPr>
            <p:cNvSpPr/>
            <p:nvPr/>
          </p:nvSpPr>
          <p:spPr>
            <a:xfrm>
              <a:off x="6007693" y="2636161"/>
              <a:ext cx="5704490" cy="2226226"/>
            </a:xfrm>
            <a:custGeom>
              <a:avLst/>
              <a:gdLst/>
              <a:ahLst/>
              <a:cxnLst/>
              <a:rect l="l" t="t" r="r" b="b"/>
              <a:pathLst>
                <a:path w="2013585" h="1936114">
                  <a:moveTo>
                    <a:pt x="2013089" y="0"/>
                  </a:moveTo>
                  <a:lnTo>
                    <a:pt x="0" y="0"/>
                  </a:lnTo>
                  <a:lnTo>
                    <a:pt x="0" y="1935962"/>
                  </a:lnTo>
                  <a:lnTo>
                    <a:pt x="2013089" y="1935962"/>
                  </a:lnTo>
                  <a:lnTo>
                    <a:pt x="201308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67952">
                <a:spcBef>
                  <a:spcPts val="1962"/>
                </a:spcBef>
              </a:pP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# Split into a list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4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split_s</a:t>
              </a: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= </a:t>
              </a:r>
              <a:r>
                <a:rPr lang="en-GB" sz="14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s.split</a:t>
              </a: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(",")  # ["  Hello", " World!  "]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# Join list into a string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4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joined_s</a:t>
              </a: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= " ".join(["Hello", "World"])  # "Hello World"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# Find substring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index = </a:t>
              </a:r>
              <a:r>
                <a:rPr lang="en-GB" sz="14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s.find</a:t>
              </a: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("World")  # 8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# Count occurrences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count = </a:t>
              </a:r>
              <a:r>
                <a:rPr lang="en-GB" sz="14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s.count</a:t>
              </a: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("l")  # 3</a:t>
              </a:r>
            </a:p>
            <a:p>
              <a:pPr marL="67952">
                <a:spcBef>
                  <a:spcPts val="1962"/>
                </a:spcBef>
              </a:pPr>
              <a:endParaRPr lang="en-GB" sz="1400" spc="-168" dirty="0">
                <a:solidFill>
                  <a:srgbClr val="0046AC"/>
                </a:solidFill>
                <a:latin typeface="Courier New"/>
                <a:cs typeface="Courier New"/>
              </a:endParaRPr>
            </a:p>
            <a:p>
              <a:pPr marL="67952">
                <a:spcBef>
                  <a:spcPts val="1962"/>
                </a:spcBef>
              </a:pPr>
              <a:endParaRPr lang="en-GB" sz="1400" spc="-168" dirty="0">
                <a:solidFill>
                  <a:srgbClr val="0046AC"/>
                </a:solidFill>
                <a:latin typeface="Courier New"/>
                <a:cs typeface="Courier New"/>
              </a:endParaRPr>
            </a:p>
            <a:p>
              <a:pPr marL="67952">
                <a:spcBef>
                  <a:spcPts val="1962"/>
                </a:spcBef>
              </a:pPr>
              <a:endParaRPr lang="en-GB" spc="-168" dirty="0">
                <a:solidFill>
                  <a:srgbClr val="0046AC"/>
                </a:solidFill>
                <a:latin typeface="Courier New"/>
                <a:cs typeface="Courier New"/>
              </a:endParaRP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4987D4C9-A564-474F-77EC-D5760F6F0938}"/>
              </a:ext>
            </a:extLst>
          </p:cNvPr>
          <p:cNvGrpSpPr/>
          <p:nvPr/>
        </p:nvGrpSpPr>
        <p:grpSpPr>
          <a:xfrm>
            <a:off x="383634" y="1385888"/>
            <a:ext cx="6302915" cy="4800597"/>
            <a:chOff x="383635" y="1385888"/>
            <a:chExt cx="5791200" cy="4800597"/>
          </a:xfrm>
        </p:grpSpPr>
        <p:sp>
          <p:nvSpPr>
            <p:cNvPr id="10" name="object 30">
              <a:extLst>
                <a:ext uri="{FF2B5EF4-FFF2-40B4-BE49-F238E27FC236}">
                  <a16:creationId xmlns:a16="http://schemas.microsoft.com/office/drawing/2014/main" id="{A5E8863F-5858-7B1F-2357-34E45D57CD9A}"/>
                </a:ext>
              </a:extLst>
            </p:cNvPr>
            <p:cNvSpPr/>
            <p:nvPr/>
          </p:nvSpPr>
          <p:spPr>
            <a:xfrm>
              <a:off x="383635" y="1385888"/>
              <a:ext cx="5791200" cy="440297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endParaRPr lang="en-GB" sz="3567" dirty="0"/>
            </a:p>
          </p:txBody>
        </p:sp>
        <p:sp>
          <p:nvSpPr>
            <p:cNvPr id="11" name="object 31">
              <a:extLst>
                <a:ext uri="{FF2B5EF4-FFF2-40B4-BE49-F238E27FC236}">
                  <a16:creationId xmlns:a16="http://schemas.microsoft.com/office/drawing/2014/main" id="{CB87A29A-CF63-EEC3-F7A6-5F4BE6983930}"/>
                </a:ext>
              </a:extLst>
            </p:cNvPr>
            <p:cNvSpPr/>
            <p:nvPr/>
          </p:nvSpPr>
          <p:spPr>
            <a:xfrm>
              <a:off x="383635" y="1676161"/>
              <a:ext cx="5791200" cy="4510324"/>
            </a:xfrm>
            <a:custGeom>
              <a:avLst/>
              <a:gdLst/>
              <a:ahLst/>
              <a:cxnLst/>
              <a:rect l="l" t="t" r="r" b="b"/>
              <a:pathLst>
                <a:path w="2013585" h="1936114">
                  <a:moveTo>
                    <a:pt x="2013089" y="0"/>
                  </a:moveTo>
                  <a:lnTo>
                    <a:pt x="0" y="0"/>
                  </a:lnTo>
                  <a:lnTo>
                    <a:pt x="0" y="1935962"/>
                  </a:lnTo>
                  <a:lnTo>
                    <a:pt x="2013089" y="1935962"/>
                  </a:lnTo>
                  <a:lnTo>
                    <a:pt x="201308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s = "  Hello, World!  "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# Convert to uppercase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upper_s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= </a:t>
              </a: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s.upper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()  # "  HELLO, WORLD!  "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# Convert to lowercase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lower_s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= </a:t>
              </a: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s.lower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()  # "  hello, world!  "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# Strip whitespace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stripped_s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= </a:t>
              </a: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s.strip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()  # "Hello, World!”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# Replace substring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replaced_s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= </a:t>
              </a: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s.replace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("World", "Python")#” Hello, Python!  "</a:t>
              </a:r>
            </a:p>
            <a:p>
              <a:pPr marL="67952">
                <a:spcBef>
                  <a:spcPts val="1962"/>
                </a:spcBef>
              </a:pPr>
              <a:endParaRPr lang="en-GB" sz="1600" spc="-168" dirty="0">
                <a:solidFill>
                  <a:srgbClr val="0046AC"/>
                </a:solidFill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43124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len</a:t>
            </a:r>
            <a:endParaRPr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3535587-8D69-E791-6BF4-2EDFDD39E2F9}"/>
              </a:ext>
            </a:extLst>
          </p:cNvPr>
          <p:cNvGrpSpPr/>
          <p:nvPr/>
        </p:nvGrpSpPr>
        <p:grpSpPr>
          <a:xfrm>
            <a:off x="3478924" y="1514475"/>
            <a:ext cx="5234151" cy="4614860"/>
            <a:chOff x="783017" y="1571625"/>
            <a:chExt cx="5234151" cy="4614860"/>
          </a:xfrm>
        </p:grpSpPr>
        <p:sp>
          <p:nvSpPr>
            <p:cNvPr id="10" name="object 30">
              <a:extLst>
                <a:ext uri="{FF2B5EF4-FFF2-40B4-BE49-F238E27FC236}">
                  <a16:creationId xmlns:a16="http://schemas.microsoft.com/office/drawing/2014/main" id="{A5E8863F-5858-7B1F-2357-34E45D57CD9A}"/>
                </a:ext>
              </a:extLst>
            </p:cNvPr>
            <p:cNvSpPr/>
            <p:nvPr/>
          </p:nvSpPr>
          <p:spPr>
            <a:xfrm>
              <a:off x="783017" y="1571625"/>
              <a:ext cx="5234151" cy="462279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endParaRPr lang="en-GB" sz="3567" dirty="0"/>
            </a:p>
          </p:txBody>
        </p:sp>
        <p:sp>
          <p:nvSpPr>
            <p:cNvPr id="11" name="object 31">
              <a:extLst>
                <a:ext uri="{FF2B5EF4-FFF2-40B4-BE49-F238E27FC236}">
                  <a16:creationId xmlns:a16="http://schemas.microsoft.com/office/drawing/2014/main" id="{CB87A29A-CF63-EEC3-F7A6-5F4BE6983930}"/>
                </a:ext>
              </a:extLst>
            </p:cNvPr>
            <p:cNvSpPr/>
            <p:nvPr/>
          </p:nvSpPr>
          <p:spPr>
            <a:xfrm>
              <a:off x="783017" y="1891027"/>
              <a:ext cx="5234151" cy="4295458"/>
            </a:xfrm>
            <a:custGeom>
              <a:avLst/>
              <a:gdLst/>
              <a:ahLst/>
              <a:cxnLst/>
              <a:rect l="l" t="t" r="r" b="b"/>
              <a:pathLst>
                <a:path w="2013585" h="1936114">
                  <a:moveTo>
                    <a:pt x="2013089" y="0"/>
                  </a:moveTo>
                  <a:lnTo>
                    <a:pt x="0" y="0"/>
                  </a:lnTo>
                  <a:lnTo>
                    <a:pt x="0" y="1935962"/>
                  </a:lnTo>
                  <a:lnTo>
                    <a:pt x="2013089" y="1935962"/>
                  </a:lnTo>
                  <a:lnTo>
                    <a:pt x="201308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# Length of an empty string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empty_string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= ""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print(</a:t>
              </a: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len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</a:t>
              </a: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empty_string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))  # Output: 0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# Length of a string with spaces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string_with_spaces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= "Hello, World! "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print(</a:t>
              </a: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len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</a:t>
              </a: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string_with_spaces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))  # Output: 14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# Using </a:t>
              </a: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len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() with other data types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my_list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= [1, 2, 3, 4, 5]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print(</a:t>
              </a: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len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</a:t>
              </a: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my_list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))  # Output: 5</a:t>
              </a:r>
            </a:p>
            <a:p>
              <a:pPr marL="67952">
                <a:spcBef>
                  <a:spcPts val="1962"/>
                </a:spcBef>
              </a:pPr>
              <a:endParaRPr lang="en-GB" sz="1600" spc="-168" dirty="0">
                <a:solidFill>
                  <a:srgbClr val="0046AC"/>
                </a:solidFill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20312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Formatting</a:t>
            </a:r>
            <a:r>
              <a:rPr lang="en-GB" sz="3200" dirty="0"/>
              <a:t> strings use </a:t>
            </a:r>
            <a:r>
              <a:rPr lang="en-GB" sz="3200" i="1" dirty="0"/>
              <a:t>placeholders </a:t>
            </a:r>
            <a:r>
              <a:rPr lang="en-GB" sz="3200" dirty="0"/>
              <a:t>or </a:t>
            </a:r>
            <a:r>
              <a:rPr lang="en-GB" sz="3200" i="1" dirty="0"/>
              <a:t>f-strings</a:t>
            </a:r>
          </a:p>
          <a:p>
            <a:r>
              <a:rPr lang="en-GB" sz="3600" dirty="0"/>
              <a:t>Placeholders: </a:t>
            </a:r>
          </a:p>
          <a:p>
            <a:pPr lvl="1"/>
            <a:r>
              <a:rPr lang="en-GB" sz="3200" dirty="0"/>
              <a:t>% operator </a:t>
            </a:r>
          </a:p>
          <a:p>
            <a:pPr lvl="1"/>
            <a:r>
              <a:rPr lang="en-GB" sz="3200" dirty="0" err="1"/>
              <a:t>str.format</a:t>
            </a:r>
            <a:r>
              <a:rPr lang="en-GB" sz="3200" dirty="0"/>
              <a:t>() method</a:t>
            </a:r>
          </a:p>
          <a:p>
            <a:r>
              <a:rPr lang="en-GB" sz="3600" dirty="0"/>
              <a:t>f-strings: introduced in Python 3.6, use {} to embed expressions inside string literals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100096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Examples</a:t>
            </a:r>
            <a:endParaRPr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3535587-8D69-E791-6BF4-2EDFDD39E2F9}"/>
              </a:ext>
            </a:extLst>
          </p:cNvPr>
          <p:cNvGrpSpPr/>
          <p:nvPr/>
        </p:nvGrpSpPr>
        <p:grpSpPr>
          <a:xfrm>
            <a:off x="2919663" y="1514475"/>
            <a:ext cx="8434137" cy="4614860"/>
            <a:chOff x="783017" y="1571625"/>
            <a:chExt cx="5234151" cy="4614860"/>
          </a:xfrm>
        </p:grpSpPr>
        <p:sp>
          <p:nvSpPr>
            <p:cNvPr id="10" name="object 30">
              <a:extLst>
                <a:ext uri="{FF2B5EF4-FFF2-40B4-BE49-F238E27FC236}">
                  <a16:creationId xmlns:a16="http://schemas.microsoft.com/office/drawing/2014/main" id="{A5E8863F-5858-7B1F-2357-34E45D57CD9A}"/>
                </a:ext>
              </a:extLst>
            </p:cNvPr>
            <p:cNvSpPr/>
            <p:nvPr/>
          </p:nvSpPr>
          <p:spPr>
            <a:xfrm>
              <a:off x="783017" y="1571625"/>
              <a:ext cx="5234151" cy="462279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endParaRPr lang="en-GB" sz="3567" dirty="0"/>
            </a:p>
          </p:txBody>
        </p:sp>
        <p:sp>
          <p:nvSpPr>
            <p:cNvPr id="11" name="object 31">
              <a:extLst>
                <a:ext uri="{FF2B5EF4-FFF2-40B4-BE49-F238E27FC236}">
                  <a16:creationId xmlns:a16="http://schemas.microsoft.com/office/drawing/2014/main" id="{CB87A29A-CF63-EEC3-F7A6-5F4BE6983930}"/>
                </a:ext>
              </a:extLst>
            </p:cNvPr>
            <p:cNvSpPr/>
            <p:nvPr/>
          </p:nvSpPr>
          <p:spPr>
            <a:xfrm>
              <a:off x="783017" y="1891027"/>
              <a:ext cx="5234151" cy="4295458"/>
            </a:xfrm>
            <a:custGeom>
              <a:avLst/>
              <a:gdLst/>
              <a:ahLst/>
              <a:cxnLst/>
              <a:rect l="l" t="t" r="r" b="b"/>
              <a:pathLst>
                <a:path w="2013585" h="1936114">
                  <a:moveTo>
                    <a:pt x="2013089" y="0"/>
                  </a:moveTo>
                  <a:lnTo>
                    <a:pt x="0" y="0"/>
                  </a:lnTo>
                  <a:lnTo>
                    <a:pt x="0" y="1935962"/>
                  </a:lnTo>
                  <a:lnTo>
                    <a:pt x="2013089" y="1935962"/>
                  </a:lnTo>
                  <a:lnTo>
                    <a:pt x="201308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name = "Alice"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age = 30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# Using % operator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formatted_str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= "My name is %s and I am %d years old." % (name, age)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# Using </a:t>
              </a: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str.format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() method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formatted_str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= "My name is {} and I am {} years </a:t>
              </a: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old.".format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(name, age)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# Using f-strings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formatted_str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= </a:t>
              </a: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f"My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name is {name} and I am {age} years old."</a:t>
              </a:r>
            </a:p>
            <a:p>
              <a:pPr marL="67952">
                <a:spcBef>
                  <a:spcPts val="1962"/>
                </a:spcBef>
              </a:pPr>
              <a:endParaRPr lang="en-GB" sz="1600" spc="-168" dirty="0">
                <a:solidFill>
                  <a:srgbClr val="0046AC"/>
                </a:solidFill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99410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459" y="365125"/>
            <a:ext cx="10818341" cy="1325563"/>
          </a:xfrm>
        </p:spPr>
        <p:txBody>
          <a:bodyPr anchor="ctr">
            <a:normAutofit/>
          </a:bodyPr>
          <a:lstStyle/>
          <a:p>
            <a:r>
              <a:rPr lang="en-GB" dirty="0"/>
              <a:t>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16821" cy="4351338"/>
          </a:xfrm>
        </p:spPr>
        <p:txBody>
          <a:bodyPr>
            <a:normAutofit/>
          </a:bodyPr>
          <a:lstStyle/>
          <a:p>
            <a:r>
              <a:rPr lang="en-GB" sz="3200" dirty="0"/>
              <a:t>Special sequences in strings to represent certain characters</a:t>
            </a:r>
          </a:p>
          <a:p>
            <a:r>
              <a:rPr lang="en-GB" sz="3200" dirty="0"/>
              <a:t>Common escape sequences:</a:t>
            </a:r>
          </a:p>
          <a:p>
            <a:endParaRPr lang="en-GB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DA075BD-1DBF-CC28-FE35-BDAEB4492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693746"/>
              </p:ext>
            </p:extLst>
          </p:nvPr>
        </p:nvGraphicFramePr>
        <p:xfrm>
          <a:off x="6255021" y="1825625"/>
          <a:ext cx="5015959" cy="43880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50959">
                  <a:extLst>
                    <a:ext uri="{9D8B030D-6E8A-4147-A177-3AD203B41FA5}">
                      <a16:colId xmlns:a16="http://schemas.microsoft.com/office/drawing/2014/main" val="3121751545"/>
                    </a:ext>
                  </a:extLst>
                </a:gridCol>
                <a:gridCol w="2965000">
                  <a:extLst>
                    <a:ext uri="{9D8B030D-6E8A-4147-A177-3AD203B41FA5}">
                      <a16:colId xmlns:a16="http://schemas.microsoft.com/office/drawing/2014/main" val="2310043938"/>
                    </a:ext>
                  </a:extLst>
                </a:gridCol>
              </a:tblGrid>
              <a:tr h="745257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s-ES" sz="3200" kern="1200" dirty="0" err="1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Sequence</a:t>
                      </a:r>
                      <a:endParaRPr lang="es-ES" sz="3200" kern="1200" dirty="0">
                        <a:solidFill>
                          <a:srgbClr val="0046AD"/>
                        </a:solidFill>
                        <a:latin typeface="SeriaRegular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93908" marR="150253" marT="126213" marB="12621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s-ES" sz="3200" kern="1200" dirty="0" err="1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Meaning</a:t>
                      </a:r>
                      <a:endParaRPr lang="es-ES" sz="3200" kern="1200" dirty="0">
                        <a:solidFill>
                          <a:srgbClr val="0046AD"/>
                        </a:solidFill>
                        <a:latin typeface="SeriaRegular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93908" marR="150253" marT="126213" marB="126213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687453"/>
                  </a:ext>
                </a:extLst>
              </a:tr>
              <a:tr h="745257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s-ES" sz="3200" kern="120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\\</a:t>
                      </a:r>
                    </a:p>
                  </a:txBody>
                  <a:tcPr marL="93908" marR="150253" marT="126213" marB="126213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s-ES" sz="3200" kern="120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literal </a:t>
                      </a:r>
                      <a:r>
                        <a:rPr lang="es-ES" sz="3200" kern="1200" dirty="0" err="1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backslash</a:t>
                      </a:r>
                      <a:endParaRPr lang="es-ES" sz="3200" kern="1200" dirty="0">
                        <a:solidFill>
                          <a:srgbClr val="0046AD"/>
                        </a:solidFill>
                        <a:latin typeface="SeriaRegular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93908" marR="150253" marT="126213" marB="126213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802492"/>
                  </a:ext>
                </a:extLst>
              </a:tr>
              <a:tr h="685156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s-ES" sz="3200" kern="120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\'</a:t>
                      </a:r>
                    </a:p>
                  </a:txBody>
                  <a:tcPr marL="93908" marR="150253" marT="126213" marB="1262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s-ES" sz="3200" kern="120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single </a:t>
                      </a:r>
                      <a:r>
                        <a:rPr lang="es-ES" sz="3200" kern="1200" dirty="0" err="1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quote</a:t>
                      </a:r>
                      <a:endParaRPr lang="es-ES" sz="3200" kern="1200" dirty="0">
                        <a:solidFill>
                          <a:srgbClr val="0046AD"/>
                        </a:solidFill>
                        <a:latin typeface="SeriaRegular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93908" marR="150253" marT="126213" marB="1262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801795"/>
                  </a:ext>
                </a:extLst>
              </a:tr>
              <a:tr h="745257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s-ES" sz="3200" kern="120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\"</a:t>
                      </a:r>
                    </a:p>
                  </a:txBody>
                  <a:tcPr marL="93908" marR="150253" marT="126213" marB="126213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s-ES" sz="3200" kern="1200" dirty="0" err="1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double</a:t>
                      </a:r>
                      <a:r>
                        <a:rPr lang="es-ES" sz="3200" kern="120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3200" kern="1200" dirty="0" err="1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quote</a:t>
                      </a:r>
                      <a:endParaRPr lang="es-ES" sz="3200" kern="1200" dirty="0">
                        <a:solidFill>
                          <a:srgbClr val="0046AD"/>
                        </a:solidFill>
                        <a:latin typeface="SeriaRegular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93908" marR="150253" marT="126213" marB="126213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407068"/>
                  </a:ext>
                </a:extLst>
              </a:tr>
              <a:tr h="685156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s-ES" sz="3200" kern="120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\n</a:t>
                      </a:r>
                    </a:p>
                  </a:txBody>
                  <a:tcPr marL="93908" marR="150253" marT="126213" marB="1262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s-ES" sz="3200" kern="1200" dirty="0" err="1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newline</a:t>
                      </a:r>
                      <a:endParaRPr lang="es-ES" sz="3200" kern="1200" dirty="0">
                        <a:solidFill>
                          <a:srgbClr val="0046AD"/>
                        </a:solidFill>
                        <a:latin typeface="SeriaRegular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93908" marR="150253" marT="126213" marB="12621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100831"/>
                  </a:ext>
                </a:extLst>
              </a:tr>
              <a:tr h="745257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s-ES" sz="3200" kern="120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\t</a:t>
                      </a:r>
                    </a:p>
                  </a:txBody>
                  <a:tcPr marL="93908" marR="150253" marT="126213" marB="126213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s-ES" sz="3200" kern="1200" dirty="0" err="1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tab</a:t>
                      </a:r>
                      <a:endParaRPr lang="es-ES" sz="3200" kern="1200" dirty="0">
                        <a:solidFill>
                          <a:srgbClr val="0046AD"/>
                        </a:solidFill>
                        <a:latin typeface="SeriaRegular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93908" marR="150253" marT="126213" marB="126213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856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074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BDE75-0DD4-C540-AD83-8AF6FAF8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(III)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70F521-D22E-1048-991C-FC02785EB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829" y="1690687"/>
            <a:ext cx="9024730" cy="4078345"/>
          </a:xfrm>
        </p:spPr>
        <p:txBody>
          <a:bodyPr>
            <a:normAutofit lnSpcReduction="10000"/>
          </a:bodyPr>
          <a:lstStyle/>
          <a:p>
            <a:r>
              <a:rPr lang="en-GB" sz="3200" dirty="0"/>
              <a:t>Web Development: with frameworks like Django and Flask</a:t>
            </a:r>
          </a:p>
          <a:p>
            <a:endParaRPr lang="en-GB" sz="3200" dirty="0"/>
          </a:p>
          <a:p>
            <a:r>
              <a:rPr lang="en-GB" sz="3200" dirty="0"/>
              <a:t>Data Science and Machine Learning: with libraries like Pandas        NumPy        SciPy        TensorFlow        </a:t>
            </a:r>
            <a:r>
              <a:rPr lang="en-GB" sz="3200" dirty="0" err="1"/>
              <a:t>Pytorch</a:t>
            </a:r>
            <a:endParaRPr lang="en-GB" sz="3200" dirty="0"/>
          </a:p>
          <a:p>
            <a:endParaRPr lang="en-GB" sz="3200" dirty="0"/>
          </a:p>
          <a:p>
            <a:r>
              <a:rPr lang="en-GB" sz="3200" dirty="0"/>
              <a:t>Game Development: with libraries like </a:t>
            </a:r>
            <a:r>
              <a:rPr lang="en-GB" sz="3200" dirty="0" err="1"/>
              <a:t>Pygame</a:t>
            </a:r>
            <a:endParaRPr lang="en-GB" sz="3200" dirty="0"/>
          </a:p>
          <a:p>
            <a:endParaRPr lang="en-GB" sz="3200" dirty="0"/>
          </a:p>
          <a:p>
            <a:r>
              <a:rPr lang="en-GB" sz="3200" dirty="0"/>
              <a:t>Embedded Systems: as </a:t>
            </a:r>
            <a:r>
              <a:rPr lang="en-GB" sz="3200" dirty="0" err="1"/>
              <a:t>MicroPython</a:t>
            </a:r>
            <a:r>
              <a:rPr lang="en-GB" sz="3200" dirty="0"/>
              <a:t> and </a:t>
            </a:r>
            <a:r>
              <a:rPr lang="en-GB" sz="3200" dirty="0" err="1"/>
              <a:t>CircuitPython</a:t>
            </a:r>
            <a:endParaRPr lang="en-GB" dirty="0"/>
          </a:p>
        </p:txBody>
      </p:sp>
      <p:pic>
        <p:nvPicPr>
          <p:cNvPr id="6" name="Imagen 5" descr="Imagen que contiene exterior, firmar, dibujo&#10;&#10;Descripción generada automáticamente">
            <a:extLst>
              <a:ext uri="{FF2B5EF4-FFF2-40B4-BE49-F238E27FC236}">
                <a16:creationId xmlns:a16="http://schemas.microsoft.com/office/drawing/2014/main" id="{C342682E-444D-3B59-36E5-7B9E8FD99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369" y="1354136"/>
            <a:ext cx="1451927" cy="916097"/>
          </a:xfrm>
          <a:prstGeom prst="rect">
            <a:avLst/>
          </a:prstGeom>
        </p:spPr>
      </p:pic>
      <p:pic>
        <p:nvPicPr>
          <p:cNvPr id="8" name="Imagen 7" descr="Un dibujo de un perro&#10;&#10;Descripción generada automáticamente con confianza media">
            <a:extLst>
              <a:ext uri="{FF2B5EF4-FFF2-40B4-BE49-F238E27FC236}">
                <a16:creationId xmlns:a16="http://schemas.microsoft.com/office/drawing/2014/main" id="{97B07322-4C5B-7315-B820-69C09C0951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3179" y="4511733"/>
            <a:ext cx="2755900" cy="838200"/>
          </a:xfrm>
          <a:prstGeom prst="rect">
            <a:avLst/>
          </a:prstGeom>
        </p:spPr>
      </p:pic>
      <p:pic>
        <p:nvPicPr>
          <p:cNvPr id="10" name="Imagen 9" descr="Texto&#10;&#10;Descripción generada automáticamente con confianza media">
            <a:extLst>
              <a:ext uri="{FF2B5EF4-FFF2-40B4-BE49-F238E27FC236}">
                <a16:creationId xmlns:a16="http://schemas.microsoft.com/office/drawing/2014/main" id="{10FF4B67-EE0D-6A63-2864-1C7BE03068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896" y="3073130"/>
            <a:ext cx="16764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294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Examples</a:t>
            </a:r>
            <a:endParaRPr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3535587-8D69-E791-6BF4-2EDFDD39E2F9}"/>
              </a:ext>
            </a:extLst>
          </p:cNvPr>
          <p:cNvGrpSpPr/>
          <p:nvPr/>
        </p:nvGrpSpPr>
        <p:grpSpPr>
          <a:xfrm>
            <a:off x="672853" y="1523182"/>
            <a:ext cx="5754074" cy="4631553"/>
            <a:chOff x="783017" y="1699342"/>
            <a:chExt cx="5234151" cy="4487143"/>
          </a:xfrm>
        </p:grpSpPr>
        <p:sp>
          <p:nvSpPr>
            <p:cNvPr id="10" name="object 30">
              <a:extLst>
                <a:ext uri="{FF2B5EF4-FFF2-40B4-BE49-F238E27FC236}">
                  <a16:creationId xmlns:a16="http://schemas.microsoft.com/office/drawing/2014/main" id="{A5E8863F-5858-7B1F-2357-34E45D57CD9A}"/>
                </a:ext>
              </a:extLst>
            </p:cNvPr>
            <p:cNvSpPr/>
            <p:nvPr/>
          </p:nvSpPr>
          <p:spPr>
            <a:xfrm>
              <a:off x="783017" y="1699342"/>
              <a:ext cx="5234151" cy="462279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endParaRPr lang="en-GB" sz="3567" dirty="0"/>
            </a:p>
          </p:txBody>
        </p:sp>
        <p:sp>
          <p:nvSpPr>
            <p:cNvPr id="11" name="object 31">
              <a:extLst>
                <a:ext uri="{FF2B5EF4-FFF2-40B4-BE49-F238E27FC236}">
                  <a16:creationId xmlns:a16="http://schemas.microsoft.com/office/drawing/2014/main" id="{CB87A29A-CF63-EEC3-F7A6-5F4BE6983930}"/>
                </a:ext>
              </a:extLst>
            </p:cNvPr>
            <p:cNvSpPr/>
            <p:nvPr/>
          </p:nvSpPr>
          <p:spPr>
            <a:xfrm>
              <a:off x="783017" y="1891027"/>
              <a:ext cx="5234151" cy="4295458"/>
            </a:xfrm>
            <a:custGeom>
              <a:avLst/>
              <a:gdLst/>
              <a:ahLst/>
              <a:cxnLst/>
              <a:rect l="l" t="t" r="r" b="b"/>
              <a:pathLst>
                <a:path w="2013585" h="1936114">
                  <a:moveTo>
                    <a:pt x="2013089" y="0"/>
                  </a:moveTo>
                  <a:lnTo>
                    <a:pt x="0" y="0"/>
                  </a:lnTo>
                  <a:lnTo>
                    <a:pt x="0" y="1935962"/>
                  </a:lnTo>
                  <a:lnTo>
                    <a:pt x="2013089" y="1935962"/>
                  </a:lnTo>
                  <a:lnTo>
                    <a:pt x="201308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# Literal backslash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backslash_str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= "This is a backslash: \\"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print(</a:t>
              </a: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backslash_str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)  # Output: This is a backslash: \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# Single quote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single_quote_str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= 'It</a:t>
              </a:r>
              <a:r>
                <a:rPr lang="en-GB" sz="1600" b="1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\'s 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a single quote.'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print(</a:t>
              </a: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single_quote_str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)  # Output: It's a single quote.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# Double quote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double_quote_str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= "He said, \"Hello!\""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print(</a:t>
              </a: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double_quote_str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)  # Output: He said, "Hello!"</a:t>
              </a:r>
            </a:p>
          </p:txBody>
        </p:sp>
      </p:grpSp>
      <p:sp>
        <p:nvSpPr>
          <p:cNvPr id="5" name="object 30">
            <a:extLst>
              <a:ext uri="{FF2B5EF4-FFF2-40B4-BE49-F238E27FC236}">
                <a16:creationId xmlns:a16="http://schemas.microsoft.com/office/drawing/2014/main" id="{8B52A639-4C39-8E5B-0B2D-8D41545EA299}"/>
              </a:ext>
            </a:extLst>
          </p:cNvPr>
          <p:cNvSpPr/>
          <p:nvPr/>
        </p:nvSpPr>
        <p:spPr>
          <a:xfrm>
            <a:off x="6834174" y="1516700"/>
            <a:ext cx="5105277" cy="245158"/>
          </a:xfrm>
          <a:custGeom>
            <a:avLst/>
            <a:gdLst/>
            <a:ahLst/>
            <a:cxnLst/>
            <a:rect l="l" t="t" r="r" b="b"/>
            <a:pathLst>
              <a:path w="2013585" h="69850">
                <a:moveTo>
                  <a:pt x="0" y="69684"/>
                </a:moveTo>
                <a:lnTo>
                  <a:pt x="2013089" y="69684"/>
                </a:lnTo>
                <a:lnTo>
                  <a:pt x="2013089" y="0"/>
                </a:lnTo>
                <a:lnTo>
                  <a:pt x="0" y="0"/>
                </a:lnTo>
                <a:lnTo>
                  <a:pt x="0" y="69684"/>
                </a:lnTo>
                <a:close/>
              </a:path>
            </a:pathLst>
          </a:custGeom>
          <a:solidFill>
            <a:srgbClr val="0046AC"/>
          </a:solidFill>
        </p:spPr>
        <p:txBody>
          <a:bodyPr wrap="square" lIns="0" tIns="0" rIns="0" bIns="0" rtlCol="0"/>
          <a:lstStyle/>
          <a:p>
            <a:endParaRPr lang="en-GB" sz="3567" dirty="0"/>
          </a:p>
        </p:txBody>
      </p:sp>
      <p:sp>
        <p:nvSpPr>
          <p:cNvPr id="6" name="object 31">
            <a:extLst>
              <a:ext uri="{FF2B5EF4-FFF2-40B4-BE49-F238E27FC236}">
                <a16:creationId xmlns:a16="http://schemas.microsoft.com/office/drawing/2014/main" id="{B5182378-044B-EAD1-C0A4-4452195D5344}"/>
              </a:ext>
            </a:extLst>
          </p:cNvPr>
          <p:cNvSpPr/>
          <p:nvPr/>
        </p:nvSpPr>
        <p:spPr>
          <a:xfrm>
            <a:off x="6834174" y="1761858"/>
            <a:ext cx="5105277" cy="4353688"/>
          </a:xfrm>
          <a:custGeom>
            <a:avLst/>
            <a:gdLst/>
            <a:ahLst/>
            <a:cxnLst/>
            <a:rect l="l" t="t" r="r" b="b"/>
            <a:pathLst>
              <a:path w="2013585" h="1936114">
                <a:moveTo>
                  <a:pt x="2013089" y="0"/>
                </a:moveTo>
                <a:lnTo>
                  <a:pt x="0" y="0"/>
                </a:lnTo>
                <a:lnTo>
                  <a:pt x="0" y="1935962"/>
                </a:lnTo>
                <a:lnTo>
                  <a:pt x="2013089" y="1935962"/>
                </a:lnTo>
                <a:lnTo>
                  <a:pt x="2013089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pPr marL="67952">
              <a:spcBef>
                <a:spcPts val="1962"/>
              </a:spcBef>
            </a:pPr>
            <a:r>
              <a:rPr lang="en-GB" sz="1600" spc="-168" dirty="0">
                <a:solidFill>
                  <a:srgbClr val="0046AC"/>
                </a:solidFill>
                <a:latin typeface="Courier New"/>
                <a:cs typeface="Courier New"/>
              </a:rPr>
              <a:t># Newline</a:t>
            </a:r>
          </a:p>
          <a:p>
            <a:pPr marL="67952">
              <a:spcBef>
                <a:spcPts val="1962"/>
              </a:spcBef>
            </a:pPr>
            <a:r>
              <a:rPr lang="en-GB" sz="1600" spc="-168" dirty="0" err="1">
                <a:solidFill>
                  <a:srgbClr val="0046AC"/>
                </a:solidFill>
                <a:latin typeface="Courier New"/>
                <a:cs typeface="Courier New"/>
              </a:rPr>
              <a:t>newline_str</a:t>
            </a:r>
            <a:r>
              <a:rPr lang="en-GB" sz="1600" spc="-168" dirty="0">
                <a:solidFill>
                  <a:srgbClr val="0046AC"/>
                </a:solidFill>
                <a:latin typeface="Courier New"/>
                <a:cs typeface="Courier New"/>
              </a:rPr>
              <a:t> = "First line\</a:t>
            </a:r>
            <a:r>
              <a:rPr lang="en-GB" sz="1600" spc="-168" dirty="0" err="1">
                <a:solidFill>
                  <a:srgbClr val="0046AC"/>
                </a:solidFill>
                <a:latin typeface="Courier New"/>
                <a:cs typeface="Courier New"/>
              </a:rPr>
              <a:t>nSecond</a:t>
            </a:r>
            <a:r>
              <a:rPr lang="en-GB" sz="1600" spc="-168" dirty="0">
                <a:solidFill>
                  <a:srgbClr val="0046AC"/>
                </a:solidFill>
                <a:latin typeface="Courier New"/>
                <a:cs typeface="Courier New"/>
              </a:rPr>
              <a:t> line"</a:t>
            </a:r>
          </a:p>
          <a:p>
            <a:pPr marL="67952">
              <a:spcBef>
                <a:spcPts val="1962"/>
              </a:spcBef>
            </a:pPr>
            <a:r>
              <a:rPr lang="en-GB" sz="1600" spc="-168" dirty="0">
                <a:solidFill>
                  <a:srgbClr val="0046AC"/>
                </a:solidFill>
                <a:latin typeface="Courier New"/>
                <a:cs typeface="Courier New"/>
              </a:rPr>
              <a:t>print(</a:t>
            </a:r>
            <a:r>
              <a:rPr lang="en-GB" sz="1600" spc="-168" dirty="0" err="1">
                <a:solidFill>
                  <a:srgbClr val="0046AC"/>
                </a:solidFill>
                <a:latin typeface="Courier New"/>
                <a:cs typeface="Courier New"/>
              </a:rPr>
              <a:t>newline_str</a:t>
            </a:r>
            <a:r>
              <a:rPr lang="en-GB" sz="1600" spc="-168" dirty="0">
                <a:solidFill>
                  <a:srgbClr val="0046AC"/>
                </a:solidFill>
                <a:latin typeface="Courier New"/>
                <a:cs typeface="Courier New"/>
              </a:rPr>
              <a:t>)</a:t>
            </a:r>
          </a:p>
          <a:p>
            <a:pPr marL="67952">
              <a:spcBef>
                <a:spcPts val="1962"/>
              </a:spcBef>
            </a:pPr>
            <a:r>
              <a:rPr lang="en-GB" sz="1600" spc="-168" dirty="0">
                <a:solidFill>
                  <a:srgbClr val="0046AC"/>
                </a:solidFill>
                <a:latin typeface="Courier New"/>
                <a:cs typeface="Courier New"/>
              </a:rPr>
              <a:t># Output:</a:t>
            </a:r>
          </a:p>
          <a:p>
            <a:pPr marL="67952">
              <a:spcBef>
                <a:spcPts val="1962"/>
              </a:spcBef>
            </a:pPr>
            <a:r>
              <a:rPr lang="en-GB" sz="1600" spc="-168" dirty="0">
                <a:solidFill>
                  <a:srgbClr val="0046AC"/>
                </a:solidFill>
                <a:latin typeface="Courier New"/>
                <a:cs typeface="Courier New"/>
              </a:rPr>
              <a:t># First line</a:t>
            </a:r>
          </a:p>
          <a:p>
            <a:pPr marL="67952">
              <a:spcBef>
                <a:spcPts val="1962"/>
              </a:spcBef>
            </a:pPr>
            <a:r>
              <a:rPr lang="en-GB" sz="1600" spc="-168" dirty="0">
                <a:solidFill>
                  <a:srgbClr val="0046AC"/>
                </a:solidFill>
                <a:latin typeface="Courier New"/>
                <a:cs typeface="Courier New"/>
              </a:rPr>
              <a:t># Second line</a:t>
            </a:r>
          </a:p>
          <a:p>
            <a:pPr marL="67952">
              <a:spcBef>
                <a:spcPts val="1962"/>
              </a:spcBef>
            </a:pPr>
            <a:r>
              <a:rPr lang="en-GB" sz="1600" spc="-168" dirty="0">
                <a:solidFill>
                  <a:srgbClr val="0046AC"/>
                </a:solidFill>
                <a:latin typeface="Courier New"/>
                <a:cs typeface="Courier New"/>
              </a:rPr>
              <a:t># Tab</a:t>
            </a:r>
          </a:p>
          <a:p>
            <a:pPr marL="67952">
              <a:spcBef>
                <a:spcPts val="1962"/>
              </a:spcBef>
            </a:pPr>
            <a:r>
              <a:rPr lang="en-GB" sz="1600" spc="-168" dirty="0" err="1">
                <a:solidFill>
                  <a:srgbClr val="0046AC"/>
                </a:solidFill>
                <a:latin typeface="Courier New"/>
                <a:cs typeface="Courier New"/>
              </a:rPr>
              <a:t>tab_str</a:t>
            </a:r>
            <a:r>
              <a:rPr lang="en-GB" sz="1600" spc="-168" dirty="0">
                <a:solidFill>
                  <a:srgbClr val="0046AC"/>
                </a:solidFill>
                <a:latin typeface="Courier New"/>
                <a:cs typeface="Courier New"/>
              </a:rPr>
              <a:t> = "Column1\tColumn2"</a:t>
            </a:r>
          </a:p>
          <a:p>
            <a:pPr marL="67952">
              <a:spcBef>
                <a:spcPts val="1962"/>
              </a:spcBef>
            </a:pPr>
            <a:r>
              <a:rPr lang="en-GB" sz="1600" spc="-168" dirty="0">
                <a:solidFill>
                  <a:srgbClr val="0046AC"/>
                </a:solidFill>
                <a:latin typeface="Courier New"/>
                <a:cs typeface="Courier New"/>
              </a:rPr>
              <a:t>print(</a:t>
            </a:r>
            <a:r>
              <a:rPr lang="en-GB" sz="1600" spc="-168" dirty="0" err="1">
                <a:solidFill>
                  <a:srgbClr val="0046AC"/>
                </a:solidFill>
                <a:latin typeface="Courier New"/>
                <a:cs typeface="Courier New"/>
              </a:rPr>
              <a:t>tab_str</a:t>
            </a:r>
            <a:r>
              <a:rPr lang="en-GB" sz="1600" spc="-168" dirty="0">
                <a:solidFill>
                  <a:srgbClr val="0046AC"/>
                </a:solidFill>
                <a:latin typeface="Courier New"/>
                <a:cs typeface="Courier New"/>
              </a:rPr>
              <a:t>)  # Output: Column1	Column2</a:t>
            </a:r>
          </a:p>
          <a:p>
            <a:pPr marL="67952">
              <a:spcBef>
                <a:spcPts val="1962"/>
              </a:spcBef>
            </a:pPr>
            <a:endParaRPr lang="en-GB" sz="1600" spc="-168" dirty="0">
              <a:solidFill>
                <a:srgbClr val="0046AC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993070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Exercise</a:t>
            </a:r>
            <a:r>
              <a:rPr lang="es-ES" dirty="0"/>
              <a:t> (I)</a:t>
            </a:r>
            <a:endParaRPr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3535587-8D69-E791-6BF4-2EDFDD39E2F9}"/>
              </a:ext>
            </a:extLst>
          </p:cNvPr>
          <p:cNvGrpSpPr/>
          <p:nvPr/>
        </p:nvGrpSpPr>
        <p:grpSpPr>
          <a:xfrm>
            <a:off x="1966075" y="1379491"/>
            <a:ext cx="8745467" cy="4631553"/>
            <a:chOff x="783017" y="1699342"/>
            <a:chExt cx="5234151" cy="4487143"/>
          </a:xfrm>
        </p:grpSpPr>
        <p:sp>
          <p:nvSpPr>
            <p:cNvPr id="10" name="object 30">
              <a:extLst>
                <a:ext uri="{FF2B5EF4-FFF2-40B4-BE49-F238E27FC236}">
                  <a16:creationId xmlns:a16="http://schemas.microsoft.com/office/drawing/2014/main" id="{A5E8863F-5858-7B1F-2357-34E45D57CD9A}"/>
                </a:ext>
              </a:extLst>
            </p:cNvPr>
            <p:cNvSpPr/>
            <p:nvPr/>
          </p:nvSpPr>
          <p:spPr>
            <a:xfrm>
              <a:off x="783017" y="1699342"/>
              <a:ext cx="5234151" cy="462279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endParaRPr lang="en-GB" sz="3567" dirty="0"/>
            </a:p>
          </p:txBody>
        </p:sp>
        <p:sp>
          <p:nvSpPr>
            <p:cNvPr id="11" name="object 31">
              <a:extLst>
                <a:ext uri="{FF2B5EF4-FFF2-40B4-BE49-F238E27FC236}">
                  <a16:creationId xmlns:a16="http://schemas.microsoft.com/office/drawing/2014/main" id="{CB87A29A-CF63-EEC3-F7A6-5F4BE6983930}"/>
                </a:ext>
              </a:extLst>
            </p:cNvPr>
            <p:cNvSpPr/>
            <p:nvPr/>
          </p:nvSpPr>
          <p:spPr>
            <a:xfrm>
              <a:off x="783017" y="1891027"/>
              <a:ext cx="5234151" cy="4295458"/>
            </a:xfrm>
            <a:custGeom>
              <a:avLst/>
              <a:gdLst/>
              <a:ahLst/>
              <a:cxnLst/>
              <a:rect l="l" t="t" r="r" b="b"/>
              <a:pathLst>
                <a:path w="2013585" h="1936114">
                  <a:moveTo>
                    <a:pt x="2013089" y="0"/>
                  </a:moveTo>
                  <a:lnTo>
                    <a:pt x="0" y="0"/>
                  </a:lnTo>
                  <a:lnTo>
                    <a:pt x="0" y="1935962"/>
                  </a:lnTo>
                  <a:lnTo>
                    <a:pt x="2013089" y="1935962"/>
                  </a:lnTo>
                  <a:lnTo>
                    <a:pt x="201308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# I want to visualize the following text. Create 1 string and use += operator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File path: C:\Users\Username\Documents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Quote: "Stay hungry, stay foolish." - Steve Jobs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List: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1. Item One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2. Item Two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3. Item Three</a:t>
              </a:r>
            </a:p>
            <a:p>
              <a:pPr marL="67952">
                <a:spcBef>
                  <a:spcPts val="1962"/>
                </a:spcBef>
              </a:pPr>
              <a:endParaRPr lang="en-GB" sz="1600" spc="-168" dirty="0">
                <a:solidFill>
                  <a:srgbClr val="0046AC"/>
                </a:solidFill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29112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Exercise</a:t>
            </a:r>
            <a:r>
              <a:rPr lang="es-ES" dirty="0"/>
              <a:t> (II)</a:t>
            </a:r>
            <a:endParaRPr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3535587-8D69-E791-6BF4-2EDFDD39E2F9}"/>
              </a:ext>
            </a:extLst>
          </p:cNvPr>
          <p:cNvGrpSpPr/>
          <p:nvPr/>
        </p:nvGrpSpPr>
        <p:grpSpPr>
          <a:xfrm>
            <a:off x="1966075" y="1379491"/>
            <a:ext cx="7746885" cy="4631553"/>
            <a:chOff x="783017" y="1699342"/>
            <a:chExt cx="5234151" cy="4487143"/>
          </a:xfrm>
        </p:grpSpPr>
        <p:sp>
          <p:nvSpPr>
            <p:cNvPr id="10" name="object 30">
              <a:extLst>
                <a:ext uri="{FF2B5EF4-FFF2-40B4-BE49-F238E27FC236}">
                  <a16:creationId xmlns:a16="http://schemas.microsoft.com/office/drawing/2014/main" id="{A5E8863F-5858-7B1F-2357-34E45D57CD9A}"/>
                </a:ext>
              </a:extLst>
            </p:cNvPr>
            <p:cNvSpPr/>
            <p:nvPr/>
          </p:nvSpPr>
          <p:spPr>
            <a:xfrm>
              <a:off x="783017" y="1699342"/>
              <a:ext cx="5234151" cy="462279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endParaRPr lang="en-GB" sz="3567" dirty="0"/>
            </a:p>
          </p:txBody>
        </p:sp>
        <p:sp>
          <p:nvSpPr>
            <p:cNvPr id="11" name="object 31">
              <a:extLst>
                <a:ext uri="{FF2B5EF4-FFF2-40B4-BE49-F238E27FC236}">
                  <a16:creationId xmlns:a16="http://schemas.microsoft.com/office/drawing/2014/main" id="{CB87A29A-CF63-EEC3-F7A6-5F4BE6983930}"/>
                </a:ext>
              </a:extLst>
            </p:cNvPr>
            <p:cNvSpPr/>
            <p:nvPr/>
          </p:nvSpPr>
          <p:spPr>
            <a:xfrm>
              <a:off x="783017" y="1891027"/>
              <a:ext cx="5234151" cy="4295458"/>
            </a:xfrm>
            <a:custGeom>
              <a:avLst/>
              <a:gdLst/>
              <a:ahLst/>
              <a:cxnLst/>
              <a:rect l="l" t="t" r="r" b="b"/>
              <a:pathLst>
                <a:path w="2013585" h="1936114">
                  <a:moveTo>
                    <a:pt x="2013089" y="0"/>
                  </a:moveTo>
                  <a:lnTo>
                    <a:pt x="0" y="0"/>
                  </a:lnTo>
                  <a:lnTo>
                    <a:pt x="0" y="1935962"/>
                  </a:lnTo>
                  <a:lnTo>
                    <a:pt x="2013089" y="1935962"/>
                  </a:lnTo>
                  <a:lnTo>
                    <a:pt x="201308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67952">
                <a:spcBef>
                  <a:spcPts val="1962"/>
                </a:spcBef>
              </a:pPr>
              <a:r>
                <a:rPr lang="en-GB" sz="2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Write a program that takes a sentence from the user, converts the entire sentence to lowercase, removes leading and trailing whitespace, counts the number of words, and replaces a specific word with another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1978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ES" dirty="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A4F052B-F201-AD41-B7E2-1EC76F625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254"/>
            <a:ext cx="10515600" cy="46672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Introduction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Why Study Python?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Python Interpreter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An informal introduction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Numbers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Strings</a:t>
            </a:r>
          </a:p>
          <a:p>
            <a:pPr eaLnBrk="1" hangingPunct="1"/>
            <a:r>
              <a:rPr lang="en-GB" altLang="es-ES" sz="3000" b="1" dirty="0">
                <a:ea typeface="ＭＳ Ｐゴシック" panose="020B0600070205080204" pitchFamily="34" charset="-128"/>
              </a:rPr>
              <a:t>Lists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Functions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Variable Scope</a:t>
            </a:r>
          </a:p>
          <a:p>
            <a:pPr lvl="1" eaLnBrk="1" hangingPunct="1">
              <a:buFont typeface="Zapf Dingbats" charset="2"/>
              <a:buNone/>
            </a:pPr>
            <a:endParaRPr lang="en-GB" altLang="es-E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15968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Lists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An ordered collection of </a:t>
            </a:r>
            <a:r>
              <a:rPr b="1" dirty="0"/>
              <a:t>mutable</a:t>
            </a:r>
            <a:r>
              <a:rPr dirty="0"/>
              <a:t> data</a:t>
            </a:r>
          </a:p>
          <a:p>
            <a:pPr lvl="1"/>
            <a:r>
              <a:rPr dirty="0"/>
              <a:t>Ordered: </a:t>
            </a:r>
            <a:r>
              <a:rPr lang="es-ES" dirty="0"/>
              <a:t>d</a:t>
            </a:r>
            <a:r>
              <a:rPr dirty="0" err="1"/>
              <a:t>ata</a:t>
            </a:r>
            <a:r>
              <a:rPr dirty="0"/>
              <a:t> in the list have a location</a:t>
            </a:r>
          </a:p>
          <a:p>
            <a:pPr lvl="1"/>
            <a:r>
              <a:rPr dirty="0"/>
              <a:t>Mutable: </a:t>
            </a:r>
            <a:r>
              <a:rPr lang="es-ES" dirty="0"/>
              <a:t>d</a:t>
            </a:r>
            <a:r>
              <a:rPr dirty="0" err="1"/>
              <a:t>ata</a:t>
            </a:r>
            <a:r>
              <a:rPr dirty="0"/>
              <a:t> can be modified</a:t>
            </a:r>
          </a:p>
          <a:p>
            <a:pPr lvl="1"/>
            <a:r>
              <a:rPr dirty="0"/>
              <a:t>Data types can be different</a:t>
            </a:r>
            <a:endParaRPr lang="es-ES" dirty="0"/>
          </a:p>
          <a:p>
            <a:r>
              <a:rPr lang="es-ES" dirty="0" err="1"/>
              <a:t>Concatenation</a:t>
            </a:r>
            <a:r>
              <a:rPr lang="es-ES" dirty="0"/>
              <a:t> &amp; </a:t>
            </a:r>
            <a:r>
              <a:rPr lang="es-ES" dirty="0" err="1"/>
              <a:t>Repetition</a:t>
            </a:r>
            <a:endParaRPr lang="es-ES" dirty="0"/>
          </a:p>
          <a:p>
            <a:r>
              <a:rPr lang="es-ES" dirty="0" err="1"/>
              <a:t>Slice</a:t>
            </a:r>
            <a:r>
              <a:rPr lang="es-ES" dirty="0"/>
              <a:t> &amp; </a:t>
            </a:r>
            <a:r>
              <a:rPr lang="es-ES" dirty="0" err="1"/>
              <a:t>Indexing</a:t>
            </a:r>
            <a:r>
              <a:rPr lang="es-ES" dirty="0"/>
              <a:t> </a:t>
            </a:r>
            <a:r>
              <a:rPr lang="es-ES" dirty="0" err="1"/>
              <a:t>notation</a:t>
            </a:r>
            <a:r>
              <a:rPr lang="es-ES" dirty="0"/>
              <a:t> </a:t>
            </a:r>
          </a:p>
          <a:p>
            <a:endParaRPr lang="es-ES" dirty="0"/>
          </a:p>
          <a:p>
            <a:endParaRPr lang="es-ES" dirty="0"/>
          </a:p>
          <a:p>
            <a:endParaRPr dirty="0"/>
          </a:p>
          <a:p>
            <a:pPr marL="0" indent="0">
              <a:buNone/>
            </a:pPr>
            <a:endParaRPr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4E6B0BB8-A81B-60B3-8821-505F36A60A87}"/>
              </a:ext>
            </a:extLst>
          </p:cNvPr>
          <p:cNvGrpSpPr/>
          <p:nvPr/>
        </p:nvGrpSpPr>
        <p:grpSpPr>
          <a:xfrm>
            <a:off x="6505304" y="1917065"/>
            <a:ext cx="5564776" cy="4259898"/>
            <a:chOff x="783017" y="1549978"/>
            <a:chExt cx="5234151" cy="4636507"/>
          </a:xfrm>
        </p:grpSpPr>
        <p:sp>
          <p:nvSpPr>
            <p:cNvPr id="5" name="object 30">
              <a:extLst>
                <a:ext uri="{FF2B5EF4-FFF2-40B4-BE49-F238E27FC236}">
                  <a16:creationId xmlns:a16="http://schemas.microsoft.com/office/drawing/2014/main" id="{26708090-5CCE-60FF-52D0-DC6267ADB647}"/>
                </a:ext>
              </a:extLst>
            </p:cNvPr>
            <p:cNvSpPr/>
            <p:nvPr/>
          </p:nvSpPr>
          <p:spPr>
            <a:xfrm>
              <a:off x="783017" y="1549978"/>
              <a:ext cx="5234151" cy="611644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endParaRPr lang="en-GB" sz="3567" dirty="0"/>
            </a:p>
          </p:txBody>
        </p:sp>
        <p:sp>
          <p:nvSpPr>
            <p:cNvPr id="6" name="object 31">
              <a:extLst>
                <a:ext uri="{FF2B5EF4-FFF2-40B4-BE49-F238E27FC236}">
                  <a16:creationId xmlns:a16="http://schemas.microsoft.com/office/drawing/2014/main" id="{DC82E0AB-BF7C-774E-1F55-A7A7A2105462}"/>
                </a:ext>
              </a:extLst>
            </p:cNvPr>
            <p:cNvSpPr/>
            <p:nvPr/>
          </p:nvSpPr>
          <p:spPr>
            <a:xfrm>
              <a:off x="783017" y="1891027"/>
              <a:ext cx="5234151" cy="4295458"/>
            </a:xfrm>
            <a:custGeom>
              <a:avLst/>
              <a:gdLst/>
              <a:ahLst/>
              <a:cxnLst/>
              <a:rect l="l" t="t" r="r" b="b"/>
              <a:pathLst>
                <a:path w="2013585" h="1936114">
                  <a:moveTo>
                    <a:pt x="2013089" y="0"/>
                  </a:moveTo>
                  <a:lnTo>
                    <a:pt x="0" y="0"/>
                  </a:lnTo>
                  <a:lnTo>
                    <a:pt x="0" y="1935962"/>
                  </a:lnTo>
                  <a:lnTo>
                    <a:pt x="2013089" y="1935962"/>
                  </a:lnTo>
                  <a:lnTo>
                    <a:pt x="201308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a = ['spam', 'eggs', 123]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print(a)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print(a[2])         # 123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print(a[1:])        # ['eggs’, 123]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print(a + a[2:])    # ['spam’,'eggs’,123,123]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a[0] = "jam”        # ['jam','eggs',123, 123]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print(a*2)          # ['jam', 'eggs', 123, 123, 'jam’,   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                # 'eggs', 123, 123]</a:t>
              </a:r>
            </a:p>
            <a:p>
              <a:pPr marL="67952">
                <a:spcBef>
                  <a:spcPts val="1962"/>
                </a:spcBef>
              </a:pPr>
              <a:endParaRPr lang="en-GB" sz="1600" spc="-168" dirty="0">
                <a:solidFill>
                  <a:srgbClr val="0046AC"/>
                </a:solidFill>
                <a:latin typeface="Courier New"/>
                <a:cs typeface="Courier New"/>
              </a:endParaRP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4100" dirty="0"/>
              <a:t>List have built-in methods for various operations</a:t>
            </a:r>
          </a:p>
          <a:p>
            <a:r>
              <a:rPr lang="en-GB" sz="4100" dirty="0"/>
              <a:t>Function: </a:t>
            </a:r>
            <a:r>
              <a:rPr lang="en-GB" sz="4100" dirty="0" err="1"/>
              <a:t>len</a:t>
            </a:r>
            <a:r>
              <a:rPr lang="en-GB" sz="4100" dirty="0"/>
              <a:t>()</a:t>
            </a:r>
          </a:p>
          <a:p>
            <a:r>
              <a:rPr lang="en-GB" sz="4100" dirty="0"/>
              <a:t>Common methods: </a:t>
            </a:r>
          </a:p>
          <a:p>
            <a:pPr lvl="1"/>
            <a:r>
              <a:rPr lang="en-GB" sz="2800" dirty="0"/>
              <a:t>append()</a:t>
            </a:r>
          </a:p>
          <a:p>
            <a:pPr lvl="1"/>
            <a:r>
              <a:rPr lang="en-GB" sz="2800" dirty="0"/>
              <a:t>extend()  </a:t>
            </a:r>
          </a:p>
          <a:p>
            <a:pPr lvl="1"/>
            <a:r>
              <a:rPr lang="en-GB" sz="2800" dirty="0"/>
              <a:t>insert()  </a:t>
            </a:r>
          </a:p>
          <a:p>
            <a:pPr lvl="1"/>
            <a:r>
              <a:rPr lang="en-GB" sz="2800" dirty="0"/>
              <a:t>remove()   </a:t>
            </a:r>
          </a:p>
          <a:p>
            <a:pPr lvl="1"/>
            <a:r>
              <a:rPr lang="en-GB" sz="2800" dirty="0"/>
              <a:t>pop()   </a:t>
            </a:r>
          </a:p>
          <a:p>
            <a:pPr lvl="1"/>
            <a:r>
              <a:rPr lang="en-GB" sz="2800" dirty="0"/>
              <a:t>clear()   </a:t>
            </a:r>
          </a:p>
          <a:p>
            <a:pPr lvl="1"/>
            <a:r>
              <a:rPr lang="en-GB" sz="2800" dirty="0"/>
              <a:t>index()   </a:t>
            </a:r>
          </a:p>
          <a:p>
            <a:pPr lvl="1"/>
            <a:r>
              <a:rPr lang="en-GB" sz="2800" dirty="0"/>
              <a:t>count()   </a:t>
            </a:r>
          </a:p>
          <a:p>
            <a:pPr lvl="1"/>
            <a:r>
              <a:rPr lang="en-GB" sz="2800" dirty="0"/>
              <a:t>sort()   </a:t>
            </a:r>
          </a:p>
          <a:p>
            <a:pPr lvl="1"/>
            <a:r>
              <a:rPr lang="en-GB" sz="2800" dirty="0"/>
              <a:t>reverse()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89105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methods</a:t>
            </a:r>
            <a:endParaRPr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4987D4C9-A564-474F-77EC-D5760F6F0938}"/>
              </a:ext>
            </a:extLst>
          </p:cNvPr>
          <p:cNvGrpSpPr/>
          <p:nvPr/>
        </p:nvGrpSpPr>
        <p:grpSpPr>
          <a:xfrm>
            <a:off x="383634" y="1385888"/>
            <a:ext cx="10970166" cy="4800597"/>
            <a:chOff x="383635" y="1385888"/>
            <a:chExt cx="5791200" cy="4800597"/>
          </a:xfrm>
        </p:grpSpPr>
        <p:sp>
          <p:nvSpPr>
            <p:cNvPr id="10" name="object 30">
              <a:extLst>
                <a:ext uri="{FF2B5EF4-FFF2-40B4-BE49-F238E27FC236}">
                  <a16:creationId xmlns:a16="http://schemas.microsoft.com/office/drawing/2014/main" id="{A5E8863F-5858-7B1F-2357-34E45D57CD9A}"/>
                </a:ext>
              </a:extLst>
            </p:cNvPr>
            <p:cNvSpPr/>
            <p:nvPr/>
          </p:nvSpPr>
          <p:spPr>
            <a:xfrm>
              <a:off x="383635" y="1385888"/>
              <a:ext cx="5791200" cy="440297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endParaRPr lang="en-GB" sz="3567" dirty="0"/>
            </a:p>
          </p:txBody>
        </p:sp>
        <p:sp>
          <p:nvSpPr>
            <p:cNvPr id="11" name="object 31">
              <a:extLst>
                <a:ext uri="{FF2B5EF4-FFF2-40B4-BE49-F238E27FC236}">
                  <a16:creationId xmlns:a16="http://schemas.microsoft.com/office/drawing/2014/main" id="{CB87A29A-CF63-EEC3-F7A6-5F4BE6983930}"/>
                </a:ext>
              </a:extLst>
            </p:cNvPr>
            <p:cNvSpPr/>
            <p:nvPr/>
          </p:nvSpPr>
          <p:spPr>
            <a:xfrm>
              <a:off x="383635" y="1676161"/>
              <a:ext cx="5791200" cy="4510324"/>
            </a:xfrm>
            <a:custGeom>
              <a:avLst/>
              <a:gdLst/>
              <a:ahLst/>
              <a:cxnLst/>
              <a:rect l="l" t="t" r="r" b="b"/>
              <a:pathLst>
                <a:path w="2013585" h="1936114">
                  <a:moveTo>
                    <a:pt x="2013089" y="0"/>
                  </a:moveTo>
                  <a:lnTo>
                    <a:pt x="0" y="0"/>
                  </a:lnTo>
                  <a:lnTo>
                    <a:pt x="0" y="1935962"/>
                  </a:lnTo>
                  <a:lnTo>
                    <a:pt x="2013089" y="1935962"/>
                  </a:lnTo>
                  <a:lnTo>
                    <a:pt x="201308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fruits = ["apple", "banana", "cherry"]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# Append an element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fruits.append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("date")  # ["apple", "banana", "cherry", "date"]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# Extend list with another list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fruits.extend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(["elderberry", "fig"])  # ["apple", "banana", "cherry", "date", "elderberry", "fig"]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# Insert an element at a specific position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fruits.insert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(1, "blueberry")  # ["apple", "blueberry", "banana", "cherry", "date", "elderberry", "fig"]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# Remove an element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fruits.remove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("banana")  # ["apple", "blueberry", "cherry", "date", "elderberry", "fig"]</a:t>
              </a:r>
            </a:p>
            <a:p>
              <a:pPr marL="67952">
                <a:spcBef>
                  <a:spcPts val="1962"/>
                </a:spcBef>
              </a:pPr>
              <a:endParaRPr lang="en-GB" sz="1600" spc="-168" dirty="0">
                <a:solidFill>
                  <a:srgbClr val="0046AC"/>
                </a:solidFill>
                <a:latin typeface="Courier New"/>
                <a:cs typeface="Courier New"/>
              </a:endParaRPr>
            </a:p>
            <a:p>
              <a:pPr marL="67952">
                <a:spcBef>
                  <a:spcPts val="1962"/>
                </a:spcBef>
              </a:pPr>
              <a:endParaRPr lang="en-GB" sz="1600" spc="-168" dirty="0">
                <a:solidFill>
                  <a:srgbClr val="0046AC"/>
                </a:solidFill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62127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methods</a:t>
            </a:r>
            <a:endParaRPr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66A1BB64-3976-7D39-8778-3EA37CDE1701}"/>
              </a:ext>
            </a:extLst>
          </p:cNvPr>
          <p:cNvGrpSpPr/>
          <p:nvPr/>
        </p:nvGrpSpPr>
        <p:grpSpPr>
          <a:xfrm>
            <a:off x="535459" y="1255061"/>
            <a:ext cx="11603581" cy="4948516"/>
            <a:chOff x="6007693" y="2402144"/>
            <a:chExt cx="5704490" cy="1976059"/>
          </a:xfrm>
        </p:grpSpPr>
        <p:sp>
          <p:nvSpPr>
            <p:cNvPr id="6" name="object 30">
              <a:extLst>
                <a:ext uri="{FF2B5EF4-FFF2-40B4-BE49-F238E27FC236}">
                  <a16:creationId xmlns:a16="http://schemas.microsoft.com/office/drawing/2014/main" id="{EE0ED16E-BC6E-B6DD-997C-F6BE6835B3C8}"/>
                </a:ext>
              </a:extLst>
            </p:cNvPr>
            <p:cNvSpPr/>
            <p:nvPr/>
          </p:nvSpPr>
          <p:spPr>
            <a:xfrm>
              <a:off x="6007693" y="2402144"/>
              <a:ext cx="5704490" cy="90172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endParaRPr lang="en-GB" sz="3567" dirty="0"/>
            </a:p>
          </p:txBody>
        </p:sp>
        <p:sp>
          <p:nvSpPr>
            <p:cNvPr id="7" name="object 31">
              <a:extLst>
                <a:ext uri="{FF2B5EF4-FFF2-40B4-BE49-F238E27FC236}">
                  <a16:creationId xmlns:a16="http://schemas.microsoft.com/office/drawing/2014/main" id="{3ACBFE9B-BF99-CFF7-F0EA-504A06D1828E}"/>
                </a:ext>
              </a:extLst>
            </p:cNvPr>
            <p:cNvSpPr/>
            <p:nvPr/>
          </p:nvSpPr>
          <p:spPr>
            <a:xfrm>
              <a:off x="6007693" y="2493012"/>
              <a:ext cx="5704490" cy="1885191"/>
            </a:xfrm>
            <a:custGeom>
              <a:avLst/>
              <a:gdLst/>
              <a:ahLst/>
              <a:cxnLst/>
              <a:rect l="l" t="t" r="r" b="b"/>
              <a:pathLst>
                <a:path w="2013585" h="1936114">
                  <a:moveTo>
                    <a:pt x="2013089" y="0"/>
                  </a:moveTo>
                  <a:lnTo>
                    <a:pt x="0" y="0"/>
                  </a:lnTo>
                  <a:lnTo>
                    <a:pt x="0" y="1935962"/>
                  </a:lnTo>
                  <a:lnTo>
                    <a:pt x="2013089" y="1935962"/>
                  </a:lnTo>
                  <a:lnTo>
                    <a:pt x="201308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67952">
                <a:spcBef>
                  <a:spcPts val="1962"/>
                </a:spcBef>
              </a:pPr>
              <a:r>
                <a:rPr lang="en-GB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# 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Pop an element (remove and return it)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popped_fruit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= </a:t>
              </a: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fruits.pop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()  # "fig", ["apple", "blueberry", "cherry", "date", "elderberry"]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# Clear the list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fruits.clear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()  # []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# Index of an element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index_of_cherry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= </a:t>
              </a: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fruits.index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("cherry")  # 2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# Count occurrences of an element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count_of_apple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= </a:t>
              </a: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fruits.count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("apple")  # 1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# Sort the list          </a:t>
              </a: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fruits.sort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()  # ["apple", "banana", "cherry", "date"]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# Reverse the list       </a:t>
              </a: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fruits.reverse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()  # ["date", "cherry", "banana", "apple"]</a:t>
              </a:r>
            </a:p>
            <a:p>
              <a:pPr marL="67952">
                <a:spcBef>
                  <a:spcPts val="1962"/>
                </a:spcBef>
              </a:pPr>
              <a:endParaRPr lang="en-GB" spc="-168" dirty="0">
                <a:solidFill>
                  <a:srgbClr val="0046AC"/>
                </a:solidFill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3497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ES" dirty="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A4F052B-F201-AD41-B7E2-1EC76F625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254"/>
            <a:ext cx="10515600" cy="46672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Introduction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Why Study Python?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Python Interpreter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An informal introduction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Numbers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Strings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Lists</a:t>
            </a:r>
          </a:p>
          <a:p>
            <a:pPr eaLnBrk="1" hangingPunct="1"/>
            <a:r>
              <a:rPr lang="en-GB" altLang="es-ES" sz="3000" b="1" dirty="0">
                <a:ea typeface="ＭＳ Ｐゴシック" panose="020B0600070205080204" pitchFamily="34" charset="-128"/>
              </a:rPr>
              <a:t>Functions</a:t>
            </a:r>
          </a:p>
          <a:p>
            <a:r>
              <a:rPr lang="en-GB" altLang="es-ES" sz="3000" dirty="0">
                <a:ea typeface="ＭＳ Ｐゴシック" panose="020B0600070205080204" pitchFamily="34" charset="-128"/>
              </a:rPr>
              <a:t>Variable Scope</a:t>
            </a:r>
            <a:endParaRPr lang="en-GB" altLang="es-ES" sz="3000" b="1" dirty="0">
              <a:ea typeface="ＭＳ Ｐゴシック" panose="020B0600070205080204" pitchFamily="34" charset="-128"/>
            </a:endParaRPr>
          </a:p>
          <a:p>
            <a:pPr lvl="1" eaLnBrk="1" hangingPunct="1">
              <a:buFont typeface="Zapf Dingbats" charset="2"/>
              <a:buNone/>
            </a:pPr>
            <a:endParaRPr lang="en-GB" altLang="es-E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90190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4100" dirty="0"/>
              <a:t>Functions are reusable blocks of code that perform a specific task</a:t>
            </a:r>
          </a:p>
          <a:p>
            <a:r>
              <a:rPr lang="en-GB" sz="4100" dirty="0"/>
              <a:t>Functions help in organizing code and avoiding repetition</a:t>
            </a:r>
          </a:p>
          <a:p>
            <a:r>
              <a:rPr lang="en-GB" sz="4100" dirty="0"/>
              <a:t>Define using the </a:t>
            </a:r>
            <a:r>
              <a:rPr lang="en-GB" sz="4100" b="1" dirty="0"/>
              <a:t>def</a:t>
            </a:r>
            <a:r>
              <a:rPr lang="en-GB" sz="4100" dirty="0"/>
              <a:t> followed by the function name and ()</a:t>
            </a:r>
          </a:p>
          <a:p>
            <a:pPr lvl="1"/>
            <a:r>
              <a:rPr lang="en-GB" sz="3700" b="1" dirty="0"/>
              <a:t>Parameters</a:t>
            </a:r>
            <a:r>
              <a:rPr lang="en-GB" sz="3700" dirty="0"/>
              <a:t>: variables listed inside the parentheses in the function definition</a:t>
            </a:r>
          </a:p>
          <a:p>
            <a:pPr lvl="1"/>
            <a:r>
              <a:rPr lang="en-GB" sz="3700" b="1" dirty="0"/>
              <a:t>Arguments</a:t>
            </a:r>
            <a:r>
              <a:rPr lang="en-GB" sz="3700" dirty="0"/>
              <a:t>: values passed to the function when it is called</a:t>
            </a:r>
          </a:p>
          <a:p>
            <a:pPr lvl="1"/>
            <a:r>
              <a:rPr lang="en-GB" sz="3700" dirty="0"/>
              <a:t>Functions can have </a:t>
            </a:r>
            <a:r>
              <a:rPr lang="en-GB" sz="3700" b="1" dirty="0"/>
              <a:t>default parameters</a:t>
            </a:r>
            <a:r>
              <a:rPr lang="en-GB" sz="3700" dirty="0"/>
              <a:t>, allowing some arguments to be optional</a:t>
            </a:r>
          </a:p>
          <a:p>
            <a:r>
              <a:rPr lang="en-GB" sz="4100" dirty="0"/>
              <a:t>Return a value using the </a:t>
            </a:r>
            <a:r>
              <a:rPr lang="en-GB" sz="4100" b="1" i="1" dirty="0"/>
              <a:t>return</a:t>
            </a:r>
            <a:r>
              <a:rPr lang="en-GB" sz="4100" dirty="0"/>
              <a:t> statement</a:t>
            </a:r>
          </a:p>
          <a:p>
            <a:pPr lvl="1"/>
            <a:r>
              <a:rPr lang="en-GB" sz="3700" dirty="0"/>
              <a:t>You can return 1 or more values separated by “,”</a:t>
            </a:r>
          </a:p>
          <a:p>
            <a:pPr lvl="1"/>
            <a:r>
              <a:rPr lang="en-GB" sz="3700" dirty="0"/>
              <a:t>If no return statement is used, the function returns </a:t>
            </a:r>
            <a:r>
              <a:rPr lang="en-GB" sz="3700" b="1" dirty="0"/>
              <a:t>None</a:t>
            </a:r>
            <a:r>
              <a:rPr lang="en-GB" sz="3700" dirty="0"/>
              <a:t> by default</a:t>
            </a:r>
          </a:p>
          <a:p>
            <a:endParaRPr lang="en-GB" sz="4100" dirty="0"/>
          </a:p>
        </p:txBody>
      </p:sp>
    </p:spTree>
    <p:extLst>
      <p:ext uri="{BB962C8B-B14F-4D97-AF65-F5344CB8AC3E}">
        <p14:creationId xmlns:p14="http://schemas.microsoft.com/office/powerpoint/2010/main" val="1394464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ES" dirty="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A4F052B-F201-AD41-B7E2-1EC76F625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254"/>
            <a:ext cx="10515600" cy="466725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Introduction</a:t>
            </a:r>
          </a:p>
          <a:p>
            <a:pPr eaLnBrk="1" hangingPunct="1"/>
            <a:r>
              <a:rPr lang="en-GB" altLang="es-ES" sz="3000" b="1" dirty="0">
                <a:ea typeface="ＭＳ Ｐゴシック" panose="020B0600070205080204" pitchFamily="34" charset="-128"/>
              </a:rPr>
              <a:t>Why Study Python?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Python Interpreter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An informal introduction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Numbers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Strings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Lists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Functions</a:t>
            </a:r>
          </a:p>
          <a:p>
            <a:pPr lvl="1" eaLnBrk="1" hangingPunct="1">
              <a:buFont typeface="Zapf Dingbats" charset="2"/>
              <a:buNone/>
            </a:pPr>
            <a:endParaRPr lang="en-GB" altLang="es-E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08362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</a:t>
            </a:r>
            <a:endParaRPr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4987D4C9-A564-474F-77EC-D5760F6F0938}"/>
              </a:ext>
            </a:extLst>
          </p:cNvPr>
          <p:cNvGrpSpPr/>
          <p:nvPr/>
        </p:nvGrpSpPr>
        <p:grpSpPr>
          <a:xfrm>
            <a:off x="383635" y="1534977"/>
            <a:ext cx="5309242" cy="4130009"/>
            <a:chOff x="383635" y="1385888"/>
            <a:chExt cx="5791200" cy="4800597"/>
          </a:xfrm>
        </p:grpSpPr>
        <p:sp>
          <p:nvSpPr>
            <p:cNvPr id="10" name="object 30">
              <a:extLst>
                <a:ext uri="{FF2B5EF4-FFF2-40B4-BE49-F238E27FC236}">
                  <a16:creationId xmlns:a16="http://schemas.microsoft.com/office/drawing/2014/main" id="{A5E8863F-5858-7B1F-2357-34E45D57CD9A}"/>
                </a:ext>
              </a:extLst>
            </p:cNvPr>
            <p:cNvSpPr/>
            <p:nvPr/>
          </p:nvSpPr>
          <p:spPr>
            <a:xfrm>
              <a:off x="383635" y="1385888"/>
              <a:ext cx="5791200" cy="440297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endParaRPr lang="en-GB" sz="3567" dirty="0"/>
            </a:p>
          </p:txBody>
        </p:sp>
        <p:sp>
          <p:nvSpPr>
            <p:cNvPr id="11" name="object 31">
              <a:extLst>
                <a:ext uri="{FF2B5EF4-FFF2-40B4-BE49-F238E27FC236}">
                  <a16:creationId xmlns:a16="http://schemas.microsoft.com/office/drawing/2014/main" id="{CB87A29A-CF63-EEC3-F7A6-5F4BE6983930}"/>
                </a:ext>
              </a:extLst>
            </p:cNvPr>
            <p:cNvSpPr/>
            <p:nvPr/>
          </p:nvSpPr>
          <p:spPr>
            <a:xfrm>
              <a:off x="383635" y="1676161"/>
              <a:ext cx="5791200" cy="4510324"/>
            </a:xfrm>
            <a:custGeom>
              <a:avLst/>
              <a:gdLst/>
              <a:ahLst/>
              <a:cxnLst/>
              <a:rect l="l" t="t" r="r" b="b"/>
              <a:pathLst>
                <a:path w="2013585" h="1936114">
                  <a:moveTo>
                    <a:pt x="2013089" y="0"/>
                  </a:moveTo>
                  <a:lnTo>
                    <a:pt x="0" y="0"/>
                  </a:lnTo>
                  <a:lnTo>
                    <a:pt x="0" y="1935962"/>
                  </a:lnTo>
                  <a:lnTo>
                    <a:pt x="2013089" y="1935962"/>
                  </a:lnTo>
                  <a:lnTo>
                    <a:pt x="201308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67952">
                <a:spcBef>
                  <a:spcPts val="1962"/>
                </a:spcBef>
              </a:pP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def square(number=3):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""”    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 This function returns the square of the given number.     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"""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return number ** 2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# Function without return statement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def </a:t>
              </a:r>
              <a:r>
                <a:rPr lang="en-GB" sz="14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say_hello</a:t>
              </a: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():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print("Hello, World!")</a:t>
              </a: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EAFE453C-9B7C-AE34-F11E-A2AF95F5FCFF}"/>
              </a:ext>
            </a:extLst>
          </p:cNvPr>
          <p:cNvGrpSpPr/>
          <p:nvPr/>
        </p:nvGrpSpPr>
        <p:grpSpPr>
          <a:xfrm>
            <a:off x="6096000" y="1471503"/>
            <a:ext cx="5712365" cy="4193484"/>
            <a:chOff x="383635" y="1385888"/>
            <a:chExt cx="5791200" cy="4800597"/>
          </a:xfrm>
        </p:grpSpPr>
        <p:sp>
          <p:nvSpPr>
            <p:cNvPr id="5" name="object 30">
              <a:extLst>
                <a:ext uri="{FF2B5EF4-FFF2-40B4-BE49-F238E27FC236}">
                  <a16:creationId xmlns:a16="http://schemas.microsoft.com/office/drawing/2014/main" id="{CDB68CDD-E884-E22E-5746-ABA683039B06}"/>
                </a:ext>
              </a:extLst>
            </p:cNvPr>
            <p:cNvSpPr/>
            <p:nvPr/>
          </p:nvSpPr>
          <p:spPr>
            <a:xfrm>
              <a:off x="383635" y="1385888"/>
              <a:ext cx="5791200" cy="440297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endParaRPr lang="en-GB" sz="3567" dirty="0"/>
            </a:p>
          </p:txBody>
        </p:sp>
        <p:sp>
          <p:nvSpPr>
            <p:cNvPr id="6" name="object 31">
              <a:extLst>
                <a:ext uri="{FF2B5EF4-FFF2-40B4-BE49-F238E27FC236}">
                  <a16:creationId xmlns:a16="http://schemas.microsoft.com/office/drawing/2014/main" id="{510916B5-AA03-20E1-23EC-9E2C186160C9}"/>
                </a:ext>
              </a:extLst>
            </p:cNvPr>
            <p:cNvSpPr/>
            <p:nvPr/>
          </p:nvSpPr>
          <p:spPr>
            <a:xfrm>
              <a:off x="383635" y="1676161"/>
              <a:ext cx="5791200" cy="4510324"/>
            </a:xfrm>
            <a:custGeom>
              <a:avLst/>
              <a:gdLst/>
              <a:ahLst/>
              <a:cxnLst/>
              <a:rect l="l" t="t" r="r" b="b"/>
              <a:pathLst>
                <a:path w="2013585" h="1936114">
                  <a:moveTo>
                    <a:pt x="2013089" y="0"/>
                  </a:moveTo>
                  <a:lnTo>
                    <a:pt x="0" y="0"/>
                  </a:lnTo>
                  <a:lnTo>
                    <a:pt x="0" y="1935962"/>
                  </a:lnTo>
                  <a:lnTo>
                    <a:pt x="2013089" y="1935962"/>
                  </a:lnTo>
                  <a:lnTo>
                    <a:pt x="201308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67952">
                <a:spcBef>
                  <a:spcPts val="1962"/>
                </a:spcBef>
              </a:pP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print(square(4))  # Output: 16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print(square())  # Output: 9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result = </a:t>
              </a:r>
              <a:r>
                <a:rPr lang="en-GB" sz="14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say_hello</a:t>
              </a: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()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print(result)  # Prints the string and print None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print(</a:t>
              </a:r>
              <a:r>
                <a:rPr lang="en-GB" sz="14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square.__doc</a:t>
              </a: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__)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help(square)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12304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Main</a:t>
            </a:r>
            <a:r>
              <a:rPr lang="en-GB" dirty="0"/>
              <a:t>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4100" dirty="0"/>
              <a:t>The main() function serves as the entry point for a Python program</a:t>
            </a:r>
          </a:p>
          <a:p>
            <a:r>
              <a:rPr lang="en-GB" sz="4100" dirty="0"/>
              <a:t>Helps in organizing code and makes it easier to understand and maintain</a:t>
            </a:r>
          </a:p>
          <a:p>
            <a:r>
              <a:rPr lang="en-GB" sz="4100" dirty="0"/>
              <a:t>Useful for defining a clear starting point for the program's execution</a:t>
            </a:r>
          </a:p>
          <a:p>
            <a:r>
              <a:rPr lang="en-GB" sz="4100" dirty="0"/>
              <a:t>Why Use main()?</a:t>
            </a:r>
          </a:p>
          <a:p>
            <a:pPr lvl="1"/>
            <a:r>
              <a:rPr lang="en-GB" sz="3700" dirty="0"/>
              <a:t>Readability: makes the program structure clear and logical</a:t>
            </a:r>
          </a:p>
          <a:p>
            <a:pPr lvl="1"/>
            <a:r>
              <a:rPr lang="en-GB" sz="3700" dirty="0"/>
              <a:t>Modularity: encapsulates the main logic of the program in a single function</a:t>
            </a:r>
          </a:p>
          <a:p>
            <a:pPr lvl="1"/>
            <a:r>
              <a:rPr lang="en-GB" sz="3700" dirty="0"/>
              <a:t>Reusability: allows for parts of the code to be reused or tested separately</a:t>
            </a:r>
          </a:p>
          <a:p>
            <a:pPr lvl="1"/>
            <a:r>
              <a:rPr lang="en-GB" sz="3700" dirty="0"/>
              <a:t>Best Practices: aligns with common programming conventions and prepares for larger projects</a:t>
            </a:r>
          </a:p>
          <a:p>
            <a:endParaRPr lang="en-GB" sz="4100" dirty="0"/>
          </a:p>
        </p:txBody>
      </p:sp>
    </p:spTree>
    <p:extLst>
      <p:ext uri="{BB962C8B-B14F-4D97-AF65-F5344CB8AC3E}">
        <p14:creationId xmlns:p14="http://schemas.microsoft.com/office/powerpoint/2010/main" val="30021839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</a:t>
            </a:r>
            <a:endParaRPr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4987D4C9-A564-474F-77EC-D5760F6F0938}"/>
              </a:ext>
            </a:extLst>
          </p:cNvPr>
          <p:cNvGrpSpPr/>
          <p:nvPr/>
        </p:nvGrpSpPr>
        <p:grpSpPr>
          <a:xfrm>
            <a:off x="2861364" y="1564474"/>
            <a:ext cx="7565746" cy="4130009"/>
            <a:chOff x="383635" y="1385888"/>
            <a:chExt cx="5791200" cy="4800597"/>
          </a:xfrm>
        </p:grpSpPr>
        <p:sp>
          <p:nvSpPr>
            <p:cNvPr id="10" name="object 30">
              <a:extLst>
                <a:ext uri="{FF2B5EF4-FFF2-40B4-BE49-F238E27FC236}">
                  <a16:creationId xmlns:a16="http://schemas.microsoft.com/office/drawing/2014/main" id="{A5E8863F-5858-7B1F-2357-34E45D57CD9A}"/>
                </a:ext>
              </a:extLst>
            </p:cNvPr>
            <p:cNvSpPr/>
            <p:nvPr/>
          </p:nvSpPr>
          <p:spPr>
            <a:xfrm>
              <a:off x="383635" y="1385888"/>
              <a:ext cx="5791200" cy="440297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endParaRPr lang="en-GB" sz="3567" dirty="0"/>
            </a:p>
          </p:txBody>
        </p:sp>
        <p:sp>
          <p:nvSpPr>
            <p:cNvPr id="11" name="object 31">
              <a:extLst>
                <a:ext uri="{FF2B5EF4-FFF2-40B4-BE49-F238E27FC236}">
                  <a16:creationId xmlns:a16="http://schemas.microsoft.com/office/drawing/2014/main" id="{CB87A29A-CF63-EEC3-F7A6-5F4BE6983930}"/>
                </a:ext>
              </a:extLst>
            </p:cNvPr>
            <p:cNvSpPr/>
            <p:nvPr/>
          </p:nvSpPr>
          <p:spPr>
            <a:xfrm>
              <a:off x="383635" y="1676161"/>
              <a:ext cx="5791200" cy="4510324"/>
            </a:xfrm>
            <a:custGeom>
              <a:avLst/>
              <a:gdLst/>
              <a:ahLst/>
              <a:cxnLst/>
              <a:rect l="l" t="t" r="r" b="b"/>
              <a:pathLst>
                <a:path w="2013585" h="1936114">
                  <a:moveTo>
                    <a:pt x="2013089" y="0"/>
                  </a:moveTo>
                  <a:lnTo>
                    <a:pt x="0" y="0"/>
                  </a:lnTo>
                  <a:lnTo>
                    <a:pt x="0" y="1935962"/>
                  </a:lnTo>
                  <a:lnTo>
                    <a:pt x="2013089" y="1935962"/>
                  </a:lnTo>
                  <a:lnTo>
                    <a:pt x="201308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67952">
                <a:spcBef>
                  <a:spcPts val="1962"/>
                </a:spcBef>
              </a:pP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def main():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# Main logic of the program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# Example: Calling functions, performing tasks, etc.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pass</a:t>
              </a:r>
            </a:p>
            <a:p>
              <a:pPr marL="67952">
                <a:spcBef>
                  <a:spcPts val="1962"/>
                </a:spcBef>
              </a:pPr>
              <a:endParaRPr lang="en-GB" sz="1400" spc="-168" dirty="0">
                <a:solidFill>
                  <a:srgbClr val="0046AC"/>
                </a:solidFill>
                <a:latin typeface="Courier New"/>
                <a:cs typeface="Courier New"/>
              </a:endParaRPr>
            </a:p>
            <a:p>
              <a:pPr marL="67952">
                <a:spcBef>
                  <a:spcPts val="1962"/>
                </a:spcBef>
              </a:pP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if __name__ == "__main__":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4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main()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69019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Exercise</a:t>
            </a:r>
            <a:endParaRPr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3535587-8D69-E791-6BF4-2EDFDD39E2F9}"/>
              </a:ext>
            </a:extLst>
          </p:cNvPr>
          <p:cNvGrpSpPr/>
          <p:nvPr/>
        </p:nvGrpSpPr>
        <p:grpSpPr>
          <a:xfrm>
            <a:off x="1966075" y="1379491"/>
            <a:ext cx="9387725" cy="4859077"/>
            <a:chOff x="783017" y="1699342"/>
            <a:chExt cx="5234151" cy="4487143"/>
          </a:xfrm>
        </p:grpSpPr>
        <p:sp>
          <p:nvSpPr>
            <p:cNvPr id="10" name="object 30">
              <a:extLst>
                <a:ext uri="{FF2B5EF4-FFF2-40B4-BE49-F238E27FC236}">
                  <a16:creationId xmlns:a16="http://schemas.microsoft.com/office/drawing/2014/main" id="{A5E8863F-5858-7B1F-2357-34E45D57CD9A}"/>
                </a:ext>
              </a:extLst>
            </p:cNvPr>
            <p:cNvSpPr/>
            <p:nvPr/>
          </p:nvSpPr>
          <p:spPr>
            <a:xfrm>
              <a:off x="783017" y="1699342"/>
              <a:ext cx="5234151" cy="462279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endParaRPr lang="en-GB" sz="3567" dirty="0"/>
            </a:p>
          </p:txBody>
        </p:sp>
        <p:sp>
          <p:nvSpPr>
            <p:cNvPr id="11" name="object 31">
              <a:extLst>
                <a:ext uri="{FF2B5EF4-FFF2-40B4-BE49-F238E27FC236}">
                  <a16:creationId xmlns:a16="http://schemas.microsoft.com/office/drawing/2014/main" id="{CB87A29A-CF63-EEC3-F7A6-5F4BE6983930}"/>
                </a:ext>
              </a:extLst>
            </p:cNvPr>
            <p:cNvSpPr/>
            <p:nvPr/>
          </p:nvSpPr>
          <p:spPr>
            <a:xfrm>
              <a:off x="783017" y="1891027"/>
              <a:ext cx="5234151" cy="4295458"/>
            </a:xfrm>
            <a:custGeom>
              <a:avLst/>
              <a:gdLst/>
              <a:ahLst/>
              <a:cxnLst/>
              <a:rect l="l" t="t" r="r" b="b"/>
              <a:pathLst>
                <a:path w="2013585" h="1936114">
                  <a:moveTo>
                    <a:pt x="2013089" y="0"/>
                  </a:moveTo>
                  <a:lnTo>
                    <a:pt x="0" y="0"/>
                  </a:lnTo>
                  <a:lnTo>
                    <a:pt x="0" y="1935962"/>
                  </a:lnTo>
                  <a:lnTo>
                    <a:pt x="2013089" y="1935962"/>
                  </a:lnTo>
                  <a:lnTo>
                    <a:pt x="201308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67952">
                <a:spcBef>
                  <a:spcPts val="1962"/>
                </a:spcBef>
              </a:pPr>
              <a:r>
                <a:rPr lang="en-GB" sz="22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Write a function called </a:t>
              </a:r>
              <a:r>
                <a:rPr lang="en-GB" sz="2200" i="1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process_text</a:t>
              </a:r>
              <a:r>
                <a:rPr lang="en-GB" sz="2200" i="1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</a:t>
              </a:r>
              <a:r>
                <a:rPr lang="en-GB" sz="22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that takes a string and a list of words as arguments. The function should:</a:t>
              </a:r>
            </a:p>
            <a:p>
              <a:pPr marL="410852" indent="-342900">
                <a:spcBef>
                  <a:spcPts val="1962"/>
                </a:spcBef>
                <a:buFont typeface="Arial" panose="020B0604020202020204" pitchFamily="34" charset="0"/>
                <a:buChar char="•"/>
              </a:pPr>
              <a:r>
                <a:rPr lang="en-GB" sz="22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Convert the string to lowercase</a:t>
              </a:r>
            </a:p>
            <a:p>
              <a:pPr marL="410852" indent="-342900">
                <a:spcBef>
                  <a:spcPts val="1962"/>
                </a:spcBef>
                <a:buFont typeface="Arial" panose="020B0604020202020204" pitchFamily="34" charset="0"/>
                <a:buChar char="•"/>
              </a:pPr>
              <a:r>
                <a:rPr lang="en-GB" sz="22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Remove leading and trailing whitespace</a:t>
              </a:r>
            </a:p>
            <a:p>
              <a:pPr marL="410852" indent="-342900">
                <a:spcBef>
                  <a:spcPts val="1962"/>
                </a:spcBef>
                <a:buFont typeface="Arial" panose="020B0604020202020204" pitchFamily="34" charset="0"/>
                <a:buChar char="•"/>
              </a:pPr>
              <a:r>
                <a:rPr lang="en-GB" sz="22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Replace any word in the string that matches an element in the list of words with asterisks (*)</a:t>
              </a:r>
            </a:p>
            <a:p>
              <a:pPr marL="410852" indent="-342900">
                <a:spcBef>
                  <a:spcPts val="1962"/>
                </a:spcBef>
                <a:buFont typeface="Arial" panose="020B0604020202020204" pitchFamily="34" charset="0"/>
                <a:buChar char="•"/>
              </a:pPr>
              <a:r>
                <a:rPr lang="en-GB" sz="22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Provide default values for the text and words to replace</a:t>
              </a:r>
            </a:p>
            <a:p>
              <a:pPr marL="410852" indent="-342900">
                <a:spcBef>
                  <a:spcPts val="1962"/>
                </a:spcBef>
                <a:buFont typeface="Arial" panose="020B0604020202020204" pitchFamily="34" charset="0"/>
                <a:buChar char="•"/>
              </a:pPr>
              <a:r>
                <a:rPr lang="en-GB" sz="22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Return the processed string and the number of words replaced</a:t>
              </a:r>
            </a:p>
            <a:p>
              <a:pPr marL="410852" indent="-342900">
                <a:spcBef>
                  <a:spcPts val="1962"/>
                </a:spcBef>
                <a:buFont typeface="Arial" panose="020B0604020202020204" pitchFamily="34" charset="0"/>
                <a:buChar char="•"/>
              </a:pPr>
              <a:r>
                <a:rPr lang="en-GB" sz="22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Call the </a:t>
              </a:r>
              <a:r>
                <a:rPr lang="en-GB" sz="2200" i="1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process_text</a:t>
              </a:r>
              <a:r>
                <a:rPr lang="en-GB" sz="22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from a main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32728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Exercise</a:t>
            </a:r>
            <a:r>
              <a:rPr lang="es-ES" dirty="0"/>
              <a:t>: Output</a:t>
            </a:r>
            <a:endParaRPr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3535587-8D69-E791-6BF4-2EDFDD39E2F9}"/>
              </a:ext>
            </a:extLst>
          </p:cNvPr>
          <p:cNvGrpSpPr/>
          <p:nvPr/>
        </p:nvGrpSpPr>
        <p:grpSpPr>
          <a:xfrm>
            <a:off x="1966075" y="1379491"/>
            <a:ext cx="9387725" cy="4859077"/>
            <a:chOff x="783017" y="1699342"/>
            <a:chExt cx="5234151" cy="4487143"/>
          </a:xfrm>
        </p:grpSpPr>
        <p:sp>
          <p:nvSpPr>
            <p:cNvPr id="10" name="object 30">
              <a:extLst>
                <a:ext uri="{FF2B5EF4-FFF2-40B4-BE49-F238E27FC236}">
                  <a16:creationId xmlns:a16="http://schemas.microsoft.com/office/drawing/2014/main" id="{A5E8863F-5858-7B1F-2357-34E45D57CD9A}"/>
                </a:ext>
              </a:extLst>
            </p:cNvPr>
            <p:cNvSpPr/>
            <p:nvPr/>
          </p:nvSpPr>
          <p:spPr>
            <a:xfrm>
              <a:off x="783017" y="1699342"/>
              <a:ext cx="5234151" cy="462279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endParaRPr lang="en-GB" sz="3567" dirty="0"/>
            </a:p>
          </p:txBody>
        </p:sp>
        <p:sp>
          <p:nvSpPr>
            <p:cNvPr id="11" name="object 31">
              <a:extLst>
                <a:ext uri="{FF2B5EF4-FFF2-40B4-BE49-F238E27FC236}">
                  <a16:creationId xmlns:a16="http://schemas.microsoft.com/office/drawing/2014/main" id="{CB87A29A-CF63-EEC3-F7A6-5F4BE6983930}"/>
                </a:ext>
              </a:extLst>
            </p:cNvPr>
            <p:cNvSpPr/>
            <p:nvPr/>
          </p:nvSpPr>
          <p:spPr>
            <a:xfrm>
              <a:off x="783017" y="1891027"/>
              <a:ext cx="5234151" cy="4295458"/>
            </a:xfrm>
            <a:custGeom>
              <a:avLst/>
              <a:gdLst/>
              <a:ahLst/>
              <a:cxnLst/>
              <a:rect l="l" t="t" r="r" b="b"/>
              <a:pathLst>
                <a:path w="2013585" h="1936114">
                  <a:moveTo>
                    <a:pt x="2013089" y="0"/>
                  </a:moveTo>
                  <a:lnTo>
                    <a:pt x="0" y="0"/>
                  </a:lnTo>
                  <a:lnTo>
                    <a:pt x="0" y="1935962"/>
                  </a:lnTo>
                  <a:lnTo>
                    <a:pt x="2013089" y="1935962"/>
                  </a:lnTo>
                  <a:lnTo>
                    <a:pt x="201308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67952">
                <a:spcBef>
                  <a:spcPts val="1962"/>
                </a:spcBef>
              </a:pPr>
              <a:r>
                <a:rPr lang="en-GB" sz="22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# Function output with default values</a:t>
              </a:r>
            </a:p>
            <a:p>
              <a:pPr marL="67952">
                <a:spcBef>
                  <a:spcPts val="1962"/>
                </a:spcBef>
              </a:pPr>
              <a:r>
                <a:rPr lang="en-GB" sz="22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Processed text: "this is a default text with ****** and ******* words."</a:t>
              </a:r>
            </a:p>
            <a:p>
              <a:pPr marL="67952">
                <a:spcBef>
                  <a:spcPts val="1962"/>
                </a:spcBef>
              </a:pPr>
              <a:r>
                <a:rPr lang="en-GB" sz="22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Number of words replaced: 2</a:t>
              </a:r>
            </a:p>
            <a:p>
              <a:pPr marL="67952">
                <a:spcBef>
                  <a:spcPts val="1962"/>
                </a:spcBef>
              </a:pPr>
              <a:r>
                <a:rPr lang="en-GB" sz="22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# User input and function output with custom values</a:t>
              </a:r>
            </a:p>
            <a:p>
              <a:pPr marL="67952">
                <a:spcBef>
                  <a:spcPts val="1962"/>
                </a:spcBef>
              </a:pPr>
              <a:r>
                <a:rPr lang="en-GB" sz="22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Processed text: "python is an amazing programming language. python is popular."</a:t>
              </a:r>
            </a:p>
            <a:p>
              <a:pPr marL="67952">
                <a:spcBef>
                  <a:spcPts val="1962"/>
                </a:spcBef>
              </a:pPr>
              <a:r>
                <a:rPr lang="en-GB" sz="22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Number of words replaced: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93640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ES" dirty="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A4F052B-F201-AD41-B7E2-1EC76F625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254"/>
            <a:ext cx="10515600" cy="46672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Introduction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Why Study Python?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Python Interpreter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An informal introduction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Numbers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Strings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Lists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Functions</a:t>
            </a:r>
          </a:p>
          <a:p>
            <a:r>
              <a:rPr lang="en-GB" altLang="es-ES" sz="3000" b="1" dirty="0">
                <a:ea typeface="ＭＳ Ｐゴシック" panose="020B0600070205080204" pitchFamily="34" charset="-128"/>
              </a:rPr>
              <a:t>Variable Scope</a:t>
            </a:r>
          </a:p>
          <a:p>
            <a:pPr lvl="1" eaLnBrk="1" hangingPunct="1">
              <a:buFont typeface="Zapf Dingbats" charset="2"/>
              <a:buNone/>
            </a:pPr>
            <a:endParaRPr lang="en-GB" altLang="es-E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21218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Region of the code a variable is accessible</a:t>
            </a:r>
          </a:p>
          <a:p>
            <a:r>
              <a:rPr lang="en-GB" dirty="0"/>
              <a:t>Variables declared in one part of the code may not be accessible in another</a:t>
            </a:r>
          </a:p>
          <a:p>
            <a:r>
              <a:rPr lang="en-GB" dirty="0"/>
              <a:t>4 main types:</a:t>
            </a:r>
          </a:p>
          <a:p>
            <a:pPr lvl="1">
              <a:buFont typeface="+mj-lt"/>
              <a:buAutoNum type="arabicPeriod"/>
            </a:pPr>
            <a:r>
              <a:rPr lang="en-GB" b="1" dirty="0"/>
              <a:t>Local Scope:</a:t>
            </a:r>
            <a:r>
              <a:rPr lang="en-GB" dirty="0"/>
              <a:t> variables defined inside a function, only accessible within that function </a:t>
            </a:r>
          </a:p>
          <a:p>
            <a:pPr lvl="1">
              <a:buFont typeface="+mj-lt"/>
              <a:buAutoNum type="arabicPeriod"/>
            </a:pPr>
            <a:r>
              <a:rPr lang="en-GB" b="1" dirty="0"/>
              <a:t>Enclosing Scope:</a:t>
            </a:r>
            <a:r>
              <a:rPr lang="en-GB" dirty="0"/>
              <a:t> variables in the local scope of enclosing functions, often used in nested functions (</a:t>
            </a:r>
            <a:r>
              <a:rPr lang="en-GB" b="1" dirty="0"/>
              <a:t>nonlocal</a:t>
            </a:r>
            <a:r>
              <a:rPr lang="en-GB" dirty="0"/>
              <a:t> keyword)</a:t>
            </a:r>
          </a:p>
          <a:p>
            <a:pPr lvl="1">
              <a:buFont typeface="+mj-lt"/>
              <a:buAutoNum type="arabicPeriod"/>
            </a:pPr>
            <a:r>
              <a:rPr lang="en-GB" b="1" dirty="0"/>
              <a:t>Global Scope:</a:t>
            </a:r>
            <a:r>
              <a:rPr lang="en-GB" dirty="0"/>
              <a:t> variables defined at the top level of a script or module, or explicitly declared as global using the </a:t>
            </a:r>
            <a:r>
              <a:rPr lang="en-GB" b="1" dirty="0"/>
              <a:t>global</a:t>
            </a:r>
            <a:r>
              <a:rPr lang="en-GB" dirty="0"/>
              <a:t> keyword. Accessed from any part of the code </a:t>
            </a:r>
          </a:p>
          <a:p>
            <a:pPr lvl="1">
              <a:buFont typeface="+mj-lt"/>
              <a:buAutoNum type="arabicPeriod"/>
            </a:pPr>
            <a:r>
              <a:rPr lang="en-GB" b="1" dirty="0"/>
              <a:t>Built-in Scope:</a:t>
            </a:r>
            <a:r>
              <a:rPr lang="en-GB" dirty="0"/>
              <a:t> special reserved keywords and functions that are part of built-in namespace. E.g. </a:t>
            </a:r>
            <a:r>
              <a:rPr lang="en-GB" dirty="0" err="1"/>
              <a:t>len</a:t>
            </a:r>
            <a:r>
              <a:rPr lang="en-GB" dirty="0"/>
              <a:t>(“Hello”)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79345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</a:t>
            </a:r>
            <a:endParaRPr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3535587-8D69-E791-6BF4-2EDFDD39E2F9}"/>
              </a:ext>
            </a:extLst>
          </p:cNvPr>
          <p:cNvGrpSpPr/>
          <p:nvPr/>
        </p:nvGrpSpPr>
        <p:grpSpPr>
          <a:xfrm>
            <a:off x="501593" y="1414724"/>
            <a:ext cx="5252482" cy="4105543"/>
            <a:chOff x="783017" y="1659887"/>
            <a:chExt cx="5234151" cy="4526598"/>
          </a:xfrm>
        </p:grpSpPr>
        <p:sp>
          <p:nvSpPr>
            <p:cNvPr id="10" name="object 30">
              <a:extLst>
                <a:ext uri="{FF2B5EF4-FFF2-40B4-BE49-F238E27FC236}">
                  <a16:creationId xmlns:a16="http://schemas.microsoft.com/office/drawing/2014/main" id="{A5E8863F-5858-7B1F-2357-34E45D57CD9A}"/>
                </a:ext>
              </a:extLst>
            </p:cNvPr>
            <p:cNvSpPr/>
            <p:nvPr/>
          </p:nvSpPr>
          <p:spPr>
            <a:xfrm>
              <a:off x="783017" y="1659887"/>
              <a:ext cx="5234151" cy="462279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endParaRPr lang="en-GB" sz="3567" dirty="0"/>
            </a:p>
          </p:txBody>
        </p:sp>
        <p:sp>
          <p:nvSpPr>
            <p:cNvPr id="11" name="object 31">
              <a:extLst>
                <a:ext uri="{FF2B5EF4-FFF2-40B4-BE49-F238E27FC236}">
                  <a16:creationId xmlns:a16="http://schemas.microsoft.com/office/drawing/2014/main" id="{CB87A29A-CF63-EEC3-F7A6-5F4BE6983930}"/>
                </a:ext>
              </a:extLst>
            </p:cNvPr>
            <p:cNvSpPr/>
            <p:nvPr/>
          </p:nvSpPr>
          <p:spPr>
            <a:xfrm>
              <a:off x="783017" y="1891027"/>
              <a:ext cx="5234151" cy="4295458"/>
            </a:xfrm>
            <a:custGeom>
              <a:avLst/>
              <a:gdLst/>
              <a:ahLst/>
              <a:cxnLst/>
              <a:rect l="l" t="t" r="r" b="b"/>
              <a:pathLst>
                <a:path w="2013585" h="1936114">
                  <a:moveTo>
                    <a:pt x="2013089" y="0"/>
                  </a:moveTo>
                  <a:lnTo>
                    <a:pt x="0" y="0"/>
                  </a:lnTo>
                  <a:lnTo>
                    <a:pt x="0" y="1935962"/>
                  </a:lnTo>
                  <a:lnTo>
                    <a:pt x="2013089" y="1935962"/>
                  </a:lnTo>
                  <a:lnTo>
                    <a:pt x="201308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#Local Scope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def </a:t>
              </a: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my_function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():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x = 10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print(x)  # This will print 10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my_function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()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print(x)  # This will raise an error</a:t>
              </a: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DF22CD86-0D85-7817-EF30-CE1B9178928D}"/>
              </a:ext>
            </a:extLst>
          </p:cNvPr>
          <p:cNvGrpSpPr/>
          <p:nvPr/>
        </p:nvGrpSpPr>
        <p:grpSpPr>
          <a:xfrm>
            <a:off x="6122600" y="1008328"/>
            <a:ext cx="5832333" cy="5078151"/>
            <a:chOff x="783017" y="1659887"/>
            <a:chExt cx="5234151" cy="4526598"/>
          </a:xfrm>
        </p:grpSpPr>
        <p:sp>
          <p:nvSpPr>
            <p:cNvPr id="7" name="object 30">
              <a:extLst>
                <a:ext uri="{FF2B5EF4-FFF2-40B4-BE49-F238E27FC236}">
                  <a16:creationId xmlns:a16="http://schemas.microsoft.com/office/drawing/2014/main" id="{5CCA0617-66B5-474F-7FFC-D4D538B38DC7}"/>
                </a:ext>
              </a:extLst>
            </p:cNvPr>
            <p:cNvSpPr/>
            <p:nvPr/>
          </p:nvSpPr>
          <p:spPr>
            <a:xfrm>
              <a:off x="783017" y="1659887"/>
              <a:ext cx="5234151" cy="462279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endParaRPr lang="en-GB" sz="3567" dirty="0"/>
            </a:p>
          </p:txBody>
        </p:sp>
        <p:sp>
          <p:nvSpPr>
            <p:cNvPr id="8" name="object 31">
              <a:extLst>
                <a:ext uri="{FF2B5EF4-FFF2-40B4-BE49-F238E27FC236}">
                  <a16:creationId xmlns:a16="http://schemas.microsoft.com/office/drawing/2014/main" id="{385C98A8-CAD9-AD2E-DC6F-87901EB572F1}"/>
                </a:ext>
              </a:extLst>
            </p:cNvPr>
            <p:cNvSpPr/>
            <p:nvPr/>
          </p:nvSpPr>
          <p:spPr>
            <a:xfrm>
              <a:off x="783017" y="1891027"/>
              <a:ext cx="5234151" cy="4295458"/>
            </a:xfrm>
            <a:custGeom>
              <a:avLst/>
              <a:gdLst/>
              <a:ahLst/>
              <a:cxnLst/>
              <a:rect l="l" t="t" r="r" b="b"/>
              <a:pathLst>
                <a:path w="2013585" h="1936114">
                  <a:moveTo>
                    <a:pt x="2013089" y="0"/>
                  </a:moveTo>
                  <a:lnTo>
                    <a:pt x="0" y="0"/>
                  </a:lnTo>
                  <a:lnTo>
                    <a:pt x="0" y="1935962"/>
                  </a:lnTo>
                  <a:lnTo>
                    <a:pt x="2013089" y="1935962"/>
                  </a:lnTo>
                  <a:lnTo>
                    <a:pt x="201308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#Enclosing Scope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def </a:t>
              </a: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outer_function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():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x = 10  # Variable in the enclosing scope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def </a:t>
              </a: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inner_function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():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    </a:t>
              </a:r>
              <a:r>
                <a:rPr lang="en-GB" sz="1600" b="1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nonlocal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x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    x += 5  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    print(</a:t>
              </a: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f"Inside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</a:t>
              </a: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inner_function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: {x}")  # 15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</a:t>
              </a: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inner_function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()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print(</a:t>
              </a: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f"Inside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</a:t>
              </a: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outer_function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: {x}")  # 15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outer_function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()</a:t>
              </a:r>
            </a:p>
            <a:p>
              <a:pPr marL="67952">
                <a:spcBef>
                  <a:spcPts val="1962"/>
                </a:spcBef>
              </a:pPr>
              <a:endParaRPr lang="en-GB" sz="1600" spc="-168" dirty="0">
                <a:solidFill>
                  <a:srgbClr val="0046AC"/>
                </a:solidFill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00558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</a:t>
            </a:r>
            <a:endParaRPr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3535587-8D69-E791-6BF4-2EDFDD39E2F9}"/>
              </a:ext>
            </a:extLst>
          </p:cNvPr>
          <p:cNvGrpSpPr/>
          <p:nvPr/>
        </p:nvGrpSpPr>
        <p:grpSpPr>
          <a:xfrm>
            <a:off x="501593" y="1414724"/>
            <a:ext cx="5754074" cy="4681276"/>
            <a:chOff x="783017" y="1659887"/>
            <a:chExt cx="5234151" cy="4526598"/>
          </a:xfrm>
        </p:grpSpPr>
        <p:sp>
          <p:nvSpPr>
            <p:cNvPr id="10" name="object 30">
              <a:extLst>
                <a:ext uri="{FF2B5EF4-FFF2-40B4-BE49-F238E27FC236}">
                  <a16:creationId xmlns:a16="http://schemas.microsoft.com/office/drawing/2014/main" id="{A5E8863F-5858-7B1F-2357-34E45D57CD9A}"/>
                </a:ext>
              </a:extLst>
            </p:cNvPr>
            <p:cNvSpPr/>
            <p:nvPr/>
          </p:nvSpPr>
          <p:spPr>
            <a:xfrm>
              <a:off x="783017" y="1659887"/>
              <a:ext cx="5234151" cy="462279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endParaRPr lang="en-GB" sz="3567" dirty="0"/>
            </a:p>
          </p:txBody>
        </p:sp>
        <p:sp>
          <p:nvSpPr>
            <p:cNvPr id="11" name="object 31">
              <a:extLst>
                <a:ext uri="{FF2B5EF4-FFF2-40B4-BE49-F238E27FC236}">
                  <a16:creationId xmlns:a16="http://schemas.microsoft.com/office/drawing/2014/main" id="{CB87A29A-CF63-EEC3-F7A6-5F4BE6983930}"/>
                </a:ext>
              </a:extLst>
            </p:cNvPr>
            <p:cNvSpPr/>
            <p:nvPr/>
          </p:nvSpPr>
          <p:spPr>
            <a:xfrm>
              <a:off x="783017" y="1891027"/>
              <a:ext cx="5234151" cy="4295458"/>
            </a:xfrm>
            <a:custGeom>
              <a:avLst/>
              <a:gdLst/>
              <a:ahLst/>
              <a:cxnLst/>
              <a:rect l="l" t="t" r="r" b="b"/>
              <a:pathLst>
                <a:path w="2013585" h="1936114">
                  <a:moveTo>
                    <a:pt x="2013089" y="0"/>
                  </a:moveTo>
                  <a:lnTo>
                    <a:pt x="0" y="0"/>
                  </a:lnTo>
                  <a:lnTo>
                    <a:pt x="0" y="1935962"/>
                  </a:lnTo>
                  <a:lnTo>
                    <a:pt x="2013089" y="1935962"/>
                  </a:lnTo>
                  <a:lnTo>
                    <a:pt x="201308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#Global Scope (I)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x = 30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def </a:t>
              </a: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my_function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():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print(x)  # This will print 30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my_function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()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print(x)  # This will print 30</a:t>
              </a: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DF22CD86-0D85-7817-EF30-CE1B9178928D}"/>
              </a:ext>
            </a:extLst>
          </p:cNvPr>
          <p:cNvGrpSpPr/>
          <p:nvPr/>
        </p:nvGrpSpPr>
        <p:grpSpPr>
          <a:xfrm>
            <a:off x="6437926" y="1414724"/>
            <a:ext cx="5567807" cy="4681276"/>
            <a:chOff x="783017" y="1659887"/>
            <a:chExt cx="5234151" cy="4526598"/>
          </a:xfrm>
        </p:grpSpPr>
        <p:sp>
          <p:nvSpPr>
            <p:cNvPr id="7" name="object 30">
              <a:extLst>
                <a:ext uri="{FF2B5EF4-FFF2-40B4-BE49-F238E27FC236}">
                  <a16:creationId xmlns:a16="http://schemas.microsoft.com/office/drawing/2014/main" id="{5CCA0617-66B5-474F-7FFC-D4D538B38DC7}"/>
                </a:ext>
              </a:extLst>
            </p:cNvPr>
            <p:cNvSpPr/>
            <p:nvPr/>
          </p:nvSpPr>
          <p:spPr>
            <a:xfrm>
              <a:off x="783017" y="1659887"/>
              <a:ext cx="5234151" cy="462279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endParaRPr lang="en-GB" sz="3567" dirty="0"/>
            </a:p>
          </p:txBody>
        </p:sp>
        <p:sp>
          <p:nvSpPr>
            <p:cNvPr id="8" name="object 31">
              <a:extLst>
                <a:ext uri="{FF2B5EF4-FFF2-40B4-BE49-F238E27FC236}">
                  <a16:creationId xmlns:a16="http://schemas.microsoft.com/office/drawing/2014/main" id="{385C98A8-CAD9-AD2E-DC6F-87901EB572F1}"/>
                </a:ext>
              </a:extLst>
            </p:cNvPr>
            <p:cNvSpPr/>
            <p:nvPr/>
          </p:nvSpPr>
          <p:spPr>
            <a:xfrm>
              <a:off x="783017" y="1891027"/>
              <a:ext cx="5234151" cy="4295458"/>
            </a:xfrm>
            <a:custGeom>
              <a:avLst/>
              <a:gdLst/>
              <a:ahLst/>
              <a:cxnLst/>
              <a:rect l="l" t="t" r="r" b="b"/>
              <a:pathLst>
                <a:path w="2013585" h="1936114">
                  <a:moveTo>
                    <a:pt x="2013089" y="0"/>
                  </a:moveTo>
                  <a:lnTo>
                    <a:pt x="0" y="0"/>
                  </a:lnTo>
                  <a:lnTo>
                    <a:pt x="0" y="1935962"/>
                  </a:lnTo>
                  <a:lnTo>
                    <a:pt x="2013089" y="1935962"/>
                  </a:lnTo>
                  <a:lnTo>
                    <a:pt x="201308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#Global Scope (II)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x = 20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def </a:t>
              </a: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my_function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():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</a:t>
              </a:r>
              <a:r>
                <a:rPr lang="en-GB" sz="1600" b="1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global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x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x+=1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print(x)  # This will print 21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my_function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()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x+=1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print(x)  # This will print 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62021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Exercise</a:t>
            </a:r>
            <a:r>
              <a:rPr lang="es-ES" dirty="0"/>
              <a:t>…</a:t>
            </a:r>
            <a:endParaRPr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3535587-8D69-E791-6BF4-2EDFDD39E2F9}"/>
              </a:ext>
            </a:extLst>
          </p:cNvPr>
          <p:cNvGrpSpPr/>
          <p:nvPr/>
        </p:nvGrpSpPr>
        <p:grpSpPr>
          <a:xfrm>
            <a:off x="696037" y="1241469"/>
            <a:ext cx="11177516" cy="4986804"/>
            <a:chOff x="783017" y="1699342"/>
            <a:chExt cx="5234151" cy="4487143"/>
          </a:xfrm>
        </p:grpSpPr>
        <p:sp>
          <p:nvSpPr>
            <p:cNvPr id="10" name="object 30">
              <a:extLst>
                <a:ext uri="{FF2B5EF4-FFF2-40B4-BE49-F238E27FC236}">
                  <a16:creationId xmlns:a16="http://schemas.microsoft.com/office/drawing/2014/main" id="{A5E8863F-5858-7B1F-2357-34E45D57CD9A}"/>
                </a:ext>
              </a:extLst>
            </p:cNvPr>
            <p:cNvSpPr/>
            <p:nvPr/>
          </p:nvSpPr>
          <p:spPr>
            <a:xfrm>
              <a:off x="783017" y="1699342"/>
              <a:ext cx="5234151" cy="462279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endParaRPr lang="en-GB" sz="3567" dirty="0"/>
            </a:p>
          </p:txBody>
        </p:sp>
        <p:sp>
          <p:nvSpPr>
            <p:cNvPr id="11" name="object 31">
              <a:extLst>
                <a:ext uri="{FF2B5EF4-FFF2-40B4-BE49-F238E27FC236}">
                  <a16:creationId xmlns:a16="http://schemas.microsoft.com/office/drawing/2014/main" id="{CB87A29A-CF63-EEC3-F7A6-5F4BE6983930}"/>
                </a:ext>
              </a:extLst>
            </p:cNvPr>
            <p:cNvSpPr/>
            <p:nvPr/>
          </p:nvSpPr>
          <p:spPr>
            <a:xfrm>
              <a:off x="783017" y="1891027"/>
              <a:ext cx="5234151" cy="4295458"/>
            </a:xfrm>
            <a:custGeom>
              <a:avLst/>
              <a:gdLst/>
              <a:ahLst/>
              <a:cxnLst/>
              <a:rect l="l" t="t" r="r" b="b"/>
              <a:pathLst>
                <a:path w="2013585" h="1936114">
                  <a:moveTo>
                    <a:pt x="2013089" y="0"/>
                  </a:moveTo>
                  <a:lnTo>
                    <a:pt x="0" y="0"/>
                  </a:lnTo>
                  <a:lnTo>
                    <a:pt x="0" y="1935962"/>
                  </a:lnTo>
                  <a:lnTo>
                    <a:pt x="2013089" y="1935962"/>
                  </a:lnTo>
                  <a:lnTo>
                    <a:pt x="201308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67952">
                <a:spcBef>
                  <a:spcPts val="1962"/>
                </a:spcBef>
              </a:pPr>
              <a:r>
                <a:rPr lang="en-GB" sz="20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Create a Python program that manages a to-do list using global, local, and nonlocal variables, and demonstrates the use of built-in functions. Include a main() function </a:t>
              </a:r>
            </a:p>
            <a:p>
              <a:pPr marL="67952">
                <a:spcBef>
                  <a:spcPts val="1962"/>
                </a:spcBef>
              </a:pPr>
              <a:r>
                <a:rPr lang="en-GB" sz="20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Global Variable: named </a:t>
              </a:r>
              <a:r>
                <a:rPr lang="en-GB" sz="2000" b="1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tasks</a:t>
              </a:r>
              <a:r>
                <a:rPr lang="en-GB" sz="20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which will be a </a:t>
              </a:r>
              <a:r>
                <a:rPr lang="en-GB" sz="2000" i="1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list</a:t>
              </a:r>
              <a:r>
                <a:rPr lang="en-GB" sz="20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to store the tasks. Functions: </a:t>
              </a:r>
            </a:p>
            <a:p>
              <a:pPr marL="410852" indent="-342900">
                <a:spcBef>
                  <a:spcPts val="1962"/>
                </a:spcBef>
                <a:buFont typeface="Arial" panose="020B0604020202020204" pitchFamily="34" charset="0"/>
                <a:buChar char="•"/>
              </a:pPr>
              <a:r>
                <a:rPr lang="en-GB" sz="20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add_task</a:t>
              </a:r>
              <a:r>
                <a:rPr lang="en-GB" sz="20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(task): add a new task to the global tasks list</a:t>
              </a:r>
            </a:p>
            <a:p>
              <a:pPr marL="410852" indent="-342900">
                <a:spcBef>
                  <a:spcPts val="1962"/>
                </a:spcBef>
                <a:buFont typeface="Arial" panose="020B0604020202020204" pitchFamily="34" charset="0"/>
                <a:buChar char="•"/>
              </a:pPr>
              <a:r>
                <a:rPr lang="en-GB" sz="20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remove_task</a:t>
              </a:r>
              <a:r>
                <a:rPr lang="en-GB" sz="20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(task): remove a task from the global tasks list if it exists</a:t>
              </a:r>
            </a:p>
            <a:p>
              <a:pPr marL="410852" indent="-342900">
                <a:spcBef>
                  <a:spcPts val="1962"/>
                </a:spcBef>
                <a:buFont typeface="Arial" panose="020B0604020202020204" pitchFamily="34" charset="0"/>
                <a:buChar char="•"/>
              </a:pPr>
              <a:r>
                <a:rPr lang="en-GB" sz="20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list_tasks</a:t>
              </a:r>
              <a:r>
                <a:rPr lang="en-GB" sz="20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(): list all tasks stored in the global tasks list</a:t>
              </a:r>
            </a:p>
            <a:p>
              <a:pPr marL="410852" indent="-342900">
                <a:spcBef>
                  <a:spcPts val="1962"/>
                </a:spcBef>
                <a:buFont typeface="Arial" panose="020B0604020202020204" pitchFamily="34" charset="0"/>
                <a:buChar char="•"/>
              </a:pPr>
              <a:r>
                <a:rPr lang="en-GB" sz="20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task_manager</a:t>
              </a:r>
              <a:r>
                <a:rPr lang="en-GB" sz="20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(): manage the operations of adding, modifying, and listing tasks</a:t>
              </a:r>
            </a:p>
            <a:p>
              <a:pPr marL="868052" lvl="1" indent="-342900">
                <a:spcBef>
                  <a:spcPts val="1962"/>
                </a:spcBef>
                <a:buFont typeface="Arial" panose="020B0604020202020204" pitchFamily="34" charset="0"/>
                <a:buChar char="•"/>
              </a:pPr>
              <a:r>
                <a:rPr lang="en-GB" sz="20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Modifies the first task in the tasks list</a:t>
              </a:r>
            </a:p>
            <a:p>
              <a:pPr marL="868052" lvl="1" indent="-342900">
                <a:spcBef>
                  <a:spcPts val="1962"/>
                </a:spcBef>
                <a:buFont typeface="Arial" panose="020B0604020202020204" pitchFamily="34" charset="0"/>
                <a:buChar char="•"/>
              </a:pPr>
              <a:r>
                <a:rPr lang="en-GB" sz="20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Uses the nonlocal keyword to refer to the tasks variable defined in the </a:t>
              </a:r>
              <a:r>
                <a:rPr lang="en-GB" sz="20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task_manager</a:t>
              </a:r>
              <a:r>
                <a:rPr lang="en-GB" sz="20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scope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995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BDE75-0DD4-C540-AD83-8AF6FAF8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Study Python?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70F521-D22E-1048-991C-FC02785EB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828" y="1690687"/>
            <a:ext cx="10666971" cy="4401503"/>
          </a:xfrm>
        </p:spPr>
        <p:txBody>
          <a:bodyPr>
            <a:normAutofit fontScale="85000" lnSpcReduction="20000"/>
          </a:bodyPr>
          <a:lstStyle/>
          <a:p>
            <a:r>
              <a:rPr lang="en-GB" sz="3200" dirty="0"/>
              <a:t>Automate Tasks:</a:t>
            </a:r>
          </a:p>
          <a:p>
            <a:pPr lvl="1"/>
            <a:r>
              <a:rPr lang="en-GB" sz="2800" dirty="0"/>
              <a:t>Perform search-and-replace over large text files</a:t>
            </a:r>
          </a:p>
          <a:p>
            <a:pPr lvl="1"/>
            <a:r>
              <a:rPr lang="en-GB" sz="2800" dirty="0"/>
              <a:t>Rename and rearrange photo files</a:t>
            </a:r>
          </a:p>
          <a:p>
            <a:pPr lvl="1"/>
            <a:r>
              <a:rPr lang="en-GB" sz="2800" dirty="0"/>
              <a:t>Write custom databases        GUI applications        or simple games</a:t>
            </a:r>
          </a:p>
          <a:p>
            <a:r>
              <a:rPr lang="en-GB" sz="3200" dirty="0"/>
              <a:t>For Developers:</a:t>
            </a:r>
          </a:p>
          <a:p>
            <a:pPr lvl="1"/>
            <a:r>
              <a:rPr lang="en-GB" sz="2800" dirty="0"/>
              <a:t>Faster development cycle compared to C/C++/Java</a:t>
            </a:r>
          </a:p>
          <a:p>
            <a:pPr lvl="1"/>
            <a:r>
              <a:rPr lang="en-GB" sz="2800" dirty="0"/>
              <a:t>Write test suites efficiently</a:t>
            </a:r>
          </a:p>
          <a:p>
            <a:pPr lvl="1"/>
            <a:r>
              <a:rPr lang="en-GB" sz="2800" dirty="0"/>
              <a:t>Use Python as an extension language</a:t>
            </a:r>
          </a:p>
          <a:p>
            <a:r>
              <a:rPr lang="en-GB" sz="3200" dirty="0"/>
              <a:t>Advantages over Other Languages:</a:t>
            </a:r>
          </a:p>
          <a:p>
            <a:pPr lvl="1"/>
            <a:r>
              <a:rPr lang="en-GB" sz="2800" dirty="0"/>
              <a:t>Simpler than C/C++/Java</a:t>
            </a:r>
          </a:p>
          <a:p>
            <a:pPr lvl="1"/>
            <a:r>
              <a:rPr lang="en-GB" sz="2800" dirty="0"/>
              <a:t>Available on Windows        macOS        and Unix</a:t>
            </a:r>
          </a:p>
          <a:p>
            <a:pPr lvl="1"/>
            <a:r>
              <a:rPr lang="en-GB" sz="2800" dirty="0"/>
              <a:t>Ideal for both small scripts and large programs</a:t>
            </a:r>
          </a:p>
        </p:txBody>
      </p:sp>
      <p:pic>
        <p:nvPicPr>
          <p:cNvPr id="6" name="object 41">
            <a:extLst>
              <a:ext uri="{FF2B5EF4-FFF2-40B4-BE49-F238E27FC236}">
                <a16:creationId xmlns:a16="http://schemas.microsoft.com/office/drawing/2014/main" id="{9EFC7026-A826-9212-F45A-5DE61C8AF01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99081" y="1761936"/>
            <a:ext cx="2773646" cy="82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190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…</a:t>
            </a:r>
            <a:r>
              <a:rPr lang="es-ES" dirty="0" err="1"/>
              <a:t>Exercise</a:t>
            </a:r>
            <a:endParaRPr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3535587-8D69-E791-6BF4-2EDFDD39E2F9}"/>
              </a:ext>
            </a:extLst>
          </p:cNvPr>
          <p:cNvGrpSpPr/>
          <p:nvPr/>
        </p:nvGrpSpPr>
        <p:grpSpPr>
          <a:xfrm>
            <a:off x="535459" y="1379491"/>
            <a:ext cx="11338093" cy="4883287"/>
            <a:chOff x="783017" y="1699342"/>
            <a:chExt cx="5234151" cy="3608586"/>
          </a:xfrm>
        </p:grpSpPr>
        <p:sp>
          <p:nvSpPr>
            <p:cNvPr id="10" name="object 30">
              <a:extLst>
                <a:ext uri="{FF2B5EF4-FFF2-40B4-BE49-F238E27FC236}">
                  <a16:creationId xmlns:a16="http://schemas.microsoft.com/office/drawing/2014/main" id="{A5E8863F-5858-7B1F-2357-34E45D57CD9A}"/>
                </a:ext>
              </a:extLst>
            </p:cNvPr>
            <p:cNvSpPr/>
            <p:nvPr/>
          </p:nvSpPr>
          <p:spPr>
            <a:xfrm>
              <a:off x="783017" y="1699342"/>
              <a:ext cx="5234151" cy="462279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endParaRPr lang="en-GB" sz="3567" dirty="0"/>
            </a:p>
          </p:txBody>
        </p:sp>
        <p:sp>
          <p:nvSpPr>
            <p:cNvPr id="11" name="object 31">
              <a:extLst>
                <a:ext uri="{FF2B5EF4-FFF2-40B4-BE49-F238E27FC236}">
                  <a16:creationId xmlns:a16="http://schemas.microsoft.com/office/drawing/2014/main" id="{CB87A29A-CF63-EEC3-F7A6-5F4BE6983930}"/>
                </a:ext>
              </a:extLst>
            </p:cNvPr>
            <p:cNvSpPr/>
            <p:nvPr/>
          </p:nvSpPr>
          <p:spPr>
            <a:xfrm>
              <a:off x="783017" y="1891028"/>
              <a:ext cx="5234151" cy="3416900"/>
            </a:xfrm>
            <a:custGeom>
              <a:avLst/>
              <a:gdLst/>
              <a:ahLst/>
              <a:cxnLst/>
              <a:rect l="l" t="t" r="r" b="b"/>
              <a:pathLst>
                <a:path w="2013585" h="1936114">
                  <a:moveTo>
                    <a:pt x="2013089" y="0"/>
                  </a:moveTo>
                  <a:lnTo>
                    <a:pt x="0" y="0"/>
                  </a:lnTo>
                  <a:lnTo>
                    <a:pt x="0" y="1935962"/>
                  </a:lnTo>
                  <a:lnTo>
                    <a:pt x="2013089" y="1935962"/>
                  </a:lnTo>
                  <a:lnTo>
                    <a:pt x="201308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67952">
                <a:spcBef>
                  <a:spcPts val="1962"/>
                </a:spcBef>
              </a:pPr>
              <a:r>
                <a:rPr lang="en-GB" sz="20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main() Function: define a main() function that calls </a:t>
              </a:r>
              <a:r>
                <a:rPr lang="en-GB" sz="20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task_manager</a:t>
              </a:r>
              <a:r>
                <a:rPr lang="en-GB" sz="20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() to execute the main logic of the program</a:t>
              </a:r>
            </a:p>
            <a:p>
              <a:pPr marL="67952">
                <a:spcBef>
                  <a:spcPts val="1962"/>
                </a:spcBef>
              </a:pPr>
              <a:r>
                <a:rPr lang="en-GB" sz="20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Use of Built-in Functions: use the built-in enumerate function in </a:t>
              </a:r>
              <a:r>
                <a:rPr lang="en-GB" sz="20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list_tasks</a:t>
              </a:r>
              <a:r>
                <a:rPr lang="en-GB" sz="20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() to number the tasks</a:t>
              </a:r>
            </a:p>
            <a:p>
              <a:pPr marL="67952">
                <a:spcBef>
                  <a:spcPts val="1962"/>
                </a:spcBef>
              </a:pPr>
              <a:r>
                <a:rPr lang="en-GB" sz="20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Points to Consider: </a:t>
              </a:r>
            </a:p>
            <a:p>
              <a:pPr marL="410852" indent="-342900">
                <a:spcBef>
                  <a:spcPts val="1962"/>
                </a:spcBef>
                <a:buFont typeface="Arial" panose="020B0604020202020204" pitchFamily="34" charset="0"/>
                <a:buChar char="•"/>
              </a:pPr>
              <a:r>
                <a:rPr lang="en-GB" sz="20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Global variables (tasks) are accessible and modifiable from any function in the script</a:t>
              </a:r>
            </a:p>
            <a:p>
              <a:pPr marL="410852" indent="-342900">
                <a:spcBef>
                  <a:spcPts val="1962"/>
                </a:spcBef>
                <a:buFont typeface="Arial" panose="020B0604020202020204" pitchFamily="34" charset="0"/>
                <a:buChar char="•"/>
              </a:pPr>
              <a:r>
                <a:rPr lang="en-GB" sz="20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Local variables are defined within functions and are only accessible within those functions</a:t>
              </a:r>
            </a:p>
            <a:p>
              <a:pPr marL="410852" indent="-342900">
                <a:spcBef>
                  <a:spcPts val="1962"/>
                </a:spcBef>
                <a:buFont typeface="Arial" panose="020B0604020202020204" pitchFamily="34" charset="0"/>
                <a:buChar char="•"/>
              </a:pPr>
              <a:r>
                <a:rPr lang="en-GB" sz="20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The nonlocal keyword is used within </a:t>
              </a:r>
              <a:r>
                <a:rPr lang="en-GB" sz="20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modify_task</a:t>
              </a:r>
              <a:r>
                <a:rPr lang="en-GB" sz="20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() to refer to the tasks variable from the </a:t>
              </a:r>
              <a:r>
                <a:rPr lang="en-GB" sz="20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task_manager</a:t>
              </a:r>
              <a:r>
                <a:rPr lang="en-GB" sz="20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scope</a:t>
              </a:r>
              <a:endParaRPr lang="en-GB" sz="2200" spc="-168" dirty="0">
                <a:solidFill>
                  <a:srgbClr val="0046AC"/>
                </a:solidFill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0389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output…</a:t>
            </a:r>
            <a:endParaRPr dirty="0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3535587-8D69-E791-6BF4-2EDFDD39E2F9}"/>
              </a:ext>
            </a:extLst>
          </p:cNvPr>
          <p:cNvGrpSpPr/>
          <p:nvPr/>
        </p:nvGrpSpPr>
        <p:grpSpPr>
          <a:xfrm>
            <a:off x="190402" y="1292491"/>
            <a:ext cx="7038534" cy="4883287"/>
            <a:chOff x="783017" y="1699342"/>
            <a:chExt cx="4683144" cy="3608586"/>
          </a:xfrm>
        </p:grpSpPr>
        <p:sp>
          <p:nvSpPr>
            <p:cNvPr id="10" name="object 30">
              <a:extLst>
                <a:ext uri="{FF2B5EF4-FFF2-40B4-BE49-F238E27FC236}">
                  <a16:creationId xmlns:a16="http://schemas.microsoft.com/office/drawing/2014/main" id="{A5E8863F-5858-7B1F-2357-34E45D57CD9A}"/>
                </a:ext>
              </a:extLst>
            </p:cNvPr>
            <p:cNvSpPr/>
            <p:nvPr/>
          </p:nvSpPr>
          <p:spPr>
            <a:xfrm>
              <a:off x="783017" y="1699342"/>
              <a:ext cx="4683144" cy="462279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endParaRPr lang="en-GB" sz="3567" dirty="0"/>
            </a:p>
          </p:txBody>
        </p:sp>
        <p:sp>
          <p:nvSpPr>
            <p:cNvPr id="11" name="object 31">
              <a:extLst>
                <a:ext uri="{FF2B5EF4-FFF2-40B4-BE49-F238E27FC236}">
                  <a16:creationId xmlns:a16="http://schemas.microsoft.com/office/drawing/2014/main" id="{CB87A29A-CF63-EEC3-F7A6-5F4BE6983930}"/>
                </a:ext>
              </a:extLst>
            </p:cNvPr>
            <p:cNvSpPr/>
            <p:nvPr/>
          </p:nvSpPr>
          <p:spPr>
            <a:xfrm>
              <a:off x="783017" y="1891028"/>
              <a:ext cx="4683144" cy="3416900"/>
            </a:xfrm>
            <a:custGeom>
              <a:avLst/>
              <a:gdLst/>
              <a:ahLst/>
              <a:cxnLst/>
              <a:rect l="l" t="t" r="r" b="b"/>
              <a:pathLst>
                <a:path w="2013585" h="1936114">
                  <a:moveTo>
                    <a:pt x="2013089" y="0"/>
                  </a:moveTo>
                  <a:lnTo>
                    <a:pt x="0" y="0"/>
                  </a:lnTo>
                  <a:lnTo>
                    <a:pt x="0" y="1935962"/>
                  </a:lnTo>
                  <a:lnTo>
                    <a:pt x="2013089" y="1935962"/>
                  </a:lnTo>
                  <a:lnTo>
                    <a:pt x="201308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67952">
                <a:spcBef>
                  <a:spcPts val="1962"/>
                </a:spcBef>
              </a:pPr>
              <a:r>
                <a:rPr lang="en-GB" sz="22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Task 'Buy milk' added.</a:t>
              </a:r>
            </a:p>
            <a:p>
              <a:pPr marL="67952">
                <a:spcBef>
                  <a:spcPts val="1962"/>
                </a:spcBef>
              </a:pPr>
              <a:r>
                <a:rPr lang="en-GB" sz="22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Task 'Call the doctor' added.</a:t>
              </a:r>
            </a:p>
            <a:p>
              <a:pPr marL="67952">
                <a:spcBef>
                  <a:spcPts val="1962"/>
                </a:spcBef>
              </a:pPr>
              <a:r>
                <a:rPr lang="en-GB" sz="22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Task 'Exercise' added.</a:t>
              </a:r>
            </a:p>
            <a:p>
              <a:pPr marL="67952">
                <a:spcBef>
                  <a:spcPts val="1962"/>
                </a:spcBef>
              </a:pPr>
              <a:r>
                <a:rPr lang="en-GB" sz="22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Task list:</a:t>
              </a:r>
            </a:p>
            <a:p>
              <a:pPr marL="67952">
                <a:spcBef>
                  <a:spcPts val="1962"/>
                </a:spcBef>
              </a:pPr>
              <a:r>
                <a:rPr lang="en-GB" sz="22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1. Buy milk</a:t>
              </a:r>
            </a:p>
            <a:p>
              <a:pPr marL="67952">
                <a:spcBef>
                  <a:spcPts val="1962"/>
                </a:spcBef>
              </a:pPr>
              <a:r>
                <a:rPr lang="en-GB" sz="22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2. Call the doctor</a:t>
              </a:r>
            </a:p>
            <a:p>
              <a:pPr marL="67952">
                <a:spcBef>
                  <a:spcPts val="1962"/>
                </a:spcBef>
              </a:pPr>
              <a:r>
                <a:rPr lang="en-GB" sz="22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3. Exercise</a:t>
              </a:r>
            </a:p>
            <a:p>
              <a:pPr marL="67952">
                <a:spcBef>
                  <a:spcPts val="1962"/>
                </a:spcBef>
              </a:pPr>
              <a:r>
                <a:rPr lang="en-GB" sz="22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Task 'Buy milk' modified to 'Buy milk (</a:t>
              </a:r>
              <a:r>
                <a:rPr lang="en-GB" sz="22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modi</a:t>
              </a:r>
              <a:r>
                <a:rPr lang="en-GB" sz="22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)'</a:t>
              </a:r>
            </a:p>
          </p:txBody>
        </p: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106028DC-36CD-C9C8-27B3-7315FA20E184}"/>
              </a:ext>
            </a:extLst>
          </p:cNvPr>
          <p:cNvGrpSpPr/>
          <p:nvPr/>
        </p:nvGrpSpPr>
        <p:grpSpPr>
          <a:xfrm>
            <a:off x="7412867" y="1275973"/>
            <a:ext cx="4588731" cy="4883287"/>
            <a:chOff x="783017" y="1699342"/>
            <a:chExt cx="5234151" cy="3608586"/>
          </a:xfrm>
        </p:grpSpPr>
        <p:sp>
          <p:nvSpPr>
            <p:cNvPr id="5" name="object 30">
              <a:extLst>
                <a:ext uri="{FF2B5EF4-FFF2-40B4-BE49-F238E27FC236}">
                  <a16:creationId xmlns:a16="http://schemas.microsoft.com/office/drawing/2014/main" id="{0776E673-2C1F-0EFC-F5C4-97053B80CECD}"/>
                </a:ext>
              </a:extLst>
            </p:cNvPr>
            <p:cNvSpPr/>
            <p:nvPr/>
          </p:nvSpPr>
          <p:spPr>
            <a:xfrm>
              <a:off x="783017" y="1699342"/>
              <a:ext cx="5234151" cy="462279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endParaRPr lang="en-GB" sz="3567" dirty="0"/>
            </a:p>
          </p:txBody>
        </p:sp>
        <p:sp>
          <p:nvSpPr>
            <p:cNvPr id="6" name="object 31">
              <a:extLst>
                <a:ext uri="{FF2B5EF4-FFF2-40B4-BE49-F238E27FC236}">
                  <a16:creationId xmlns:a16="http://schemas.microsoft.com/office/drawing/2014/main" id="{369518B0-46C8-DC17-0175-D833077B643C}"/>
                </a:ext>
              </a:extLst>
            </p:cNvPr>
            <p:cNvSpPr/>
            <p:nvPr/>
          </p:nvSpPr>
          <p:spPr>
            <a:xfrm>
              <a:off x="783017" y="1891028"/>
              <a:ext cx="5234151" cy="3416900"/>
            </a:xfrm>
            <a:custGeom>
              <a:avLst/>
              <a:gdLst/>
              <a:ahLst/>
              <a:cxnLst/>
              <a:rect l="l" t="t" r="r" b="b"/>
              <a:pathLst>
                <a:path w="2013585" h="1936114">
                  <a:moveTo>
                    <a:pt x="2013089" y="0"/>
                  </a:moveTo>
                  <a:lnTo>
                    <a:pt x="0" y="0"/>
                  </a:lnTo>
                  <a:lnTo>
                    <a:pt x="0" y="1935962"/>
                  </a:lnTo>
                  <a:lnTo>
                    <a:pt x="2013089" y="1935962"/>
                  </a:lnTo>
                  <a:lnTo>
                    <a:pt x="201308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67952">
                <a:spcBef>
                  <a:spcPts val="1962"/>
                </a:spcBef>
              </a:pPr>
              <a:r>
                <a:rPr lang="en-GB" sz="22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Task list:</a:t>
              </a:r>
            </a:p>
            <a:p>
              <a:pPr marL="67952">
                <a:spcBef>
                  <a:spcPts val="1962"/>
                </a:spcBef>
              </a:pPr>
              <a:r>
                <a:rPr lang="en-GB" sz="22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1. Buy milk (modified)</a:t>
              </a:r>
            </a:p>
            <a:p>
              <a:pPr marL="67952">
                <a:spcBef>
                  <a:spcPts val="1962"/>
                </a:spcBef>
              </a:pPr>
              <a:r>
                <a:rPr lang="en-GB" sz="22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2. Call the doctor</a:t>
              </a:r>
            </a:p>
            <a:p>
              <a:pPr marL="67952">
                <a:spcBef>
                  <a:spcPts val="1962"/>
                </a:spcBef>
              </a:pPr>
              <a:r>
                <a:rPr lang="en-GB" sz="22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3. Exercise</a:t>
              </a:r>
            </a:p>
            <a:p>
              <a:pPr marL="67952">
                <a:spcBef>
                  <a:spcPts val="1962"/>
                </a:spcBef>
              </a:pPr>
              <a:r>
                <a:rPr lang="en-GB" sz="22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Task 'Exercise' removed.</a:t>
              </a:r>
            </a:p>
            <a:p>
              <a:pPr marL="67952">
                <a:spcBef>
                  <a:spcPts val="1962"/>
                </a:spcBef>
              </a:pPr>
              <a:r>
                <a:rPr lang="en-GB" sz="22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Task list:</a:t>
              </a:r>
            </a:p>
            <a:p>
              <a:pPr marL="67952">
                <a:spcBef>
                  <a:spcPts val="1962"/>
                </a:spcBef>
              </a:pPr>
              <a:r>
                <a:rPr lang="en-GB" sz="22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1. Buy milk (modified)</a:t>
              </a:r>
            </a:p>
            <a:p>
              <a:pPr marL="67952">
                <a:spcBef>
                  <a:spcPts val="1962"/>
                </a:spcBef>
              </a:pPr>
              <a:r>
                <a:rPr lang="en-GB" sz="22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2. Call the doctor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2741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BDE75-0DD4-C540-AD83-8AF6FAF8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Study Python?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70F521-D22E-1048-991C-FC02785EB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828" y="1567542"/>
            <a:ext cx="10666971" cy="470144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Ease of Use</a:t>
            </a:r>
          </a:p>
          <a:p>
            <a:pPr lvl="1"/>
            <a:r>
              <a:rPr lang="en-GB" sz="2600" dirty="0"/>
              <a:t>Simple syntax, easy to learn and use</a:t>
            </a:r>
          </a:p>
          <a:p>
            <a:pPr lvl="1"/>
            <a:r>
              <a:rPr lang="en-GB" sz="2600" dirty="0"/>
              <a:t>High-level data types (arrays &amp; dictionaries)</a:t>
            </a:r>
          </a:p>
          <a:p>
            <a:r>
              <a:rPr lang="en-GB" dirty="0"/>
              <a:t>Modular and Reusable</a:t>
            </a:r>
          </a:p>
          <a:p>
            <a:pPr lvl="1"/>
            <a:r>
              <a:rPr lang="en-GB" sz="2600" dirty="0"/>
              <a:t>Split programs into reusable modules</a:t>
            </a:r>
          </a:p>
          <a:p>
            <a:pPr lvl="1"/>
            <a:r>
              <a:rPr lang="en-GB" sz="2600" dirty="0"/>
              <a:t>Large collection of standard modules (fie I/O        system calls        GUI toolkits)</a:t>
            </a:r>
          </a:p>
          <a:p>
            <a:r>
              <a:rPr lang="en-GB" dirty="0"/>
              <a:t>Readable and Compact Code</a:t>
            </a:r>
          </a:p>
          <a:p>
            <a:pPr lvl="1"/>
            <a:r>
              <a:rPr lang="en-GB" sz="2600" dirty="0"/>
              <a:t>Shorter programs than C/C++/Java</a:t>
            </a:r>
          </a:p>
          <a:p>
            <a:pPr lvl="1"/>
            <a:r>
              <a:rPr lang="en-GB" sz="2600" dirty="0"/>
              <a:t>Indentation for statement grouping</a:t>
            </a:r>
          </a:p>
          <a:p>
            <a:pPr lvl="1"/>
            <a:r>
              <a:rPr lang="en-GB" sz="2600" dirty="0"/>
              <a:t>No variable or argument declarations needed</a:t>
            </a:r>
          </a:p>
          <a:p>
            <a:r>
              <a:rPr lang="en-GB" dirty="0"/>
              <a:t>Extensible</a:t>
            </a:r>
          </a:p>
          <a:p>
            <a:pPr lvl="1"/>
            <a:r>
              <a:rPr lang="en-GB" sz="2600" dirty="0"/>
              <a:t>Add new functions or modules in C</a:t>
            </a:r>
          </a:p>
          <a:p>
            <a:pPr lvl="1"/>
            <a:r>
              <a:rPr lang="en-GB" sz="2600" dirty="0"/>
              <a:t>Link Python to binary libraries</a:t>
            </a:r>
            <a:endParaRPr lang="en-GB" sz="1900" dirty="0"/>
          </a:p>
        </p:txBody>
      </p:sp>
      <p:pic>
        <p:nvPicPr>
          <p:cNvPr id="4" name="object 41">
            <a:extLst>
              <a:ext uri="{FF2B5EF4-FFF2-40B4-BE49-F238E27FC236}">
                <a16:creationId xmlns:a16="http://schemas.microsoft.com/office/drawing/2014/main" id="{D74B202E-30D5-26F5-09F2-D34AD1AC3B7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35283" y="1855323"/>
            <a:ext cx="2773646" cy="82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868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3" id="{559D3E6F-D5AF-42EE-9AAF-EF3EAB030913}" vid="{B31319D4-E808-48CF-809F-70724F54FCF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4A67E1204A05141B94C6535FCE059CF" ma:contentTypeVersion="7" ma:contentTypeDescription="Crear nuevo documento." ma:contentTypeScope="" ma:versionID="87bc997106808af5dee86895d3d136d3">
  <xsd:schema xmlns:xsd="http://www.w3.org/2001/XMLSchema" xmlns:xs="http://www.w3.org/2001/XMLSchema" xmlns:p="http://schemas.microsoft.com/office/2006/metadata/properties" xmlns:ns2="738ed63a-388b-47a3-ae4b-37f4b1619345" targetNamespace="http://schemas.microsoft.com/office/2006/metadata/properties" ma:root="true" ma:fieldsID="5874e43e45c9a977b2cd029f48298bd6" ns2:_="">
    <xsd:import namespace="738ed63a-388b-47a3-ae4b-37f4b16193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8ed63a-388b-47a3-ae4b-37f4b16193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B1C54B-09F7-4D59-9C3E-E03E12068D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31F91D-8E39-4B49-A589-8DC913A2D6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8ed63a-388b-47a3-ae4b-37f4b16193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8FABE11-27DE-4314-92B8-51902799B9E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26801</TotalTime>
  <Words>7543</Words>
  <Application>Microsoft Macintosh PowerPoint</Application>
  <PresentationFormat>Panorámica</PresentationFormat>
  <Paragraphs>1153</Paragraphs>
  <Slides>81</Slides>
  <Notes>75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81</vt:i4>
      </vt:variant>
    </vt:vector>
  </HeadingPairs>
  <TitlesOfParts>
    <vt:vector size="92" baseType="lpstr">
      <vt:lpstr>Arial</vt:lpstr>
      <vt:lpstr>Calibri</vt:lpstr>
      <vt:lpstr>Courier New</vt:lpstr>
      <vt:lpstr>Helvetica</vt:lpstr>
      <vt:lpstr>Lucida Sans Typewriter</vt:lpstr>
      <vt:lpstr>Menlo</vt:lpstr>
      <vt:lpstr>SeriaItalicCaps</vt:lpstr>
      <vt:lpstr>SeriaRegular</vt:lpstr>
      <vt:lpstr>Times New Roman</vt:lpstr>
      <vt:lpstr>Zapf Dingbats</vt:lpstr>
      <vt:lpstr>Tema de Office</vt:lpstr>
      <vt:lpstr>Introduction to Python</vt:lpstr>
      <vt:lpstr>Objectives</vt:lpstr>
      <vt:lpstr>Outline</vt:lpstr>
      <vt:lpstr>Introduction (I)</vt:lpstr>
      <vt:lpstr>Introduction (II)</vt:lpstr>
      <vt:lpstr>Introduction (III)</vt:lpstr>
      <vt:lpstr>Outline</vt:lpstr>
      <vt:lpstr>Why Study Python?</vt:lpstr>
      <vt:lpstr>Why Study Python?</vt:lpstr>
      <vt:lpstr>Why Study Python?</vt:lpstr>
      <vt:lpstr>Popularity</vt:lpstr>
      <vt:lpstr>Popularity</vt:lpstr>
      <vt:lpstr>Outline</vt:lpstr>
      <vt:lpstr>Python Interpreter (I)</vt:lpstr>
      <vt:lpstr>Python Interpreter (II)</vt:lpstr>
      <vt:lpstr>Interactive (I)</vt:lpstr>
      <vt:lpstr>Non Interactive (I)</vt:lpstr>
      <vt:lpstr>Non Interactive (II)</vt:lpstr>
      <vt:lpstr>Non Interactive (III)</vt:lpstr>
      <vt:lpstr>Mixed(I)</vt:lpstr>
      <vt:lpstr>Mixed(II)</vt:lpstr>
      <vt:lpstr>Outline</vt:lpstr>
      <vt:lpstr>Keywords</vt:lpstr>
      <vt:lpstr>Identifier Names</vt:lpstr>
      <vt:lpstr>Naming conventions(I)</vt:lpstr>
      <vt:lpstr>Naming conventions (II)</vt:lpstr>
      <vt:lpstr>Naming conventions (III)</vt:lpstr>
      <vt:lpstr>Naming conventions (IV)</vt:lpstr>
      <vt:lpstr>Example of identifiers</vt:lpstr>
      <vt:lpstr>Indentation and Semicolons</vt:lpstr>
      <vt:lpstr>Whitespace &amp; Colons</vt:lpstr>
      <vt:lpstr>Comment</vt:lpstr>
      <vt:lpstr>Docstrings</vt:lpstr>
      <vt:lpstr>Flow of control</vt:lpstr>
      <vt:lpstr>Exercise</vt:lpstr>
      <vt:lpstr>Reading and Writing</vt:lpstr>
      <vt:lpstr>Assignment(I)</vt:lpstr>
      <vt:lpstr>Assignment (II)</vt:lpstr>
      <vt:lpstr>Built-in Types</vt:lpstr>
      <vt:lpstr>Built-in Types</vt:lpstr>
      <vt:lpstr>Cast Types</vt:lpstr>
      <vt:lpstr>Outline</vt:lpstr>
      <vt:lpstr>Numbers</vt:lpstr>
      <vt:lpstr>Operator Precedence</vt:lpstr>
      <vt:lpstr>Examples</vt:lpstr>
      <vt:lpstr>Exercise</vt:lpstr>
      <vt:lpstr>Outline</vt:lpstr>
      <vt:lpstr>Strings (I)</vt:lpstr>
      <vt:lpstr>String Operations</vt:lpstr>
      <vt:lpstr>Examples</vt:lpstr>
      <vt:lpstr>Indexing Operations</vt:lpstr>
      <vt:lpstr>Examples</vt:lpstr>
      <vt:lpstr>Slicing Operations</vt:lpstr>
      <vt:lpstr>String Methods</vt:lpstr>
      <vt:lpstr>Examples of methods</vt:lpstr>
      <vt:lpstr>Examples of len</vt:lpstr>
      <vt:lpstr>String Formatting</vt:lpstr>
      <vt:lpstr>Examples</vt:lpstr>
      <vt:lpstr>Escape Sequences</vt:lpstr>
      <vt:lpstr>Examples</vt:lpstr>
      <vt:lpstr>Exercise (I)</vt:lpstr>
      <vt:lpstr>Exercise (II)</vt:lpstr>
      <vt:lpstr>Outline</vt:lpstr>
      <vt:lpstr>Lists (I)</vt:lpstr>
      <vt:lpstr>List Methods</vt:lpstr>
      <vt:lpstr>Examples of methods</vt:lpstr>
      <vt:lpstr>Examples of methods</vt:lpstr>
      <vt:lpstr>Outline</vt:lpstr>
      <vt:lpstr>Functions</vt:lpstr>
      <vt:lpstr>Example</vt:lpstr>
      <vt:lpstr>Main Function</vt:lpstr>
      <vt:lpstr>Example</vt:lpstr>
      <vt:lpstr>Exercise</vt:lpstr>
      <vt:lpstr>Exercise: Output</vt:lpstr>
      <vt:lpstr>Outline</vt:lpstr>
      <vt:lpstr>Variable Scope</vt:lpstr>
      <vt:lpstr>Example</vt:lpstr>
      <vt:lpstr>Example</vt:lpstr>
      <vt:lpstr>Exercise…</vt:lpstr>
      <vt:lpstr>…Exercise</vt:lpstr>
      <vt:lpstr>Example of the output…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Graph Techniques</dc:title>
  <dc:creator>Rodríguez Moreno María Dolores</dc:creator>
  <cp:lastModifiedBy>Rodríguez Moreno María Dolores</cp:lastModifiedBy>
  <cp:revision>128</cp:revision>
  <cp:lastPrinted>2021-04-07T10:05:07Z</cp:lastPrinted>
  <dcterms:created xsi:type="dcterms:W3CDTF">2020-03-29T19:11:15Z</dcterms:created>
  <dcterms:modified xsi:type="dcterms:W3CDTF">2024-07-22T16:44:58Z</dcterms:modified>
</cp:coreProperties>
</file>