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2"/>
  </p:notesMasterIdLst>
  <p:sldIdLst>
    <p:sldId id="256" r:id="rId5"/>
    <p:sldId id="261" r:id="rId6"/>
    <p:sldId id="275" r:id="rId7"/>
    <p:sldId id="263" r:id="rId8"/>
    <p:sldId id="265" r:id="rId9"/>
    <p:sldId id="267" r:id="rId10"/>
    <p:sldId id="273" r:id="rId11"/>
    <p:sldId id="276" r:id="rId12"/>
    <p:sldId id="281" r:id="rId13"/>
    <p:sldId id="268" r:id="rId14"/>
    <p:sldId id="278" r:id="rId15"/>
    <p:sldId id="282" r:id="rId16"/>
    <p:sldId id="270" r:id="rId17"/>
    <p:sldId id="284" r:id="rId18"/>
    <p:sldId id="283" r:id="rId19"/>
    <p:sldId id="271" r:id="rId20"/>
    <p:sldId id="272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AD"/>
    <a:srgbClr val="004CC3"/>
    <a:srgbClr val="0055D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216" autoAdjust="0"/>
    <p:restoredTop sz="76316"/>
  </p:normalViewPr>
  <p:slideViewPr>
    <p:cSldViewPr snapToGrid="0">
      <p:cViewPr varScale="1">
        <p:scale>
          <a:sx n="90" d="100"/>
          <a:sy n="90" d="100"/>
        </p:scale>
        <p:origin x="24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9F4DB-FE64-4078-9D55-F9F285AD0155}" type="datetimeFigureOut">
              <a:rPr lang="es-ES" smtClean="0"/>
              <a:t>2/9/24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70815-CCBB-4D97-B650-F8E964A036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437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GITT estas los lunes de 3 a 7 (</a:t>
            </a:r>
            <a:r>
              <a:rPr lang="es-ES" dirty="0" err="1"/>
              <a:t>Te+Lab</a:t>
            </a:r>
            <a:r>
              <a:rPr lang="es-ES" dirty="0"/>
              <a:t>)</a:t>
            </a:r>
          </a:p>
          <a:p>
            <a:r>
              <a:rPr lang="es-ES" dirty="0"/>
              <a:t>GIT Los lunes 12-14 (teoría) – miércoles de 10 a 12 y 12 a 14 </a:t>
            </a:r>
            <a:r>
              <a:rPr lang="es-ES" dirty="0" err="1"/>
              <a:t>lab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7923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0463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2434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3214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effectLst/>
                <a:latin typeface="Calibri Light" panose="020F0302020204030204" pitchFamily="34" charset="0"/>
              </a:rPr>
              <a:t>Normativa de prácticas</a:t>
            </a:r>
          </a:p>
          <a:p>
            <a:r>
              <a:rPr lang="es-ES" dirty="0">
                <a:effectLst/>
                <a:latin typeface="Calibri" panose="020F0502020204030204" pitchFamily="34" charset="0"/>
              </a:rPr>
              <a:t>El calendario de entrega estará especificado en cada práctica. El enunciado de cada práctica estará disponible en Aula Virtual (</a:t>
            </a:r>
            <a:r>
              <a:rPr lang="es-ES" dirty="0" err="1">
                <a:effectLst/>
                <a:latin typeface="Calibri" panose="020F0502020204030204" pitchFamily="34" charset="0"/>
              </a:rPr>
              <a:t>uah.blackboard.com</a:t>
            </a:r>
            <a:r>
              <a:rPr lang="es-ES" dirty="0">
                <a:effectLst/>
                <a:latin typeface="Calibri" panose="020F0502020204030204" pitchFamily="34" charset="0"/>
              </a:rPr>
              <a:t>). Las prácticas se irán realizando de acuerdo a la temporización prevista; esto significa que los días festivos no alterarán el calendario.</a:t>
            </a:r>
          </a:p>
          <a:p>
            <a:r>
              <a:rPr lang="es-ES" dirty="0">
                <a:effectLst/>
                <a:latin typeface="Calibri" panose="020F0502020204030204" pitchFamily="34" charset="0"/>
              </a:rPr>
              <a:t>El incumplimiento en la fecha de entregade las prácticas tendrá una penalización del 50% sobre la calificación.</a:t>
            </a:r>
          </a:p>
          <a:p>
            <a:r>
              <a:rPr lang="es-ES" dirty="0">
                <a:effectLst/>
                <a:latin typeface="Calibri" panose="020F0502020204030204" pitchFamily="34" charset="0"/>
              </a:rPr>
              <a:t>El incumplimiento de la fecha límite de entregade las prácticas, supondrá una calificación de 0 puntos.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271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effectLst/>
                <a:latin typeface="Helvetica" pitchFamily="2" charset="0"/>
              </a:rPr>
              <a:t>Prácticas y/o exámenes intermedios: 60% de la nota final.</a:t>
            </a:r>
          </a:p>
          <a:p>
            <a:r>
              <a:rPr lang="es-ES" dirty="0">
                <a:effectLst/>
                <a:latin typeface="Helvetica" pitchFamily="2" charset="0"/>
              </a:rPr>
              <a:t>El total de las actividades planteadas en este bloque se comunicarán al alumno durante la clase de presentación. Dichas actividades comprenden:</a:t>
            </a:r>
          </a:p>
          <a:p>
            <a:r>
              <a:rPr lang="es-ES" dirty="0">
                <a:effectLst/>
                <a:latin typeface="Helvetica" pitchFamily="2" charset="0"/>
              </a:rPr>
              <a:t>Realización y evaluación de ejercicios prácticos. </a:t>
            </a:r>
          </a:p>
          <a:p>
            <a:r>
              <a:rPr lang="es-ES" dirty="0">
                <a:effectLst/>
                <a:latin typeface="Helvetica" pitchFamily="2" charset="0"/>
              </a:rPr>
              <a:t>Evaluación de conceptos teóricos y problemas planteados sobre los mismos.</a:t>
            </a:r>
          </a:p>
          <a:p>
            <a:r>
              <a:rPr lang="es-ES" dirty="0">
                <a:effectLst/>
                <a:latin typeface="Helvetica" pitchFamily="2" charset="0"/>
              </a:rPr>
              <a:t>Están previstas 2 pruebas de laboratorio, PL, y 1 prueba de evaluación intermedia, PEI. La duración de cada una no será superior a la duración de una sesión de clase. Estas pruebas se realizarán en horas de prácticas o de teoría, por lo que no requerirán tiempo extra.</a:t>
            </a:r>
          </a:p>
          <a:p>
            <a:r>
              <a:rPr lang="es-ES" dirty="0">
                <a:effectLst/>
                <a:latin typeface="Helvetica" pitchFamily="2" charset="0"/>
              </a:rPr>
              <a:t>La evaluación de cada supuesto práctico incluye la práctica (PL) a realizar y la teoría (T) relacionada con la misma.</a:t>
            </a:r>
          </a:p>
          <a:p>
            <a:r>
              <a:rPr lang="es-ES" dirty="0">
                <a:effectLst/>
                <a:latin typeface="Helvetica" pitchFamily="2" charset="0"/>
              </a:rPr>
              <a:t>2. Realización de una prueba examen final, PEF, teórico-práctico a la finalización del periodo docente: 40% de la nota final. La duración de este examen será más o menos de 2 horas.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764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entrega de prácticas es OBLIGATORIA antes de la fecha, pero la calificación estará definida por la nota de los exámenes de practicas</a:t>
            </a:r>
          </a:p>
          <a:p>
            <a:endParaRPr lang="es-ES" dirty="0"/>
          </a:p>
          <a:p>
            <a:r>
              <a:rPr lang="es-ES" dirty="0"/>
              <a:t>El laboratorio consiste en 3??? prácticas, si se entregan completas y funcionando las 3 prácticas antes de la fecha, el alumno obtendrá un 30% en la ponderación de los exámenes del laboratorio. Es decir que si un alumno entrega 2 prácticas, la media de las notas de los exámenes de prácticas tendrán un peso del 20%.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6429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entrega de prácticas es OBLIGATORIA antes de la fecha, pero la calificación estará definida por la nota de los exámenes de practicas</a:t>
            </a:r>
          </a:p>
          <a:p>
            <a:endParaRPr lang="es-ES" dirty="0"/>
          </a:p>
          <a:p>
            <a:r>
              <a:rPr lang="es-ES" dirty="0"/>
              <a:t>El laboratorio consiste en 3??? prácticas, si se entregan completas y funcionando las 3 prácticas antes de la fecha, el alumno obtendrá un 30% en la ponderación de los exámenes del laboratorio. Es decir que si un alumno entrega 2 prácticas, la media de las notas de los exámenes de prácticas tendrán un peso del 20%.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193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effectLst/>
                <a:latin typeface="Calibri Light" panose="020F0302020204030204" pitchFamily="34" charset="0"/>
              </a:rPr>
              <a:t>Convocatoria Extraordinaria</a:t>
            </a:r>
          </a:p>
          <a:p>
            <a:endParaRPr lang="es-ES" dirty="0">
              <a:effectLst/>
              <a:latin typeface="Calibri Light" panose="020F0302020204030204" pitchFamily="34" charset="0"/>
            </a:endParaRPr>
          </a:p>
          <a:p>
            <a:r>
              <a:rPr lang="es-ES" dirty="0">
                <a:effectLst/>
                <a:latin typeface="Calibri" panose="020F0502020204030204" pitchFamily="34" charset="0"/>
              </a:rPr>
              <a:t>Los alumnos que no hayan superado la asignatura en la convocatoria ordinaria, podrán optar por otra convocatoria extraordinaria que constará de una única prueba acerca de los contenidos teóricos-prácticos que constituirá el 100% de la nota de la asignatura. Dicho examen podrá realizarse de forma oral y/o escrita.</a:t>
            </a:r>
          </a:p>
          <a:p>
            <a:br>
              <a:rPr lang="es-ES" dirty="0">
                <a:effectLst/>
                <a:latin typeface="Calibri" panose="020F0502020204030204" pitchFamily="34" charset="0"/>
              </a:rPr>
            </a:br>
            <a:endParaRPr lang="es-ES" dirty="0">
              <a:effectLst/>
              <a:latin typeface="Calibri" panose="020F0502020204030204" pitchFamily="34" charset="0"/>
            </a:endParaRPr>
          </a:p>
          <a:p>
            <a:r>
              <a:rPr lang="es-ES" dirty="0">
                <a:effectLst/>
                <a:latin typeface="Calibri" panose="020F0502020204030204" pitchFamily="34" charset="0"/>
              </a:rPr>
              <a:t>Para superar el examen final, los alumnos deberán entregar las prácticas el día del examen final y aprobar la parte relacionada con la evaluación de las prácticas con una nota mínima de 5 puntos sobre 10. La evaluación de cada supuesto práctico incluye la práctica a realizar y la teoría relacionada con la misma.</a:t>
            </a:r>
          </a:p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1668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352" y="801087"/>
            <a:ext cx="9144000" cy="2387600"/>
          </a:xfrm>
        </p:spPr>
        <p:txBody>
          <a:bodyPr anchor="b"/>
          <a:lstStyle>
            <a:lvl1pPr algn="l">
              <a:defRPr sz="4800">
                <a:solidFill>
                  <a:srgbClr val="0046AD"/>
                </a:solidFill>
                <a:latin typeface="SeriaRegular" panose="000004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66352" y="3227813"/>
            <a:ext cx="9144000" cy="2423344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46AD"/>
                </a:solidFill>
                <a:latin typeface="SeriaRegular" panose="000004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ES" dirty="0"/>
          </a:p>
        </p:txBody>
      </p:sp>
      <p:sp>
        <p:nvSpPr>
          <p:cNvPr id="4" name="Rectángulo 3"/>
          <p:cNvSpPr/>
          <p:nvPr userDrawn="1"/>
        </p:nvSpPr>
        <p:spPr>
          <a:xfrm>
            <a:off x="11517745" y="6373092"/>
            <a:ext cx="600364" cy="415636"/>
          </a:xfrm>
          <a:prstGeom prst="rect">
            <a:avLst/>
          </a:prstGeom>
          <a:solidFill>
            <a:srgbClr val="004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30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1127" y="2142218"/>
            <a:ext cx="10756323" cy="1774867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0046AD"/>
                </a:solidFill>
                <a:latin typeface="SeriaRegular" panose="000004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91127" y="3985051"/>
            <a:ext cx="10756323" cy="169082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0046AD"/>
                </a:solidFill>
                <a:latin typeface="SeriaRegular" panose="000004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20416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solidFill>
                  <a:srgbClr val="0046AD"/>
                </a:solidFill>
                <a:latin typeface="SeriaRegular" panose="000004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1pPr>
            <a:lvl2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2pPr>
            <a:lvl3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3pPr>
            <a:lvl4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4pPr>
            <a:lvl5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413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1pPr>
            <a:lvl2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2pPr>
            <a:lvl3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3pPr>
            <a:lvl4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4pPr>
            <a:lvl5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1pPr>
            <a:lvl2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2pPr>
            <a:lvl3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3pPr>
            <a:lvl4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4pPr>
            <a:lvl5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88430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  <a:latin typeface="SeriaRegular" panose="000004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1pPr>
            <a:lvl2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2pPr>
            <a:lvl3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3pPr>
            <a:lvl4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4pPr>
            <a:lvl5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  <a:latin typeface="SeriaRegular" panose="000004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1pPr>
            <a:lvl2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2pPr>
            <a:lvl3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3pPr>
            <a:lvl4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4pPr>
            <a:lvl5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535459" y="365125"/>
            <a:ext cx="10818341" cy="1325563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0046AD"/>
                </a:solidFill>
                <a:latin typeface="SeriaRegular" panose="000004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142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46AD"/>
                </a:solidFill>
                <a:latin typeface="SeriaRegular" panose="000004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86720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2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35459" y="365125"/>
            <a:ext cx="10818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0" y="6244280"/>
            <a:ext cx="12192000" cy="648000"/>
          </a:xfrm>
          <a:prstGeom prst="rect">
            <a:avLst/>
          </a:prstGeom>
          <a:solidFill>
            <a:srgbClr val="0046AD"/>
          </a:solidFill>
        </p:spPr>
        <p:txBody>
          <a:bodyPr wrap="square" rtlCol="0">
            <a:noAutofit/>
          </a:bodyPr>
          <a:lstStyle/>
          <a:p>
            <a:pPr algn="r"/>
            <a:endParaRPr lang="es-ES" sz="1600" dirty="0">
              <a:solidFill>
                <a:schemeClr val="bg1"/>
              </a:solidFill>
              <a:latin typeface="SeriaRegular" panose="00000400000000000000" pitchFamily="2" charset="0"/>
            </a:endParaRPr>
          </a:p>
          <a:p>
            <a:pPr algn="r"/>
            <a:fld id="{016DF702-F81B-4FAE-9CEF-2DEB9F28048E}" type="slidenum">
              <a:rPr lang="es-ES" sz="1600" smtClean="0">
                <a:solidFill>
                  <a:schemeClr val="bg1"/>
                </a:solidFill>
                <a:latin typeface="SeriaRegular" panose="00000400000000000000" pitchFamily="2" charset="0"/>
              </a:rPr>
              <a:t>‹Nº›</a:t>
            </a:fld>
            <a:endParaRPr lang="es-ES" sz="1600" dirty="0">
              <a:solidFill>
                <a:schemeClr val="bg1"/>
              </a:solidFill>
              <a:latin typeface="SeriaRegular" panose="00000400000000000000" pitchFamily="2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909" y="6311900"/>
            <a:ext cx="1397663" cy="49015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59" y="6260757"/>
            <a:ext cx="1735137" cy="59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2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46AD"/>
          </a:solidFill>
          <a:latin typeface="SeriaRegular" panose="000004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6AD"/>
          </a:solidFill>
          <a:latin typeface="SeriaRegular" panose="000004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6AD"/>
          </a:solidFill>
          <a:latin typeface="SeriaRegular" panose="000004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6AD"/>
          </a:solidFill>
          <a:latin typeface="SeriaRegular" panose="000004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6AD"/>
          </a:solidFill>
          <a:latin typeface="SeriaRegular" panose="000004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6AD"/>
          </a:solidFill>
          <a:latin typeface="SeriaRegular" panose="000004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uah.blackboard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7dmPKIespsN044BLEaWahZ_6Mwii_F45/edit?usp=sharing&amp;ouid=100980235545777641321&amp;rtpof=true&amp;sd=tru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Course Presentation </a:t>
            </a:r>
          </a:p>
        </p:txBody>
      </p:sp>
      <p:sp>
        <p:nvSpPr>
          <p:cNvPr id="7" name="Marcador de texto 6"/>
          <p:cNvSpPr>
            <a:spLocks noGrp="1"/>
          </p:cNvSpPr>
          <p:nvPr>
            <p:ph type="subTitle" idx="1"/>
          </p:nvPr>
        </p:nvSpPr>
        <p:spPr>
          <a:xfrm>
            <a:off x="566352" y="3227813"/>
            <a:ext cx="9144000" cy="2059082"/>
          </a:xfrm>
        </p:spPr>
        <p:txBody>
          <a:bodyPr>
            <a:normAutofit/>
          </a:bodyPr>
          <a:lstStyle/>
          <a:p>
            <a:r>
              <a:rPr lang="en-GB" sz="3000" dirty="0"/>
              <a:t>Advanced Programming – </a:t>
            </a:r>
            <a:r>
              <a:rPr lang="en-GB" sz="3000" dirty="0" err="1"/>
              <a:t>Programación</a:t>
            </a:r>
            <a:r>
              <a:rPr lang="en-GB" sz="3000" dirty="0"/>
              <a:t> </a:t>
            </a:r>
            <a:r>
              <a:rPr lang="en-GB" sz="3000" dirty="0" err="1"/>
              <a:t>Avanzada</a:t>
            </a:r>
            <a:endParaRPr lang="en-GB" sz="3000" dirty="0"/>
          </a:p>
          <a:p>
            <a:pPr>
              <a:spcBef>
                <a:spcPts val="0"/>
              </a:spcBef>
            </a:pPr>
            <a:endParaRPr lang="en-GB" dirty="0"/>
          </a:p>
          <a:p>
            <a:pPr>
              <a:spcBef>
                <a:spcPts val="0"/>
              </a:spcBef>
            </a:pPr>
            <a:r>
              <a:rPr lang="en-GB" dirty="0"/>
              <a:t>GIT (Ob 380001) &amp; GITT (Op. 350041) </a:t>
            </a:r>
          </a:p>
          <a:p>
            <a:pPr>
              <a:spcBef>
                <a:spcPts val="0"/>
              </a:spcBef>
            </a:pPr>
            <a:endParaRPr lang="en-GB" dirty="0"/>
          </a:p>
          <a:p>
            <a:pPr>
              <a:spcBef>
                <a:spcPts val="0"/>
              </a:spcBef>
            </a:pPr>
            <a:endParaRPr lang="en-GB" sz="1800" dirty="0"/>
          </a:p>
          <a:p>
            <a:pPr algn="r">
              <a:spcBef>
                <a:spcPts val="0"/>
              </a:spcBef>
            </a:pPr>
            <a:r>
              <a:rPr lang="en-GB" sz="1800" dirty="0"/>
              <a:t>Dra. Mª Dolores Rodríguez Moreno</a:t>
            </a:r>
          </a:p>
          <a:p>
            <a:pPr>
              <a:spcBef>
                <a:spcPts val="0"/>
              </a:spcBef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422193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Assessment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652DD9B-7691-574B-8549-B75CC2AAC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150453"/>
              </p:ext>
            </p:extLst>
          </p:nvPr>
        </p:nvGraphicFramePr>
        <p:xfrm>
          <a:off x="1458845" y="1942179"/>
          <a:ext cx="899712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8560">
                  <a:extLst>
                    <a:ext uri="{9D8B030D-6E8A-4147-A177-3AD203B41FA5}">
                      <a16:colId xmlns:a16="http://schemas.microsoft.com/office/drawing/2014/main" val="2352076000"/>
                    </a:ext>
                  </a:extLst>
                </a:gridCol>
                <a:gridCol w="4498560">
                  <a:extLst>
                    <a:ext uri="{9D8B030D-6E8A-4147-A177-3AD203B41FA5}">
                      <a16:colId xmlns:a16="http://schemas.microsoft.com/office/drawing/2014/main" val="320768315"/>
                    </a:ext>
                  </a:extLst>
                </a:gridCol>
              </a:tblGrid>
              <a:tr h="403774">
                <a:tc>
                  <a:txBody>
                    <a:bodyPr/>
                    <a:lstStyle/>
                    <a:p>
                      <a:r>
                        <a:rPr lang="en-GB" sz="2400" noProof="0"/>
                        <a:t>Instruments Rating</a:t>
                      </a:r>
                    </a:p>
                  </a:txBody>
                  <a:tcPr>
                    <a:solidFill>
                      <a:srgbClr val="004C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noProof="0"/>
                        <a:t>% Mark</a:t>
                      </a:r>
                    </a:p>
                  </a:txBody>
                  <a:tcPr>
                    <a:solidFill>
                      <a:srgbClr val="004C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587298"/>
                  </a:ext>
                </a:extLst>
              </a:tr>
              <a:tr h="1758907"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Final Exam - PEF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endParaRPr lang="en-GB" sz="2800" kern="1200" noProof="0" dirty="0">
                        <a:solidFill>
                          <a:srgbClr val="0046AD"/>
                        </a:solidFill>
                        <a:latin typeface="SeriaRegular" panose="00000400000000000000" pitchFamily="2" charset="0"/>
                        <a:ea typeface="+mn-ea"/>
                        <a:cs typeface="+mn-cs"/>
                      </a:endParaRP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Testing Lab (2)  - PL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endParaRPr lang="en-GB" sz="2800" kern="1200" noProof="0" dirty="0">
                        <a:solidFill>
                          <a:srgbClr val="0046AD"/>
                        </a:solidFill>
                        <a:latin typeface="SeriaRegular" panose="00000400000000000000" pitchFamily="2" charset="0"/>
                        <a:ea typeface="+mn-ea"/>
                        <a:cs typeface="+mn-cs"/>
                      </a:endParaRP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Partial Exam - PEI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endParaRPr lang="en-GB" sz="2800" kern="1200" noProof="0" dirty="0">
                        <a:solidFill>
                          <a:srgbClr val="0046AD"/>
                        </a:solidFill>
                        <a:latin typeface="SeriaRegular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24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40%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2400" kern="1200" noProof="0" dirty="0">
                        <a:solidFill>
                          <a:srgbClr val="0046AD"/>
                        </a:solidFill>
                        <a:latin typeface="SeriaRegular" panose="00000400000000000000" pitchFamily="2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24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30%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2400" kern="1200" noProof="0" dirty="0">
                        <a:solidFill>
                          <a:srgbClr val="0046AD"/>
                        </a:solidFill>
                        <a:latin typeface="SeriaRegular" panose="00000400000000000000" pitchFamily="2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2400" kern="1200" noProof="0" dirty="0">
                        <a:solidFill>
                          <a:srgbClr val="0046AD"/>
                        </a:solidFill>
                        <a:latin typeface="SeriaRegular" panose="00000400000000000000" pitchFamily="2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24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30%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400" kern="1200" noProof="0" dirty="0">
                        <a:solidFill>
                          <a:srgbClr val="0046AD"/>
                        </a:solidFill>
                        <a:latin typeface="SeriaRegular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322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390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Lab (30%)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9ED9E1AF-C4C8-D942-BF2D-9DBB9173A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Each lab assignment has a deadline:</a:t>
            </a:r>
          </a:p>
          <a:p>
            <a:pPr lvl="1"/>
            <a:r>
              <a:rPr lang="en-GB" dirty="0"/>
              <a:t>1 day after the deadline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Penalty: 50%</a:t>
            </a:r>
          </a:p>
          <a:p>
            <a:pPr lvl="1"/>
            <a:r>
              <a:rPr lang="en-GB" dirty="0"/>
              <a:t>When overpass the deadline of the next lab assignment</a:t>
            </a:r>
            <a:r>
              <a:rPr lang="en-GB" dirty="0">
                <a:sym typeface="Wingdings" pitchFamily="2" charset="2"/>
              </a:rPr>
              <a:t></a:t>
            </a:r>
            <a:r>
              <a:rPr lang="en-GB" dirty="0"/>
              <a:t> 0 points</a:t>
            </a:r>
          </a:p>
          <a:p>
            <a:r>
              <a:rPr lang="en-GB" dirty="0"/>
              <a:t>You can do it in pairs</a:t>
            </a:r>
          </a:p>
          <a:p>
            <a:r>
              <a:rPr lang="en-GB" dirty="0"/>
              <a:t>The </a:t>
            </a:r>
            <a:r>
              <a:rPr lang="en-GB" b="1" dirty="0"/>
              <a:t>lab exam</a:t>
            </a:r>
            <a:r>
              <a:rPr lang="en-GB" dirty="0"/>
              <a:t>  defines the </a:t>
            </a:r>
            <a:r>
              <a:rPr lang="en-GB" b="1" dirty="0"/>
              <a:t>lab mark</a:t>
            </a:r>
          </a:p>
          <a:p>
            <a:r>
              <a:rPr lang="en-GB" dirty="0"/>
              <a:t>The evaluation of each practical case includes the practice to be carried out and the theory related to it</a:t>
            </a:r>
          </a:p>
          <a:p>
            <a:r>
              <a:rPr lang="en-GB" dirty="0"/>
              <a:t>There will be 2 exams of the lab (15% each exam) </a:t>
            </a:r>
            <a:r>
              <a:rPr lang="en-GB" dirty="0">
                <a:sym typeface="Wingdings" pitchFamily="2" charset="2"/>
              </a:rPr>
              <a:t> 30%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7448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Lab: Uploading files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9ED9E1AF-C4C8-D942-BF2D-9DBB9173A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/>
          </a:p>
          <a:p>
            <a:pPr marL="0" indent="0">
              <a:buNone/>
            </a:pPr>
            <a:r>
              <a:rPr lang="en-GB" dirty="0"/>
              <a:t>You have to upload 2 things in </a:t>
            </a:r>
            <a:r>
              <a:rPr lang="en-GB" dirty="0" err="1"/>
              <a:t>AulaVirtual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The code</a:t>
            </a:r>
          </a:p>
          <a:p>
            <a:pPr lvl="1"/>
            <a:r>
              <a:rPr lang="en-GB" dirty="0"/>
              <a:t>A readme document:</a:t>
            </a:r>
          </a:p>
          <a:p>
            <a:pPr lvl="2"/>
            <a:r>
              <a:rPr lang="en-GB" dirty="0"/>
              <a:t>You pose at least 5 questions about the practical assignment using an LLM sw. Discuss if correct or not. Then, check if you were correct.</a:t>
            </a:r>
          </a:p>
          <a:p>
            <a:pPr lvl="2"/>
            <a:r>
              <a:rPr lang="en-GB" dirty="0"/>
              <a:t> 2 questions in pairs (or alone) with a different way of asking the problem: angry, happy, more explanation… and check if the answer is different or not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8077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 Assessment: Final exam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6695706-1484-F742-B4DB-ED726C788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1592"/>
          </a:xfrm>
        </p:spPr>
        <p:txBody>
          <a:bodyPr>
            <a:normAutofit lnSpcReduction="10000"/>
          </a:bodyPr>
          <a:lstStyle/>
          <a:p>
            <a:r>
              <a:rPr lang="en-GB" sz="3000" dirty="0"/>
              <a:t>Consist of a single test on both theoretical and practical content, which will account for 100% of the course grade</a:t>
            </a:r>
          </a:p>
          <a:p>
            <a:r>
              <a:rPr lang="en-GB" sz="3000" dirty="0"/>
              <a:t>Students eligible to take this exam are those who have been granted the right to be evaluated through a final exam. The exam may be conducted either orally and/or in writing</a:t>
            </a:r>
          </a:p>
          <a:p>
            <a:r>
              <a:rPr lang="en-GB" sz="3000" dirty="0"/>
              <a:t>To pass the final exam, students must submit any practical work that has not yet been evaluated on the day of the final exam</a:t>
            </a:r>
          </a:p>
          <a:p>
            <a:r>
              <a:rPr lang="en-GB" sz="3000" dirty="0"/>
              <a:t>The evaluation of each practical case includes the practical work itself and the related theory.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6263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Extraordinay</a:t>
            </a:r>
            <a:r>
              <a:rPr lang="en-GB" dirty="0"/>
              <a:t> Assessment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6695706-1484-F742-B4DB-ED726C788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1592"/>
          </a:xfrm>
        </p:spPr>
        <p:txBody>
          <a:bodyPr>
            <a:normAutofit/>
          </a:bodyPr>
          <a:lstStyle/>
          <a:p>
            <a:r>
              <a:rPr lang="en-GB" sz="3000" dirty="0"/>
              <a:t>Students who have not passed the course in the regular exam session may opt for an extraordinary session, which will consist of a single test on both theoretical and practical content, accounting for 100% of the course grade</a:t>
            </a:r>
          </a:p>
          <a:p>
            <a:r>
              <a:rPr lang="en-GB" sz="3000" dirty="0"/>
              <a:t> This exam may be conducted either orally and/or in writing.</a:t>
            </a:r>
          </a:p>
          <a:p>
            <a:r>
              <a:rPr lang="en-GB" sz="3000" dirty="0"/>
              <a:t>To pass this final exam, students must submit their practical work before the day of the final exam </a:t>
            </a:r>
          </a:p>
          <a:p>
            <a:r>
              <a:rPr lang="en-GB" sz="3000" dirty="0"/>
              <a:t>The evaluation of each practical case includes both the practical work itself and the related theory.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3210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Regulation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6695706-1484-F742-B4DB-ED726C788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1592"/>
          </a:xfrm>
        </p:spPr>
        <p:txBody>
          <a:bodyPr>
            <a:normAutofit/>
          </a:bodyPr>
          <a:lstStyle/>
          <a:p>
            <a:r>
              <a:rPr lang="en-GB" sz="3000" dirty="0"/>
              <a:t>Notifications by the e-learning platform</a:t>
            </a:r>
          </a:p>
          <a:p>
            <a:endParaRPr lang="en-GB" sz="3000" dirty="0"/>
          </a:p>
          <a:p>
            <a:r>
              <a:rPr lang="en-GB" sz="3000" dirty="0"/>
              <a:t>Contact by e-mail</a:t>
            </a:r>
          </a:p>
          <a:p>
            <a:endParaRPr lang="en-GB" sz="3000" dirty="0"/>
          </a:p>
          <a:p>
            <a:r>
              <a:rPr lang="en-GB" sz="3000" dirty="0"/>
              <a:t>Respect and courtesy</a:t>
            </a:r>
          </a:p>
          <a:p>
            <a:endParaRPr lang="en-GB" sz="3000" dirty="0"/>
          </a:p>
          <a:p>
            <a:r>
              <a:rPr lang="en-GB" sz="3000" dirty="0"/>
              <a:t>Plagiarism will not be tolerated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536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Bibliography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6695706-1484-F742-B4DB-ED726C788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5"/>
            <a:ext cx="10995212" cy="4667250"/>
          </a:xfrm>
        </p:spPr>
        <p:txBody>
          <a:bodyPr>
            <a:normAutofit/>
          </a:bodyPr>
          <a:lstStyle/>
          <a:p>
            <a:r>
              <a:rPr lang="en-GB" sz="3000" dirty="0"/>
              <a:t>Python Official Documentation: https://</a:t>
            </a:r>
            <a:r>
              <a:rPr lang="en-GB" sz="3000" dirty="0" err="1"/>
              <a:t>www.python.org</a:t>
            </a:r>
            <a:r>
              <a:rPr lang="en-GB" sz="3000" dirty="0"/>
              <a:t>/about/</a:t>
            </a:r>
            <a:r>
              <a:rPr lang="en-GB" sz="3000" dirty="0" err="1"/>
              <a:t>gettingstarted</a:t>
            </a:r>
            <a:r>
              <a:rPr lang="en-GB" sz="3000" dirty="0"/>
              <a:t>/</a:t>
            </a:r>
          </a:p>
          <a:p>
            <a:r>
              <a:rPr lang="en-GB" sz="3000" dirty="0"/>
              <a:t>Object Oriented Programming with Python for Beginners: Mastering the Foundations of OOP. From Principles to Practice. 2 in 1 Guide. Autor: SAM CAMPBELL</a:t>
            </a:r>
          </a:p>
          <a:p>
            <a:r>
              <a:rPr lang="en-GB" sz="3000" dirty="0" err="1"/>
              <a:t>Lenguajes</a:t>
            </a:r>
            <a:r>
              <a:rPr lang="en-GB" sz="3000" dirty="0"/>
              <a:t> de </a:t>
            </a:r>
            <a:r>
              <a:rPr lang="en-GB" sz="3000" dirty="0" err="1"/>
              <a:t>programación</a:t>
            </a:r>
            <a:r>
              <a:rPr lang="en-GB" sz="3000" dirty="0"/>
              <a:t>. </a:t>
            </a:r>
            <a:r>
              <a:rPr lang="en-GB" sz="3000" dirty="0" err="1"/>
              <a:t>Diseño</a:t>
            </a:r>
            <a:r>
              <a:rPr lang="en-GB" sz="3000" dirty="0"/>
              <a:t> e </a:t>
            </a:r>
            <a:r>
              <a:rPr lang="en-GB" sz="3000" dirty="0" err="1"/>
              <a:t>Implementación</a:t>
            </a:r>
            <a:r>
              <a:rPr lang="en-GB" sz="3000" dirty="0"/>
              <a:t>. Terence </a:t>
            </a:r>
            <a:r>
              <a:rPr lang="en-GB" sz="3000" dirty="0" err="1"/>
              <a:t>W.Pratt</a:t>
            </a:r>
            <a:r>
              <a:rPr lang="en-GB" sz="3000" dirty="0"/>
              <a:t>. Marvin V. </a:t>
            </a:r>
            <a:r>
              <a:rPr lang="en-GB" sz="3000" dirty="0" err="1"/>
              <a:t>Zelkowitz</a:t>
            </a:r>
            <a:r>
              <a:rPr lang="en-GB" sz="3000" dirty="0"/>
              <a:t>. Prentice Hall.</a:t>
            </a:r>
          </a:p>
          <a:p>
            <a:endParaRPr lang="en-GB" sz="3000" dirty="0"/>
          </a:p>
          <a:p>
            <a:endParaRPr lang="en-GB" sz="8000" dirty="0"/>
          </a:p>
          <a:p>
            <a:endParaRPr lang="en-GB" sz="50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1304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Questions???</a:t>
            </a:r>
          </a:p>
        </p:txBody>
      </p:sp>
      <p:sp>
        <p:nvSpPr>
          <p:cNvPr id="7" name="Marcador de texto 6"/>
          <p:cNvSpPr>
            <a:spLocks noGrp="1"/>
          </p:cNvSpPr>
          <p:nvPr>
            <p:ph type="subTitle" idx="1"/>
          </p:nvPr>
        </p:nvSpPr>
        <p:spPr>
          <a:xfrm>
            <a:off x="566352" y="3227813"/>
            <a:ext cx="10711248" cy="205908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GB" sz="1800" dirty="0"/>
          </a:p>
          <a:p>
            <a:pPr>
              <a:spcBef>
                <a:spcPts val="0"/>
              </a:spcBef>
            </a:pPr>
            <a:endParaRPr lang="en-GB" sz="1800" dirty="0"/>
          </a:p>
          <a:p>
            <a:pPr>
              <a:spcBef>
                <a:spcPts val="0"/>
              </a:spcBef>
            </a:pPr>
            <a:endParaRPr lang="en-GB" sz="1800" dirty="0"/>
          </a:p>
          <a:p>
            <a:pPr>
              <a:spcBef>
                <a:spcPts val="0"/>
              </a:spcBef>
            </a:pPr>
            <a:endParaRPr lang="en-GB" sz="1800" dirty="0"/>
          </a:p>
          <a:p>
            <a:pPr>
              <a:spcBef>
                <a:spcPts val="0"/>
              </a:spcBef>
            </a:pPr>
            <a:endParaRPr lang="en-GB" sz="1800" dirty="0"/>
          </a:p>
          <a:p>
            <a:pPr algn="r">
              <a:spcBef>
                <a:spcPts val="0"/>
              </a:spcBef>
            </a:pPr>
            <a:r>
              <a:rPr lang="en-GB" sz="1800" dirty="0"/>
              <a:t>Dra. Mª Dolores Rodríguez Moreno</a:t>
            </a:r>
          </a:p>
          <a:p>
            <a:pPr>
              <a:spcBef>
                <a:spcPts val="0"/>
              </a:spcBef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09353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Teachers and Tutoring hours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652DD9B-7691-574B-8549-B75CC2AAC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981724"/>
              </p:ext>
            </p:extLst>
          </p:nvPr>
        </p:nvGraphicFramePr>
        <p:xfrm>
          <a:off x="1458844" y="1942179"/>
          <a:ext cx="6624981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4981">
                  <a:extLst>
                    <a:ext uri="{9D8B030D-6E8A-4147-A177-3AD203B41FA5}">
                      <a16:colId xmlns:a16="http://schemas.microsoft.com/office/drawing/2014/main" val="2352076000"/>
                    </a:ext>
                  </a:extLst>
                </a:gridCol>
              </a:tblGrid>
              <a:tr h="403774">
                <a:tc>
                  <a:txBody>
                    <a:bodyPr/>
                    <a:lstStyle/>
                    <a:p>
                      <a:r>
                        <a:rPr lang="es-ES" sz="2400" dirty="0"/>
                        <a:t>Dra. María Dolores Rodríguez Moreno</a:t>
                      </a:r>
                    </a:p>
                  </a:txBody>
                  <a:tcPr>
                    <a:solidFill>
                      <a:srgbClr val="004C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587298"/>
                  </a:ext>
                </a:extLst>
              </a:tr>
              <a:tr h="1758907">
                <a:tc>
                  <a:txBody>
                    <a:bodyPr/>
                    <a:lstStyle/>
                    <a:p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Course leader</a:t>
                      </a:r>
                    </a:p>
                    <a:p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Email: </a:t>
                      </a:r>
                      <a:r>
                        <a:rPr lang="en-GB" sz="2800" kern="1200" noProof="0" dirty="0" err="1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malola.rmoreno@uah.es</a:t>
                      </a:r>
                      <a:endParaRPr lang="en-GB" sz="2800" kern="1200" noProof="0" dirty="0">
                        <a:solidFill>
                          <a:srgbClr val="0046AD"/>
                        </a:solidFill>
                        <a:latin typeface="SeriaRegular" panose="00000400000000000000" pitchFamily="2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Office: E-313</a:t>
                      </a:r>
                    </a:p>
                    <a:p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Phone: 91-885-66-07</a:t>
                      </a:r>
                    </a:p>
                    <a:p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Tutoring hours: Mon: 19-21</a:t>
                      </a:r>
                    </a:p>
                    <a:p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                              Wed: 16-18</a:t>
                      </a:r>
                    </a:p>
                    <a:p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https://atc1.aut.uah.es/~</a:t>
                      </a:r>
                      <a:r>
                        <a:rPr lang="en-GB" sz="2800" kern="1200" noProof="0" dirty="0" err="1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mdolores</a:t>
                      </a: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322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65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A3C3F-5495-6F43-B7EA-A0DA252CF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About</a:t>
            </a:r>
            <a:r>
              <a:rPr lang="es-ES" dirty="0"/>
              <a:t> me…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732D34-3AD1-9B4A-B0E0-A04E4DEAD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Last 3 years: Research Applied </a:t>
            </a:r>
            <a:r>
              <a:rPr lang="en-GB" dirty="0" err="1"/>
              <a:t>Center</a:t>
            </a:r>
            <a:r>
              <a:rPr lang="en-GB" dirty="0"/>
              <a:t> of The Netherlands (TNO)</a:t>
            </a:r>
          </a:p>
          <a:p>
            <a:r>
              <a:rPr lang="en-GB" dirty="0"/>
              <a:t>Full Professor (2018)</a:t>
            </a:r>
          </a:p>
          <a:p>
            <a:r>
              <a:rPr lang="en-GB" dirty="0"/>
              <a:t>Postdoc</a:t>
            </a:r>
          </a:p>
          <a:p>
            <a:pPr lvl="1"/>
            <a:r>
              <a:rPr lang="en-GB" dirty="0"/>
              <a:t>NASA Ames, USA</a:t>
            </a:r>
          </a:p>
          <a:p>
            <a:pPr lvl="1"/>
            <a:r>
              <a:rPr lang="en-GB" dirty="0"/>
              <a:t>JPL-NASA, USA</a:t>
            </a:r>
          </a:p>
          <a:p>
            <a:r>
              <a:rPr lang="en-GB" dirty="0"/>
              <a:t>European PhD in Computer Sciences (Awarded)</a:t>
            </a:r>
          </a:p>
          <a:p>
            <a:r>
              <a:rPr lang="en-GB" dirty="0"/>
              <a:t>Physics</a:t>
            </a:r>
          </a:p>
          <a:p>
            <a:r>
              <a:rPr lang="en-GB" dirty="0"/>
              <a:t>Research interest</a:t>
            </a:r>
          </a:p>
          <a:p>
            <a:pPr lvl="1"/>
            <a:r>
              <a:rPr lang="en-GB" dirty="0"/>
              <a:t>AI &amp; ML</a:t>
            </a:r>
          </a:p>
          <a:p>
            <a:pPr lvl="1"/>
            <a:r>
              <a:rPr lang="en-GB" dirty="0"/>
              <a:t>Robotics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11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features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652DD9B-7691-574B-8549-B75CC2AAC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854147"/>
              </p:ext>
            </p:extLst>
          </p:nvPr>
        </p:nvGraphicFramePr>
        <p:xfrm>
          <a:off x="1446067" y="2058710"/>
          <a:ext cx="9907733" cy="2288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7481">
                  <a:extLst>
                    <a:ext uri="{9D8B030D-6E8A-4147-A177-3AD203B41FA5}">
                      <a16:colId xmlns:a16="http://schemas.microsoft.com/office/drawing/2014/main" val="2352076000"/>
                    </a:ext>
                  </a:extLst>
                </a:gridCol>
                <a:gridCol w="6490252">
                  <a:extLst>
                    <a:ext uri="{9D8B030D-6E8A-4147-A177-3AD203B41FA5}">
                      <a16:colId xmlns:a16="http://schemas.microsoft.com/office/drawing/2014/main" val="320768315"/>
                    </a:ext>
                  </a:extLst>
                </a:gridCol>
              </a:tblGrid>
              <a:tr h="2288003">
                <a:tc>
                  <a:txBody>
                    <a:bodyPr/>
                    <a:lstStyle/>
                    <a:p>
                      <a:r>
                        <a:rPr lang="en-GB" sz="2800" b="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Course</a:t>
                      </a:r>
                    </a:p>
                    <a:p>
                      <a:r>
                        <a:rPr lang="en-GB" sz="2800" b="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Semester</a:t>
                      </a:r>
                    </a:p>
                    <a:p>
                      <a:r>
                        <a:rPr lang="en-GB" sz="2800" b="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Credits</a:t>
                      </a:r>
                    </a:p>
                    <a:p>
                      <a:r>
                        <a:rPr lang="en-GB" sz="2800" b="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Web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b="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3rd /4</a:t>
                      </a:r>
                      <a:r>
                        <a:rPr lang="en-GB" sz="2800" b="0" kern="1200" baseline="300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th</a:t>
                      </a:r>
                      <a:r>
                        <a:rPr lang="en-GB" sz="2800" b="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 Year</a:t>
                      </a:r>
                    </a:p>
                    <a:p>
                      <a:r>
                        <a:rPr lang="en-GB" sz="2800" b="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First</a:t>
                      </a:r>
                    </a:p>
                    <a:p>
                      <a:r>
                        <a:rPr lang="en-GB" sz="2800" b="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6 ECTS</a:t>
                      </a:r>
                    </a:p>
                    <a:p>
                      <a:r>
                        <a:rPr lang="en-GB" sz="2800" b="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Aula Virtual </a:t>
                      </a:r>
                      <a:r>
                        <a:rPr lang="es-ES" sz="2800" b="0" kern="120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  <a:hlinkClick r:id="rId3"/>
                        </a:rPr>
                        <a:t>http://uah.blackboard.com</a:t>
                      </a:r>
                      <a:endParaRPr lang="es-ES" sz="2800" b="0" kern="1200" dirty="0">
                        <a:solidFill>
                          <a:srgbClr val="0046AD"/>
                        </a:solidFill>
                        <a:latin typeface="SeriaRegular" panose="00000400000000000000" pitchFamily="2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2800" b="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All documentation and dates available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322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84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652DD9B-7691-574B-8549-B75CC2AAC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639212"/>
              </p:ext>
            </p:extLst>
          </p:nvPr>
        </p:nvGraphicFramePr>
        <p:xfrm>
          <a:off x="1159907" y="1449810"/>
          <a:ext cx="8997120" cy="1045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7120">
                  <a:extLst>
                    <a:ext uri="{9D8B030D-6E8A-4147-A177-3AD203B41FA5}">
                      <a16:colId xmlns:a16="http://schemas.microsoft.com/office/drawing/2014/main" val="2352076000"/>
                    </a:ext>
                  </a:extLst>
                </a:gridCol>
              </a:tblGrid>
              <a:tr h="353318">
                <a:tc>
                  <a:txBody>
                    <a:bodyPr/>
                    <a:lstStyle/>
                    <a:p>
                      <a:r>
                        <a:rPr lang="en-GB" sz="2400" noProof="0" dirty="0"/>
                        <a:t>General Objective</a:t>
                      </a:r>
                    </a:p>
                  </a:txBody>
                  <a:tcPr>
                    <a:solidFill>
                      <a:srgbClr val="004C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587298"/>
                  </a:ext>
                </a:extLst>
              </a:tr>
              <a:tr h="588380">
                <a:tc>
                  <a:txBody>
                    <a:bodyPr/>
                    <a:lstStyle/>
                    <a:p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Learn the logic of object-oriented programming (OOP)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322566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F9B90C6-7DFE-2542-BFC3-74D721111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293457"/>
              </p:ext>
            </p:extLst>
          </p:nvPr>
        </p:nvGraphicFramePr>
        <p:xfrm>
          <a:off x="1159907" y="2906210"/>
          <a:ext cx="899712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7120">
                  <a:extLst>
                    <a:ext uri="{9D8B030D-6E8A-4147-A177-3AD203B41FA5}">
                      <a16:colId xmlns:a16="http://schemas.microsoft.com/office/drawing/2014/main" val="2352076000"/>
                    </a:ext>
                  </a:extLst>
                </a:gridCol>
              </a:tblGrid>
              <a:tr h="353318">
                <a:tc>
                  <a:txBody>
                    <a:bodyPr/>
                    <a:lstStyle/>
                    <a:p>
                      <a:r>
                        <a:rPr lang="en-GB" sz="2400" noProof="0" dirty="0"/>
                        <a:t>Specific Objectives</a:t>
                      </a:r>
                    </a:p>
                  </a:txBody>
                  <a:tcPr>
                    <a:solidFill>
                      <a:srgbClr val="004C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587298"/>
                  </a:ext>
                </a:extLst>
              </a:tr>
              <a:tr h="58838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Classes and Objects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Operator Overloading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Inheritance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Polymorphism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File I/O (Input/Output) Streams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Using and Creating Object Libraries (Modules and Packages)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322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52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652DD9B-7691-574B-8549-B75CC2AAC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035390"/>
              </p:ext>
            </p:extLst>
          </p:nvPr>
        </p:nvGraphicFramePr>
        <p:xfrm>
          <a:off x="2631109" y="807720"/>
          <a:ext cx="9335604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7802">
                  <a:extLst>
                    <a:ext uri="{9D8B030D-6E8A-4147-A177-3AD203B41FA5}">
                      <a16:colId xmlns:a16="http://schemas.microsoft.com/office/drawing/2014/main" val="2352076000"/>
                    </a:ext>
                  </a:extLst>
                </a:gridCol>
                <a:gridCol w="4667802">
                  <a:extLst>
                    <a:ext uri="{9D8B030D-6E8A-4147-A177-3AD203B41FA5}">
                      <a16:colId xmlns:a16="http://schemas.microsoft.com/office/drawing/2014/main" val="320768315"/>
                    </a:ext>
                  </a:extLst>
                </a:gridCol>
              </a:tblGrid>
              <a:tr h="403774">
                <a:tc>
                  <a:txBody>
                    <a:bodyPr/>
                    <a:lstStyle/>
                    <a:p>
                      <a:r>
                        <a:rPr lang="es-ES" sz="2400" dirty="0" err="1"/>
                        <a:t>Part</a:t>
                      </a:r>
                      <a:endParaRPr lang="es-ES" sz="2400" dirty="0"/>
                    </a:p>
                  </a:txBody>
                  <a:tcPr>
                    <a:solidFill>
                      <a:srgbClr val="004C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 err="1"/>
                        <a:t>Topics</a:t>
                      </a:r>
                      <a:endParaRPr lang="es-ES" sz="2400" dirty="0"/>
                    </a:p>
                  </a:txBody>
                  <a:tcPr>
                    <a:solidFill>
                      <a:srgbClr val="004C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587298"/>
                  </a:ext>
                </a:extLst>
              </a:tr>
              <a:tr h="1758907"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OOP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Classes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endParaRPr lang="en-GB" sz="2800" kern="1200" noProof="0" dirty="0">
                        <a:solidFill>
                          <a:srgbClr val="0046AD"/>
                        </a:solidFill>
                        <a:latin typeface="SeriaRegular" panose="00000400000000000000" pitchFamily="2" charset="0"/>
                        <a:ea typeface="+mn-ea"/>
                        <a:cs typeface="+mn-cs"/>
                      </a:endParaRP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endParaRPr lang="en-GB" sz="2800" kern="1200" noProof="0" dirty="0">
                        <a:solidFill>
                          <a:srgbClr val="0046AD"/>
                        </a:solidFill>
                        <a:latin typeface="SeriaRegular" panose="00000400000000000000" pitchFamily="2" charset="0"/>
                        <a:ea typeface="+mn-ea"/>
                        <a:cs typeface="+mn-cs"/>
                      </a:endParaRPr>
                    </a:p>
                    <a:p>
                      <a:pPr marL="514350" marR="0" lvl="0" indent="-514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Data structures in Python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endParaRPr lang="en-GB" sz="2800" kern="1200" noProof="0" dirty="0">
                        <a:solidFill>
                          <a:srgbClr val="0046AD"/>
                        </a:solidFill>
                        <a:latin typeface="SeriaRegular" panose="00000400000000000000" pitchFamily="2" charset="0"/>
                        <a:ea typeface="+mn-ea"/>
                        <a:cs typeface="+mn-cs"/>
                      </a:endParaRP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Derived Classes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endParaRPr lang="en-GB" sz="2800" kern="1200" noProof="0" dirty="0">
                        <a:solidFill>
                          <a:srgbClr val="0046AD"/>
                        </a:solidFill>
                        <a:latin typeface="SeriaRegular" panose="00000400000000000000" pitchFamily="2" charset="0"/>
                        <a:ea typeface="+mn-ea"/>
                        <a:cs typeface="+mn-cs"/>
                      </a:endParaRP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Exceptions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File (I/O)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Principles and Logics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Constructors, Methods, attributes, access control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Lists, tuples, sets, dictionaries…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Implementation of special </a:t>
                      </a:r>
                      <a:r>
                        <a:rPr lang="en-GB" sz="2800" kern="1200" noProof="0" dirty="0" err="1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mths</a:t>
                      </a:r>
                      <a:endParaRPr lang="en-GB" sz="2800" kern="1200" noProof="0" dirty="0">
                        <a:solidFill>
                          <a:srgbClr val="0046AD"/>
                        </a:solidFill>
                        <a:latin typeface="SeriaRegular" panose="00000400000000000000" pitchFamily="2" charset="0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2800" kern="1200" noProof="0" dirty="0">
                        <a:solidFill>
                          <a:srgbClr val="0046AD"/>
                        </a:solidFill>
                        <a:latin typeface="SeriaRegular" panose="00000400000000000000" pitchFamily="2" charset="0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Single and multiple inheritance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2800" kern="1200" noProof="0" dirty="0">
                        <a:solidFill>
                          <a:srgbClr val="0046AD"/>
                        </a:solidFill>
                        <a:latin typeface="SeriaRegular" panose="00000400000000000000" pitchFamily="2" charset="0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Error handling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Reading /writing files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800" kern="1200" noProof="0" dirty="0" err="1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DataBase</a:t>
                      </a:r>
                      <a:endParaRPr lang="es-ES" sz="2400" kern="1200" dirty="0">
                        <a:solidFill>
                          <a:srgbClr val="0046AD"/>
                        </a:solidFill>
                        <a:latin typeface="SeriaRegular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322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82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414DE-CC26-0742-80FF-0284C089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Course</a:t>
            </a:r>
            <a:r>
              <a:rPr lang="es-ES" dirty="0"/>
              <a:t> </a:t>
            </a:r>
            <a:r>
              <a:rPr lang="es-ES" dirty="0" err="1"/>
              <a:t>Scheduling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931144-F498-2C44-A51D-F5B519A3B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hlinkClick r:id="rId3"/>
              </a:rPr>
              <a:t>Time distribution of the course</a:t>
            </a:r>
            <a:r>
              <a:rPr lang="en-GB" dirty="0"/>
              <a:t>: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925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414DE-CC26-0742-80FF-0284C089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Methodology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931144-F498-2C44-A51D-F5B519A3B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Theory classes</a:t>
            </a:r>
          </a:p>
          <a:p>
            <a:endParaRPr lang="en-GB" dirty="0"/>
          </a:p>
          <a:p>
            <a:r>
              <a:rPr lang="en-GB" dirty="0"/>
              <a:t>Problems solved</a:t>
            </a:r>
          </a:p>
          <a:p>
            <a:endParaRPr lang="en-GB" dirty="0"/>
          </a:p>
          <a:p>
            <a:r>
              <a:rPr lang="en-GB" dirty="0"/>
              <a:t>Flipped Learning supported by LLMs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5937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414DE-CC26-0742-80FF-0284C089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Lab</a:t>
            </a:r>
            <a:r>
              <a:rPr lang="es-ES" dirty="0"/>
              <a:t> </a:t>
            </a:r>
            <a:r>
              <a:rPr lang="es-ES" dirty="0" err="1"/>
              <a:t>Practice</a:t>
            </a:r>
            <a:r>
              <a:rPr lang="es-ES" dirty="0"/>
              <a:t> </a:t>
            </a:r>
            <a:r>
              <a:rPr lang="es-ES" dirty="0" err="1"/>
              <a:t>Regulations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931144-F498-2C44-A51D-F5B519A3B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submission schedule </a:t>
            </a:r>
            <a:r>
              <a:rPr lang="en-GB" dirty="0"/>
              <a:t>will be specified for each practice in the course schedule. The statement of each practice will be available on the Aula Virtual (</a:t>
            </a:r>
            <a:r>
              <a:rPr lang="en-GB" dirty="0" err="1"/>
              <a:t>uah.blackboard.com</a:t>
            </a:r>
            <a:r>
              <a:rPr lang="en-GB" dirty="0"/>
              <a:t>). Practices will be carried out according to the planned schedule; this means that holidays/exams will not alter the calendar</a:t>
            </a:r>
          </a:p>
          <a:p>
            <a:r>
              <a:rPr lang="en-GB" b="1" dirty="0"/>
              <a:t>Late Submission Penalty</a:t>
            </a:r>
            <a:r>
              <a:rPr lang="en-GB" dirty="0"/>
              <a:t>: failure to meet the submission deadline for the practices will result in a 50% penalty on the grade</a:t>
            </a:r>
          </a:p>
          <a:p>
            <a:r>
              <a:rPr lang="en-GB" b="1" dirty="0"/>
              <a:t>Missed Deadline Consequence</a:t>
            </a:r>
            <a:r>
              <a:rPr lang="en-GB" dirty="0"/>
              <a:t>: Failure to meet the final submission deadline (1 week after the submission deadline) will result in a grade of 0 points</a:t>
            </a:r>
          </a:p>
        </p:txBody>
      </p:sp>
    </p:spTree>
    <p:extLst>
      <p:ext uri="{BB962C8B-B14F-4D97-AF65-F5344CB8AC3E}">
        <p14:creationId xmlns:p14="http://schemas.microsoft.com/office/powerpoint/2010/main" val="869462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3" id="{559D3E6F-D5AF-42EE-9AAF-EF3EAB030913}" vid="{B31319D4-E808-48CF-809F-70724F54FCF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4A67E1204A05141B94C6535FCE059CF" ma:contentTypeVersion="7" ma:contentTypeDescription="Crear nuevo documento." ma:contentTypeScope="" ma:versionID="87bc997106808af5dee86895d3d136d3">
  <xsd:schema xmlns:xsd="http://www.w3.org/2001/XMLSchema" xmlns:xs="http://www.w3.org/2001/XMLSchema" xmlns:p="http://schemas.microsoft.com/office/2006/metadata/properties" xmlns:ns2="738ed63a-388b-47a3-ae4b-37f4b1619345" targetNamespace="http://schemas.microsoft.com/office/2006/metadata/properties" ma:root="true" ma:fieldsID="5874e43e45c9a977b2cd029f48298bd6" ns2:_="">
    <xsd:import namespace="738ed63a-388b-47a3-ae4b-37f4b16193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8ed63a-388b-47a3-ae4b-37f4b16193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FABE11-27DE-4314-92B8-51902799B9E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EB1C54B-09F7-4D59-9C3E-E03E12068D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31F91D-8E39-4B49-A589-8DC913A2D6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8ed63a-388b-47a3-ae4b-37f4b16193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6404</TotalTime>
  <Words>1434</Words>
  <Application>Microsoft Macintosh PowerPoint</Application>
  <PresentationFormat>Panorámica</PresentationFormat>
  <Paragraphs>178</Paragraphs>
  <Slides>17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Helvetica</vt:lpstr>
      <vt:lpstr>SeriaRegular</vt:lpstr>
      <vt:lpstr>Tema de Office</vt:lpstr>
      <vt:lpstr>Course Presentation </vt:lpstr>
      <vt:lpstr>Teachers and Tutoring hours</vt:lpstr>
      <vt:lpstr>About me…</vt:lpstr>
      <vt:lpstr>General features</vt:lpstr>
      <vt:lpstr>Objectives</vt:lpstr>
      <vt:lpstr>Contents</vt:lpstr>
      <vt:lpstr>Course Scheduling</vt:lpstr>
      <vt:lpstr>Methodology</vt:lpstr>
      <vt:lpstr>Lab Practice Regulations</vt:lpstr>
      <vt:lpstr>Continuous Assessment</vt:lpstr>
      <vt:lpstr>Testing Lab (30%)</vt:lpstr>
      <vt:lpstr>Lab: Uploading files</vt:lpstr>
      <vt:lpstr>Single Assessment: Final exam</vt:lpstr>
      <vt:lpstr>Extraordinay Assessment</vt:lpstr>
      <vt:lpstr>Regulation</vt:lpstr>
      <vt:lpstr>Bibliography</vt:lpstr>
      <vt:lpstr>Questions???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Muñoz Martínez Pablo</dc:creator>
  <cp:lastModifiedBy>Rodríguez Moreno María Dolores</cp:lastModifiedBy>
  <cp:revision>75</cp:revision>
  <cp:lastPrinted>2021-02-03T11:42:42Z</cp:lastPrinted>
  <dcterms:created xsi:type="dcterms:W3CDTF">2019-10-24T15:35:21Z</dcterms:created>
  <dcterms:modified xsi:type="dcterms:W3CDTF">2024-09-05T18:05:17Z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0x01010014A67E1204A05141B94C6535FCE059CF</vt:lpwstr>
  </property>
</Properties>
</file>