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charts/chart7.xml" ContentType="application/vnd.openxmlformats-officedocument.drawingml.chart+xml"/>
  <Override PartName="/ppt/charts/style6.xml" ContentType="application/vnd.ms-office.chartstyle+xml"/>
  <Override PartName="/ppt/charts/colors6.xml" ContentType="application/vnd.ms-office.chartcolorstyle+xml"/>
  <Override PartName="/ppt/charts/chart8.xml" ContentType="application/vnd.openxmlformats-officedocument.drawingml.chart+xml"/>
  <Override PartName="/ppt/charts/style7.xml" ContentType="application/vnd.ms-office.chartstyle+xml"/>
  <Override PartName="/ppt/charts/colors7.xml" ContentType="application/vnd.ms-office.chartcolorstyle+xml"/>
  <Override PartName="/ppt/charts/chart9.xml" ContentType="application/vnd.openxmlformats-officedocument.drawingml.chart+xml"/>
  <Override PartName="/ppt/charts/style8.xml" ContentType="application/vnd.ms-office.chartstyle+xml"/>
  <Override PartName="/ppt/charts/colors8.xml" ContentType="application/vnd.ms-office.chartcolorstyle+xml"/>
  <Override PartName="/ppt/charts/chart10.xml" ContentType="application/vnd.openxmlformats-officedocument.drawingml.chart+xml"/>
  <Override PartName="/ppt/charts/style9.xml" ContentType="application/vnd.ms-office.chartstyle+xml"/>
  <Override PartName="/ppt/charts/colors9.xml" ContentType="application/vnd.ms-office.chartcolorstyle+xml"/>
  <Override PartName="/ppt/charts/chart11.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2.xml" ContentType="application/vnd.openxmlformats-officedocument.drawingml.chart+xml"/>
  <Override PartName="/ppt/charts/style11.xml" ContentType="application/vnd.ms-office.chartstyle+xml"/>
  <Override PartName="/ppt/charts/colors1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0"/>
  </p:notesMasterIdLst>
  <p:sldIdLst>
    <p:sldId id="273" r:id="rId2"/>
    <p:sldId id="256" r:id="rId3"/>
    <p:sldId id="275" r:id="rId4"/>
    <p:sldId id="257" r:id="rId5"/>
    <p:sldId id="258" r:id="rId6"/>
    <p:sldId id="259" r:id="rId7"/>
    <p:sldId id="260" r:id="rId8"/>
    <p:sldId id="261" r:id="rId9"/>
    <p:sldId id="262" r:id="rId10"/>
    <p:sldId id="263" r:id="rId11"/>
    <p:sldId id="264" r:id="rId12"/>
    <p:sldId id="265" r:id="rId13"/>
    <p:sldId id="266" r:id="rId14"/>
    <p:sldId id="271" r:id="rId15"/>
    <p:sldId id="270" r:id="rId16"/>
    <p:sldId id="274" r:id="rId17"/>
    <p:sldId id="267"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son P Maloney" initials="JPM" lastIdx="2" clrIdx="0">
    <p:extLst>
      <p:ext uri="{19B8F6BF-5375-455C-9EA6-DF929625EA0E}">
        <p15:presenceInfo xmlns:p15="http://schemas.microsoft.com/office/powerpoint/2012/main" userId="S::jpmalone@syr.edu::ed1eb027-6b23-4057-80f2-b0a9ae82768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43"/>
  </p:normalViewPr>
  <p:slideViewPr>
    <p:cSldViewPr snapToGrid="0" snapToObjects="1">
      <p:cViewPr varScale="1">
        <p:scale>
          <a:sx n="121" d="100"/>
          <a:sy n="121" d="100"/>
        </p:scale>
        <p:origin x="200" y="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Users/jasonmaloney/Documents/Syracuse/MBC%20638/Spending%20Data.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Users/jasonmaloney/Documents/Syracuse/MBC%20638/Spending%20Data.xlsx" TargetMode="External"/><Relationship Id="rId2" Type="http://schemas.microsoft.com/office/2011/relationships/chartColorStyle" Target="colors9.xml"/><Relationship Id="rId1" Type="http://schemas.microsoft.com/office/2011/relationships/chartStyle" Target="style9.xml"/></Relationships>
</file>

<file path=ppt/charts/_rels/chart11.xml.rels><?xml version="1.0" encoding="UTF-8" standalone="yes"?>
<Relationships xmlns="http://schemas.openxmlformats.org/package/2006/relationships"><Relationship Id="rId3" Type="http://schemas.openxmlformats.org/officeDocument/2006/relationships/oleObject" Target="file:////Users/jasonmaloney/Documents/Syracuse/MBC%20638/Spending%20Data.xlsx" TargetMode="External"/><Relationship Id="rId2" Type="http://schemas.microsoft.com/office/2011/relationships/chartColorStyle" Target="colors10.xml"/><Relationship Id="rId1" Type="http://schemas.microsoft.com/office/2011/relationships/chartStyle" Target="style10.xml"/></Relationships>
</file>

<file path=ppt/charts/_rels/chart12.xml.rels><?xml version="1.0" encoding="UTF-8" standalone="yes"?>
<Relationships xmlns="http://schemas.openxmlformats.org/package/2006/relationships"><Relationship Id="rId3" Type="http://schemas.openxmlformats.org/officeDocument/2006/relationships/oleObject" Target="file:////Users/jasonmaloney/Documents/Syracuse/MBC%20638/Spending%20Data.xlsx" TargetMode="External"/><Relationship Id="rId2" Type="http://schemas.microsoft.com/office/2011/relationships/chartColorStyle" Target="colors11.xml"/><Relationship Id="rId1" Type="http://schemas.microsoft.com/office/2011/relationships/chartStyle" Target="style11.xml"/></Relationships>
</file>

<file path=ppt/charts/_rels/chart2.xml.rels><?xml version="1.0" encoding="UTF-8" standalone="yes"?>
<Relationships xmlns="http://schemas.openxmlformats.org/package/2006/relationships"><Relationship Id="rId1" Type="http://schemas.openxmlformats.org/officeDocument/2006/relationships/oleObject" Target="file:////Users/jasonmaloney/Documents/Syracuse/MBC%20638/Spending%20Data.xlsx" TargetMode="External"/></Relationships>
</file>

<file path=ppt/charts/_rels/chart3.xml.rels><?xml version="1.0" encoding="UTF-8" standalone="yes"?>
<Relationships xmlns="http://schemas.openxmlformats.org/package/2006/relationships"><Relationship Id="rId3" Type="http://schemas.openxmlformats.org/officeDocument/2006/relationships/oleObject" Target="file:////Users/jasonmaloney/Documents/Syracuse/MBC%20638/Spending%20Data.xlsx" TargetMode="External"/><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oleObject" Target="file:////Users/jasonmaloney/Documents/Syracuse/MBC%20638/Spending%20Data.xlsx" TargetMode="External"/><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oleObject" Target="file:////Users/jasonmaloney/Documents/Syracuse/MBC%20638/Spending%20Data.xlsx" TargetMode="External"/><Relationship Id="rId2" Type="http://schemas.microsoft.com/office/2011/relationships/chartColorStyle" Target="colors4.xml"/><Relationship Id="rId1" Type="http://schemas.microsoft.com/office/2011/relationships/chartStyle" Target="style4.xml"/></Relationships>
</file>

<file path=ppt/charts/_rels/chart6.xml.rels><?xml version="1.0" encoding="UTF-8" standalone="yes"?>
<Relationships xmlns="http://schemas.openxmlformats.org/package/2006/relationships"><Relationship Id="rId3" Type="http://schemas.openxmlformats.org/officeDocument/2006/relationships/oleObject" Target="file:////Users/jasonmaloney/Documents/Syracuse/MBC%20638/Spending%20Data.xlsx" TargetMode="External"/><Relationship Id="rId2" Type="http://schemas.microsoft.com/office/2011/relationships/chartColorStyle" Target="colors5.xml"/><Relationship Id="rId1" Type="http://schemas.microsoft.com/office/2011/relationships/chartStyle" Target="style5.xml"/></Relationships>
</file>

<file path=ppt/charts/_rels/chart7.xml.rels><?xml version="1.0" encoding="UTF-8" standalone="yes"?>
<Relationships xmlns="http://schemas.openxmlformats.org/package/2006/relationships"><Relationship Id="rId3" Type="http://schemas.openxmlformats.org/officeDocument/2006/relationships/oleObject" Target="file:////Users/jasonmaloney/Documents/Syracuse/MBC%20638/Spending%20Data.xlsx" TargetMode="External"/><Relationship Id="rId2" Type="http://schemas.microsoft.com/office/2011/relationships/chartColorStyle" Target="colors6.xml"/><Relationship Id="rId1" Type="http://schemas.microsoft.com/office/2011/relationships/chartStyle" Target="style6.xml"/></Relationships>
</file>

<file path=ppt/charts/_rels/chart8.xml.rels><?xml version="1.0" encoding="UTF-8" standalone="yes"?>
<Relationships xmlns="http://schemas.openxmlformats.org/package/2006/relationships"><Relationship Id="rId3" Type="http://schemas.openxmlformats.org/officeDocument/2006/relationships/oleObject" Target="file:////Users/jasonmaloney/Documents/Syracuse/MBC%20638/Spending%20Data.xlsx" TargetMode="External"/><Relationship Id="rId2" Type="http://schemas.microsoft.com/office/2011/relationships/chartColorStyle" Target="colors7.xml"/><Relationship Id="rId1" Type="http://schemas.microsoft.com/office/2011/relationships/chartStyle" Target="style7.xml"/></Relationships>
</file>

<file path=ppt/charts/_rels/chart9.xml.rels><?xml version="1.0" encoding="UTF-8" standalone="yes"?>
<Relationships xmlns="http://schemas.openxmlformats.org/package/2006/relationships"><Relationship Id="rId3" Type="http://schemas.openxmlformats.org/officeDocument/2006/relationships/oleObject" Target="file:////Users/jasonmaloney/Documents/Syracuse/MBC%20638/Spending%20Data.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solidFill>
                  <a:schemeClr val="tx1"/>
                </a:solidFill>
              </a:rPr>
              <a:t>Savings Per Week</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tx>
            <c:strRef>
              <c:f>'analysis tools'!$C$2</c:f>
              <c:strCache>
                <c:ptCount val="1"/>
                <c:pt idx="0">
                  <c:v>Goal</c:v>
                </c:pt>
              </c:strCache>
            </c:strRef>
          </c:tx>
          <c:spPr>
            <a:ln w="28575" cap="rnd">
              <a:solidFill>
                <a:schemeClr val="accent2"/>
              </a:solidFill>
              <a:round/>
            </a:ln>
            <a:effectLst/>
          </c:spPr>
          <c:marker>
            <c:symbol val="none"/>
          </c:marker>
          <c:val>
            <c:numRef>
              <c:f>'analysis tools'!$C$3:$C$57</c:f>
              <c:numCache>
                <c:formatCode>General</c:formatCode>
                <c:ptCount val="55"/>
                <c:pt idx="0">
                  <c:v>50</c:v>
                </c:pt>
                <c:pt idx="1">
                  <c:v>50</c:v>
                </c:pt>
                <c:pt idx="2">
                  <c:v>50</c:v>
                </c:pt>
                <c:pt idx="3">
                  <c:v>50</c:v>
                </c:pt>
                <c:pt idx="4">
                  <c:v>50</c:v>
                </c:pt>
                <c:pt idx="5">
                  <c:v>50</c:v>
                </c:pt>
                <c:pt idx="6">
                  <c:v>50</c:v>
                </c:pt>
                <c:pt idx="7">
                  <c:v>50</c:v>
                </c:pt>
                <c:pt idx="8">
                  <c:v>50</c:v>
                </c:pt>
                <c:pt idx="9">
                  <c:v>50</c:v>
                </c:pt>
                <c:pt idx="10">
                  <c:v>50</c:v>
                </c:pt>
                <c:pt idx="11">
                  <c:v>50</c:v>
                </c:pt>
                <c:pt idx="12">
                  <c:v>50</c:v>
                </c:pt>
                <c:pt idx="13">
                  <c:v>50</c:v>
                </c:pt>
                <c:pt idx="14">
                  <c:v>50</c:v>
                </c:pt>
                <c:pt idx="15">
                  <c:v>50</c:v>
                </c:pt>
                <c:pt idx="16">
                  <c:v>50</c:v>
                </c:pt>
                <c:pt idx="17">
                  <c:v>50</c:v>
                </c:pt>
                <c:pt idx="18">
                  <c:v>50</c:v>
                </c:pt>
                <c:pt idx="19">
                  <c:v>50</c:v>
                </c:pt>
                <c:pt idx="20">
                  <c:v>50</c:v>
                </c:pt>
                <c:pt idx="21">
                  <c:v>50</c:v>
                </c:pt>
                <c:pt idx="22">
                  <c:v>50</c:v>
                </c:pt>
                <c:pt idx="23">
                  <c:v>50</c:v>
                </c:pt>
                <c:pt idx="24">
                  <c:v>50</c:v>
                </c:pt>
                <c:pt idx="25">
                  <c:v>50</c:v>
                </c:pt>
                <c:pt idx="26">
                  <c:v>50</c:v>
                </c:pt>
                <c:pt idx="27">
                  <c:v>50</c:v>
                </c:pt>
                <c:pt idx="28">
                  <c:v>50</c:v>
                </c:pt>
                <c:pt idx="29">
                  <c:v>50</c:v>
                </c:pt>
                <c:pt idx="30">
                  <c:v>50</c:v>
                </c:pt>
                <c:pt idx="31">
                  <c:v>50</c:v>
                </c:pt>
                <c:pt idx="32">
                  <c:v>50</c:v>
                </c:pt>
                <c:pt idx="33">
                  <c:v>50</c:v>
                </c:pt>
                <c:pt idx="34">
                  <c:v>50</c:v>
                </c:pt>
                <c:pt idx="35">
                  <c:v>50</c:v>
                </c:pt>
                <c:pt idx="36">
                  <c:v>50</c:v>
                </c:pt>
                <c:pt idx="37">
                  <c:v>50</c:v>
                </c:pt>
                <c:pt idx="38">
                  <c:v>50</c:v>
                </c:pt>
                <c:pt idx="39">
                  <c:v>50</c:v>
                </c:pt>
                <c:pt idx="40">
                  <c:v>50</c:v>
                </c:pt>
                <c:pt idx="41">
                  <c:v>50</c:v>
                </c:pt>
                <c:pt idx="42">
                  <c:v>50</c:v>
                </c:pt>
                <c:pt idx="43">
                  <c:v>50</c:v>
                </c:pt>
                <c:pt idx="44">
                  <c:v>50</c:v>
                </c:pt>
                <c:pt idx="45">
                  <c:v>50</c:v>
                </c:pt>
                <c:pt idx="46">
                  <c:v>50</c:v>
                </c:pt>
                <c:pt idx="47">
                  <c:v>50</c:v>
                </c:pt>
                <c:pt idx="48">
                  <c:v>50</c:v>
                </c:pt>
                <c:pt idx="49">
                  <c:v>50</c:v>
                </c:pt>
                <c:pt idx="50">
                  <c:v>50</c:v>
                </c:pt>
                <c:pt idx="51">
                  <c:v>50</c:v>
                </c:pt>
                <c:pt idx="52">
                  <c:v>50</c:v>
                </c:pt>
                <c:pt idx="53">
                  <c:v>50</c:v>
                </c:pt>
                <c:pt idx="54">
                  <c:v>50</c:v>
                </c:pt>
              </c:numCache>
            </c:numRef>
          </c:val>
          <c:smooth val="0"/>
          <c:extLst>
            <c:ext xmlns:c16="http://schemas.microsoft.com/office/drawing/2014/chart" uri="{C3380CC4-5D6E-409C-BE32-E72D297353CC}">
              <c16:uniqueId val="{00000000-FA0F-484B-983A-5D89EE00F6FD}"/>
            </c:ext>
          </c:extLst>
        </c:ser>
        <c:ser>
          <c:idx val="2"/>
          <c:order val="1"/>
          <c:tx>
            <c:strRef>
              <c:f>'analysis tools'!$D$2</c:f>
              <c:strCache>
                <c:ptCount val="1"/>
                <c:pt idx="0">
                  <c:v>Amout Saved Per Week</c:v>
                </c:pt>
              </c:strCache>
            </c:strRef>
          </c:tx>
          <c:spPr>
            <a:ln w="28575" cap="rnd">
              <a:solidFill>
                <a:schemeClr val="accent3"/>
              </a:solidFill>
              <a:round/>
            </a:ln>
            <a:effectLst/>
          </c:spPr>
          <c:marker>
            <c:symbol val="none"/>
          </c:marker>
          <c:val>
            <c:numRef>
              <c:f>'analysis tools'!$D$3:$D$57</c:f>
              <c:numCache>
                <c:formatCode>General</c:formatCode>
                <c:ptCount val="5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25</c:v>
                </c:pt>
                <c:pt idx="32">
                  <c:v>25</c:v>
                </c:pt>
                <c:pt idx="33">
                  <c:v>25</c:v>
                </c:pt>
                <c:pt idx="34">
                  <c:v>25</c:v>
                </c:pt>
                <c:pt idx="35">
                  <c:v>75</c:v>
                </c:pt>
                <c:pt idx="36">
                  <c:v>75</c:v>
                </c:pt>
                <c:pt idx="37">
                  <c:v>75</c:v>
                </c:pt>
                <c:pt idx="38">
                  <c:v>75</c:v>
                </c:pt>
                <c:pt idx="39">
                  <c:v>0</c:v>
                </c:pt>
                <c:pt idx="40">
                  <c:v>0</c:v>
                </c:pt>
                <c:pt idx="41">
                  <c:v>0</c:v>
                </c:pt>
                <c:pt idx="42">
                  <c:v>0</c:v>
                </c:pt>
                <c:pt idx="43">
                  <c:v>0</c:v>
                </c:pt>
                <c:pt idx="44">
                  <c:v>0</c:v>
                </c:pt>
                <c:pt idx="45">
                  <c:v>0</c:v>
                </c:pt>
                <c:pt idx="46">
                  <c:v>0</c:v>
                </c:pt>
                <c:pt idx="47">
                  <c:v>0</c:v>
                </c:pt>
                <c:pt idx="48">
                  <c:v>0</c:v>
                </c:pt>
                <c:pt idx="49">
                  <c:v>71</c:v>
                </c:pt>
                <c:pt idx="50">
                  <c:v>62</c:v>
                </c:pt>
                <c:pt idx="51">
                  <c:v>14</c:v>
                </c:pt>
                <c:pt idx="52">
                  <c:v>32</c:v>
                </c:pt>
                <c:pt idx="53">
                  <c:v>2</c:v>
                </c:pt>
                <c:pt idx="54">
                  <c:v>12</c:v>
                </c:pt>
              </c:numCache>
            </c:numRef>
          </c:val>
          <c:smooth val="0"/>
          <c:extLst>
            <c:ext xmlns:c16="http://schemas.microsoft.com/office/drawing/2014/chart" uri="{C3380CC4-5D6E-409C-BE32-E72D297353CC}">
              <c16:uniqueId val="{00000001-FA0F-484B-983A-5D89EE00F6FD}"/>
            </c:ext>
          </c:extLst>
        </c:ser>
        <c:dLbls>
          <c:showLegendKey val="0"/>
          <c:showVal val="0"/>
          <c:showCatName val="0"/>
          <c:showSerName val="0"/>
          <c:showPercent val="0"/>
          <c:showBubbleSize val="0"/>
        </c:dLbls>
        <c:smooth val="0"/>
        <c:axId val="113456383"/>
        <c:axId val="113458063"/>
      </c:lineChart>
      <c:catAx>
        <c:axId val="113456383"/>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13458063"/>
        <c:crosses val="autoZero"/>
        <c:auto val="1"/>
        <c:lblAlgn val="ctr"/>
        <c:lblOffset val="100"/>
        <c:noMultiLvlLbl val="0"/>
      </c:catAx>
      <c:valAx>
        <c:axId val="1134580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1345638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solidFill>
                  <a:schemeClr val="tx1"/>
                </a:solidFill>
              </a:rPr>
              <a:t>IMR Chart for Weekly Savings After Improvement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'Weeky data'!$D$243</c:f>
              <c:strCache>
                <c:ptCount val="1"/>
                <c:pt idx="0">
                  <c:v>mR</c:v>
                </c:pt>
              </c:strCache>
            </c:strRef>
          </c:tx>
          <c:spPr>
            <a:ln w="28575" cap="rnd">
              <a:solidFill>
                <a:schemeClr val="accent1"/>
              </a:solidFill>
              <a:round/>
            </a:ln>
            <a:effectLst/>
          </c:spPr>
          <c:marker>
            <c:symbol val="none"/>
          </c:marker>
          <c:val>
            <c:numRef>
              <c:f>'Weeky data'!$D$244:$D$249</c:f>
              <c:numCache>
                <c:formatCode>General</c:formatCode>
                <c:ptCount val="6"/>
                <c:pt idx="0">
                  <c:v>0</c:v>
                </c:pt>
                <c:pt idx="1">
                  <c:v>90</c:v>
                </c:pt>
                <c:pt idx="2">
                  <c:v>92</c:v>
                </c:pt>
                <c:pt idx="3">
                  <c:v>96</c:v>
                </c:pt>
                <c:pt idx="4">
                  <c:v>92</c:v>
                </c:pt>
                <c:pt idx="5">
                  <c:v>86</c:v>
                </c:pt>
              </c:numCache>
            </c:numRef>
          </c:val>
          <c:smooth val="0"/>
          <c:extLst>
            <c:ext xmlns:c16="http://schemas.microsoft.com/office/drawing/2014/chart" uri="{C3380CC4-5D6E-409C-BE32-E72D297353CC}">
              <c16:uniqueId val="{00000000-7ACE-414C-B2E4-2D2450BE1249}"/>
            </c:ext>
          </c:extLst>
        </c:ser>
        <c:ser>
          <c:idx val="1"/>
          <c:order val="1"/>
          <c:tx>
            <c:strRef>
              <c:f>'Weeky data'!$E$243</c:f>
              <c:strCache>
                <c:ptCount val="1"/>
                <c:pt idx="0">
                  <c:v>mRbar</c:v>
                </c:pt>
              </c:strCache>
            </c:strRef>
          </c:tx>
          <c:spPr>
            <a:ln w="28575" cap="rnd">
              <a:solidFill>
                <a:schemeClr val="accent2"/>
              </a:solidFill>
              <a:round/>
            </a:ln>
            <a:effectLst/>
          </c:spPr>
          <c:marker>
            <c:symbol val="none"/>
          </c:marker>
          <c:val>
            <c:numRef>
              <c:f>'Weeky data'!$E$244:$E$249</c:f>
              <c:numCache>
                <c:formatCode>General</c:formatCode>
                <c:ptCount val="6"/>
                <c:pt idx="0">
                  <c:v>92.5</c:v>
                </c:pt>
                <c:pt idx="1">
                  <c:v>92.5</c:v>
                </c:pt>
                <c:pt idx="2">
                  <c:v>92.5</c:v>
                </c:pt>
                <c:pt idx="3">
                  <c:v>92.5</c:v>
                </c:pt>
                <c:pt idx="4">
                  <c:v>92.5</c:v>
                </c:pt>
                <c:pt idx="5">
                  <c:v>92.5</c:v>
                </c:pt>
              </c:numCache>
            </c:numRef>
          </c:val>
          <c:smooth val="0"/>
          <c:extLst>
            <c:ext xmlns:c16="http://schemas.microsoft.com/office/drawing/2014/chart" uri="{C3380CC4-5D6E-409C-BE32-E72D297353CC}">
              <c16:uniqueId val="{00000001-7ACE-414C-B2E4-2D2450BE1249}"/>
            </c:ext>
          </c:extLst>
        </c:ser>
        <c:ser>
          <c:idx val="2"/>
          <c:order val="2"/>
          <c:tx>
            <c:strRef>
              <c:f>'Weeky data'!$F$243</c:f>
              <c:strCache>
                <c:ptCount val="1"/>
                <c:pt idx="0">
                  <c:v>UCL</c:v>
                </c:pt>
              </c:strCache>
            </c:strRef>
          </c:tx>
          <c:spPr>
            <a:ln w="28575" cap="rnd">
              <a:solidFill>
                <a:schemeClr val="accent3"/>
              </a:solidFill>
              <a:round/>
            </a:ln>
            <a:effectLst/>
          </c:spPr>
          <c:marker>
            <c:symbol val="none"/>
          </c:marker>
          <c:val>
            <c:numRef>
              <c:f>'Weeky data'!$F$244:$F$249</c:f>
              <c:numCache>
                <c:formatCode>General</c:formatCode>
                <c:ptCount val="6"/>
                <c:pt idx="0">
                  <c:v>246.05</c:v>
                </c:pt>
                <c:pt idx="1">
                  <c:v>246.05</c:v>
                </c:pt>
                <c:pt idx="2">
                  <c:v>246.05</c:v>
                </c:pt>
                <c:pt idx="3">
                  <c:v>246.05</c:v>
                </c:pt>
                <c:pt idx="4">
                  <c:v>246.05</c:v>
                </c:pt>
                <c:pt idx="5">
                  <c:v>246.05</c:v>
                </c:pt>
              </c:numCache>
            </c:numRef>
          </c:val>
          <c:smooth val="0"/>
          <c:extLst>
            <c:ext xmlns:c16="http://schemas.microsoft.com/office/drawing/2014/chart" uri="{C3380CC4-5D6E-409C-BE32-E72D297353CC}">
              <c16:uniqueId val="{00000002-7ACE-414C-B2E4-2D2450BE1249}"/>
            </c:ext>
          </c:extLst>
        </c:ser>
        <c:ser>
          <c:idx val="3"/>
          <c:order val="3"/>
          <c:tx>
            <c:strRef>
              <c:f>'Weeky data'!$G$243</c:f>
              <c:strCache>
                <c:ptCount val="1"/>
                <c:pt idx="0">
                  <c:v>LCL</c:v>
                </c:pt>
              </c:strCache>
            </c:strRef>
          </c:tx>
          <c:spPr>
            <a:ln w="28575" cap="rnd">
              <a:solidFill>
                <a:schemeClr val="accent4"/>
              </a:solidFill>
              <a:round/>
            </a:ln>
            <a:effectLst/>
          </c:spPr>
          <c:marker>
            <c:symbol val="none"/>
          </c:marker>
          <c:val>
            <c:numRef>
              <c:f>'Weeky data'!$G$244:$G$249</c:f>
              <c:numCache>
                <c:formatCode>General</c:formatCode>
                <c:ptCount val="6"/>
                <c:pt idx="0">
                  <c:v>0</c:v>
                </c:pt>
                <c:pt idx="1">
                  <c:v>0</c:v>
                </c:pt>
                <c:pt idx="2">
                  <c:v>0</c:v>
                </c:pt>
                <c:pt idx="3">
                  <c:v>0</c:v>
                </c:pt>
                <c:pt idx="4">
                  <c:v>0</c:v>
                </c:pt>
                <c:pt idx="5">
                  <c:v>1</c:v>
                </c:pt>
              </c:numCache>
            </c:numRef>
          </c:val>
          <c:smooth val="0"/>
          <c:extLst>
            <c:ext xmlns:c16="http://schemas.microsoft.com/office/drawing/2014/chart" uri="{C3380CC4-5D6E-409C-BE32-E72D297353CC}">
              <c16:uniqueId val="{00000003-7ACE-414C-B2E4-2D2450BE1249}"/>
            </c:ext>
          </c:extLst>
        </c:ser>
        <c:dLbls>
          <c:showLegendKey val="0"/>
          <c:showVal val="0"/>
          <c:showCatName val="0"/>
          <c:showSerName val="0"/>
          <c:showPercent val="0"/>
          <c:showBubbleSize val="0"/>
        </c:dLbls>
        <c:smooth val="0"/>
        <c:axId val="106249455"/>
        <c:axId val="111505775"/>
      </c:lineChart>
      <c:catAx>
        <c:axId val="106249455"/>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11505775"/>
        <c:crosses val="autoZero"/>
        <c:auto val="1"/>
        <c:lblAlgn val="ctr"/>
        <c:lblOffset val="100"/>
        <c:noMultiLvlLbl val="0"/>
      </c:catAx>
      <c:valAx>
        <c:axId val="11150577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solidFill>
                      <a:schemeClr val="tx1"/>
                    </a:solidFill>
                  </a:rPr>
                  <a:t>Moving Range for Weekly Savings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0624945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solidFill>
                  <a:schemeClr val="tx1"/>
                </a:solidFill>
              </a:rPr>
              <a:t>X bar Chart</a:t>
            </a:r>
            <a:r>
              <a:rPr lang="en-US" b="1" baseline="0">
                <a:solidFill>
                  <a:schemeClr val="tx1"/>
                </a:solidFill>
              </a:rPr>
              <a:t> for Weekly Savings After Improvement</a:t>
            </a:r>
            <a:endParaRPr lang="en-US" b="1">
              <a:solidFill>
                <a:schemeClr val="tx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'Weeky data'!$C$310</c:f>
              <c:strCache>
                <c:ptCount val="1"/>
                <c:pt idx="0">
                  <c:v>Weekly Savings</c:v>
                </c:pt>
              </c:strCache>
            </c:strRef>
          </c:tx>
          <c:spPr>
            <a:ln w="28575" cap="rnd">
              <a:solidFill>
                <a:schemeClr val="accent1"/>
              </a:solidFill>
              <a:round/>
            </a:ln>
            <a:effectLst/>
          </c:spPr>
          <c:marker>
            <c:symbol val="none"/>
          </c:marker>
          <c:val>
            <c:numRef>
              <c:f>'Weeky data'!$C$311:$C$316</c:f>
              <c:numCache>
                <c:formatCode>General</c:formatCode>
                <c:ptCount val="6"/>
                <c:pt idx="0">
                  <c:v>12</c:v>
                </c:pt>
                <c:pt idx="1">
                  <c:v>102</c:v>
                </c:pt>
                <c:pt idx="2">
                  <c:v>10</c:v>
                </c:pt>
                <c:pt idx="3">
                  <c:v>106</c:v>
                </c:pt>
                <c:pt idx="4">
                  <c:v>14</c:v>
                </c:pt>
                <c:pt idx="5">
                  <c:v>100</c:v>
                </c:pt>
              </c:numCache>
            </c:numRef>
          </c:val>
          <c:smooth val="0"/>
          <c:extLst>
            <c:ext xmlns:c16="http://schemas.microsoft.com/office/drawing/2014/chart" uri="{C3380CC4-5D6E-409C-BE32-E72D297353CC}">
              <c16:uniqueId val="{00000000-B364-194B-917A-CC8D544CDF8A}"/>
            </c:ext>
          </c:extLst>
        </c:ser>
        <c:ser>
          <c:idx val="1"/>
          <c:order val="1"/>
          <c:tx>
            <c:strRef>
              <c:f>'Weeky data'!$D$310</c:f>
              <c:strCache>
                <c:ptCount val="1"/>
                <c:pt idx="0">
                  <c:v>x bar</c:v>
                </c:pt>
              </c:strCache>
            </c:strRef>
          </c:tx>
          <c:spPr>
            <a:ln w="28575" cap="rnd">
              <a:solidFill>
                <a:schemeClr val="accent2"/>
              </a:solidFill>
              <a:round/>
            </a:ln>
            <a:effectLst/>
          </c:spPr>
          <c:marker>
            <c:symbol val="none"/>
          </c:marker>
          <c:val>
            <c:numRef>
              <c:f>'Weeky data'!$D$311:$D$316</c:f>
              <c:numCache>
                <c:formatCode>General</c:formatCode>
                <c:ptCount val="6"/>
                <c:pt idx="0">
                  <c:v>57.333333333333336</c:v>
                </c:pt>
                <c:pt idx="1">
                  <c:v>57.333333333333336</c:v>
                </c:pt>
                <c:pt idx="2">
                  <c:v>57.333333333333336</c:v>
                </c:pt>
                <c:pt idx="3">
                  <c:v>57.333333333333336</c:v>
                </c:pt>
                <c:pt idx="4">
                  <c:v>57.333333333333336</c:v>
                </c:pt>
                <c:pt idx="5">
                  <c:v>57.333333333333336</c:v>
                </c:pt>
              </c:numCache>
            </c:numRef>
          </c:val>
          <c:smooth val="0"/>
          <c:extLst>
            <c:ext xmlns:c16="http://schemas.microsoft.com/office/drawing/2014/chart" uri="{C3380CC4-5D6E-409C-BE32-E72D297353CC}">
              <c16:uniqueId val="{00000001-B364-194B-917A-CC8D544CDF8A}"/>
            </c:ext>
          </c:extLst>
        </c:ser>
        <c:ser>
          <c:idx val="2"/>
          <c:order val="2"/>
          <c:tx>
            <c:strRef>
              <c:f>'Weeky data'!$E$310</c:f>
              <c:strCache>
                <c:ptCount val="1"/>
                <c:pt idx="0">
                  <c:v>UCL </c:v>
                </c:pt>
              </c:strCache>
            </c:strRef>
          </c:tx>
          <c:spPr>
            <a:ln w="28575" cap="rnd">
              <a:solidFill>
                <a:schemeClr val="accent3"/>
              </a:solidFill>
              <a:round/>
            </a:ln>
            <a:effectLst/>
          </c:spPr>
          <c:marker>
            <c:symbol val="none"/>
          </c:marker>
          <c:val>
            <c:numRef>
              <c:f>'Weeky data'!$E$311:$E$316</c:f>
              <c:numCache>
                <c:formatCode>General</c:formatCode>
                <c:ptCount val="6"/>
                <c:pt idx="0">
                  <c:v>303.38333333333333</c:v>
                </c:pt>
                <c:pt idx="1">
                  <c:v>303.38333333333333</c:v>
                </c:pt>
                <c:pt idx="2">
                  <c:v>303.38333333333333</c:v>
                </c:pt>
                <c:pt idx="3">
                  <c:v>303.38333333333333</c:v>
                </c:pt>
                <c:pt idx="4">
                  <c:v>303.38333333333333</c:v>
                </c:pt>
                <c:pt idx="5">
                  <c:v>303.38333333333333</c:v>
                </c:pt>
              </c:numCache>
            </c:numRef>
          </c:val>
          <c:smooth val="0"/>
          <c:extLst>
            <c:ext xmlns:c16="http://schemas.microsoft.com/office/drawing/2014/chart" uri="{C3380CC4-5D6E-409C-BE32-E72D297353CC}">
              <c16:uniqueId val="{00000002-B364-194B-917A-CC8D544CDF8A}"/>
            </c:ext>
          </c:extLst>
        </c:ser>
        <c:ser>
          <c:idx val="3"/>
          <c:order val="3"/>
          <c:tx>
            <c:strRef>
              <c:f>'Weeky data'!$F$310</c:f>
              <c:strCache>
                <c:ptCount val="1"/>
                <c:pt idx="0">
                  <c:v>LCL</c:v>
                </c:pt>
              </c:strCache>
            </c:strRef>
          </c:tx>
          <c:spPr>
            <a:ln w="28575" cap="rnd">
              <a:solidFill>
                <a:schemeClr val="accent4"/>
              </a:solidFill>
              <a:round/>
            </a:ln>
            <a:effectLst/>
          </c:spPr>
          <c:marker>
            <c:symbol val="none"/>
          </c:marker>
          <c:val>
            <c:numRef>
              <c:f>'Weeky data'!$F$311:$F$316</c:f>
              <c:numCache>
                <c:formatCode>General</c:formatCode>
                <c:ptCount val="6"/>
                <c:pt idx="0">
                  <c:v>-188.71666666666667</c:v>
                </c:pt>
                <c:pt idx="1">
                  <c:v>-188.71666666666667</c:v>
                </c:pt>
                <c:pt idx="2">
                  <c:v>-188.71666666666667</c:v>
                </c:pt>
                <c:pt idx="3">
                  <c:v>-188.71666666666667</c:v>
                </c:pt>
                <c:pt idx="4">
                  <c:v>-188.71666666666667</c:v>
                </c:pt>
                <c:pt idx="5">
                  <c:v>-188.71666666666667</c:v>
                </c:pt>
              </c:numCache>
            </c:numRef>
          </c:val>
          <c:smooth val="0"/>
          <c:extLst>
            <c:ext xmlns:c16="http://schemas.microsoft.com/office/drawing/2014/chart" uri="{C3380CC4-5D6E-409C-BE32-E72D297353CC}">
              <c16:uniqueId val="{00000003-B364-194B-917A-CC8D544CDF8A}"/>
            </c:ext>
          </c:extLst>
        </c:ser>
        <c:dLbls>
          <c:showLegendKey val="0"/>
          <c:showVal val="0"/>
          <c:showCatName val="0"/>
          <c:showSerName val="0"/>
          <c:showPercent val="0"/>
          <c:showBubbleSize val="0"/>
        </c:dLbls>
        <c:smooth val="0"/>
        <c:axId val="106022031"/>
        <c:axId val="112592175"/>
      </c:lineChart>
      <c:catAx>
        <c:axId val="106022031"/>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12592175"/>
        <c:crosses val="autoZero"/>
        <c:auto val="1"/>
        <c:lblAlgn val="ctr"/>
        <c:lblOffset val="100"/>
        <c:noMultiLvlLbl val="0"/>
      </c:catAx>
      <c:valAx>
        <c:axId val="11259217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solidFill>
                      <a:schemeClr val="tx1"/>
                    </a:solidFill>
                  </a:rPr>
                  <a:t>Weekly Savings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0602203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solidFill>
                  <a:schemeClr val="tx1"/>
                </a:solidFill>
              </a:rPr>
              <a:t>Weekly Savings After Improvement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'Weeky data'!$C$310</c:f>
              <c:strCache>
                <c:ptCount val="1"/>
                <c:pt idx="0">
                  <c:v>Weekly Savings</c:v>
                </c:pt>
              </c:strCache>
            </c:strRef>
          </c:tx>
          <c:spPr>
            <a:ln w="28575" cap="rnd">
              <a:solidFill>
                <a:schemeClr val="accent1"/>
              </a:solidFill>
              <a:round/>
            </a:ln>
            <a:effectLst/>
          </c:spPr>
          <c:marker>
            <c:symbol val="none"/>
          </c:marker>
          <c:cat>
            <c:numRef>
              <c:f>'Weeky data'!$B$311:$B$316</c:f>
              <c:numCache>
                <c:formatCode>General</c:formatCode>
                <c:ptCount val="6"/>
                <c:pt idx="0">
                  <c:v>55</c:v>
                </c:pt>
                <c:pt idx="1">
                  <c:v>56</c:v>
                </c:pt>
                <c:pt idx="2">
                  <c:v>57</c:v>
                </c:pt>
                <c:pt idx="3">
                  <c:v>58</c:v>
                </c:pt>
                <c:pt idx="4">
                  <c:v>59</c:v>
                </c:pt>
                <c:pt idx="5">
                  <c:v>60</c:v>
                </c:pt>
              </c:numCache>
            </c:numRef>
          </c:cat>
          <c:val>
            <c:numRef>
              <c:f>'Weeky data'!$C$311:$C$316</c:f>
              <c:numCache>
                <c:formatCode>General</c:formatCode>
                <c:ptCount val="6"/>
                <c:pt idx="0">
                  <c:v>12</c:v>
                </c:pt>
                <c:pt idx="1">
                  <c:v>102</c:v>
                </c:pt>
                <c:pt idx="2">
                  <c:v>10</c:v>
                </c:pt>
                <c:pt idx="3">
                  <c:v>106</c:v>
                </c:pt>
                <c:pt idx="4">
                  <c:v>14</c:v>
                </c:pt>
                <c:pt idx="5">
                  <c:v>100</c:v>
                </c:pt>
              </c:numCache>
            </c:numRef>
          </c:val>
          <c:smooth val="0"/>
          <c:extLst>
            <c:ext xmlns:c16="http://schemas.microsoft.com/office/drawing/2014/chart" uri="{C3380CC4-5D6E-409C-BE32-E72D297353CC}">
              <c16:uniqueId val="{00000000-C114-C048-8685-39933DEBD7C6}"/>
            </c:ext>
          </c:extLst>
        </c:ser>
        <c:dLbls>
          <c:showLegendKey val="0"/>
          <c:showVal val="0"/>
          <c:showCatName val="0"/>
          <c:showSerName val="0"/>
          <c:showPercent val="0"/>
          <c:showBubbleSize val="0"/>
        </c:dLbls>
        <c:smooth val="0"/>
        <c:axId val="112482927"/>
        <c:axId val="98535823"/>
      </c:lineChart>
      <c:catAx>
        <c:axId val="1124829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98535823"/>
        <c:crosses val="autoZero"/>
        <c:auto val="1"/>
        <c:lblAlgn val="ctr"/>
        <c:lblOffset val="100"/>
        <c:noMultiLvlLbl val="0"/>
      </c:catAx>
      <c:valAx>
        <c:axId val="985358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1248292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1000" dirty="0"/>
              <a:t>IMR Chart for Amount Saved/Week before Improvement</a:t>
            </a:r>
          </a:p>
        </c:rich>
      </c:tx>
      <c:overlay val="0"/>
    </c:title>
    <c:autoTitleDeleted val="0"/>
    <c:plotArea>
      <c:layout/>
      <c:lineChart>
        <c:grouping val="standard"/>
        <c:varyColors val="0"/>
        <c:ser>
          <c:idx val="0"/>
          <c:order val="0"/>
          <c:tx>
            <c:strRef>
              <c:f>'Weeky data'!$D$183</c:f>
              <c:strCache>
                <c:ptCount val="1"/>
                <c:pt idx="0">
                  <c:v>mR</c:v>
                </c:pt>
              </c:strCache>
            </c:strRef>
          </c:tx>
          <c:marker>
            <c:symbol val="none"/>
          </c:marker>
          <c:val>
            <c:numRef>
              <c:f>'Weeky data'!$D$184:$D$237</c:f>
              <c:numCache>
                <c:formatCode>General</c:formatCode>
                <c:ptCount val="54"/>
                <c:pt idx="0">
                  <c:v>0</c:v>
                </c:pt>
                <c:pt idx="1">
                  <c:v>0</c:v>
                </c:pt>
                <c:pt idx="2">
                  <c:v>10</c:v>
                </c:pt>
                <c:pt idx="3">
                  <c:v>0</c:v>
                </c:pt>
                <c:pt idx="4">
                  <c:v>0</c:v>
                </c:pt>
                <c:pt idx="5">
                  <c:v>0</c:v>
                </c:pt>
                <c:pt idx="6">
                  <c:v>5</c:v>
                </c:pt>
                <c:pt idx="7">
                  <c:v>0</c:v>
                </c:pt>
                <c:pt idx="8">
                  <c:v>0</c:v>
                </c:pt>
                <c:pt idx="9">
                  <c:v>0</c:v>
                </c:pt>
                <c:pt idx="10">
                  <c:v>5</c:v>
                </c:pt>
                <c:pt idx="11">
                  <c:v>0</c:v>
                </c:pt>
                <c:pt idx="12">
                  <c:v>0</c:v>
                </c:pt>
                <c:pt idx="13">
                  <c:v>0</c:v>
                </c:pt>
                <c:pt idx="14">
                  <c:v>10</c:v>
                </c:pt>
                <c:pt idx="15">
                  <c:v>0</c:v>
                </c:pt>
                <c:pt idx="16">
                  <c:v>0</c:v>
                </c:pt>
                <c:pt idx="17">
                  <c:v>0</c:v>
                </c:pt>
                <c:pt idx="18">
                  <c:v>5</c:v>
                </c:pt>
                <c:pt idx="19">
                  <c:v>25</c:v>
                </c:pt>
                <c:pt idx="20">
                  <c:v>0</c:v>
                </c:pt>
                <c:pt idx="21">
                  <c:v>0</c:v>
                </c:pt>
                <c:pt idx="22">
                  <c:v>0</c:v>
                </c:pt>
                <c:pt idx="23">
                  <c:v>0</c:v>
                </c:pt>
                <c:pt idx="24">
                  <c:v>0</c:v>
                </c:pt>
                <c:pt idx="25">
                  <c:v>0</c:v>
                </c:pt>
                <c:pt idx="26">
                  <c:v>0</c:v>
                </c:pt>
                <c:pt idx="27">
                  <c:v>0</c:v>
                </c:pt>
                <c:pt idx="28">
                  <c:v>0</c:v>
                </c:pt>
                <c:pt idx="29">
                  <c:v>0</c:v>
                </c:pt>
                <c:pt idx="30">
                  <c:v>0</c:v>
                </c:pt>
                <c:pt idx="31">
                  <c:v>25</c:v>
                </c:pt>
                <c:pt idx="32">
                  <c:v>0</c:v>
                </c:pt>
                <c:pt idx="33">
                  <c:v>0</c:v>
                </c:pt>
                <c:pt idx="34">
                  <c:v>0</c:v>
                </c:pt>
                <c:pt idx="35">
                  <c:v>50</c:v>
                </c:pt>
                <c:pt idx="36">
                  <c:v>0</c:v>
                </c:pt>
                <c:pt idx="37">
                  <c:v>0</c:v>
                </c:pt>
                <c:pt idx="38">
                  <c:v>0</c:v>
                </c:pt>
                <c:pt idx="39">
                  <c:v>75</c:v>
                </c:pt>
                <c:pt idx="40">
                  <c:v>0</c:v>
                </c:pt>
                <c:pt idx="41">
                  <c:v>0</c:v>
                </c:pt>
                <c:pt idx="42">
                  <c:v>0</c:v>
                </c:pt>
                <c:pt idx="43">
                  <c:v>0</c:v>
                </c:pt>
                <c:pt idx="44">
                  <c:v>0</c:v>
                </c:pt>
                <c:pt idx="45">
                  <c:v>0</c:v>
                </c:pt>
                <c:pt idx="46">
                  <c:v>0</c:v>
                </c:pt>
                <c:pt idx="47">
                  <c:v>50</c:v>
                </c:pt>
                <c:pt idx="48">
                  <c:v>0</c:v>
                </c:pt>
                <c:pt idx="49">
                  <c:v>21</c:v>
                </c:pt>
                <c:pt idx="50">
                  <c:v>9</c:v>
                </c:pt>
                <c:pt idx="51">
                  <c:v>48</c:v>
                </c:pt>
                <c:pt idx="52">
                  <c:v>18</c:v>
                </c:pt>
                <c:pt idx="53">
                  <c:v>30</c:v>
                </c:pt>
              </c:numCache>
            </c:numRef>
          </c:val>
          <c:smooth val="0"/>
          <c:extLst>
            <c:ext xmlns:c16="http://schemas.microsoft.com/office/drawing/2014/chart" uri="{C3380CC4-5D6E-409C-BE32-E72D297353CC}">
              <c16:uniqueId val="{00000000-BC10-C441-AA24-7C19B89862F4}"/>
            </c:ext>
          </c:extLst>
        </c:ser>
        <c:ser>
          <c:idx val="1"/>
          <c:order val="1"/>
          <c:tx>
            <c:strRef>
              <c:f>'Weeky data'!$E$183</c:f>
              <c:strCache>
                <c:ptCount val="1"/>
                <c:pt idx="0">
                  <c:v>mRbar</c:v>
                </c:pt>
              </c:strCache>
            </c:strRef>
          </c:tx>
          <c:marker>
            <c:symbol val="none"/>
          </c:marker>
          <c:val>
            <c:numRef>
              <c:f>'Weeky data'!$E$184:$E$237</c:f>
              <c:numCache>
                <c:formatCode>General</c:formatCode>
                <c:ptCount val="54"/>
                <c:pt idx="0">
                  <c:v>10.321428571428571</c:v>
                </c:pt>
                <c:pt idx="1">
                  <c:v>10.321428571428571</c:v>
                </c:pt>
                <c:pt idx="2">
                  <c:v>10.321428571428571</c:v>
                </c:pt>
                <c:pt idx="3">
                  <c:v>10.321428571428571</c:v>
                </c:pt>
                <c:pt idx="4">
                  <c:v>10.321428571428571</c:v>
                </c:pt>
                <c:pt idx="5">
                  <c:v>10.321428571428571</c:v>
                </c:pt>
                <c:pt idx="6">
                  <c:v>10.321428571428571</c:v>
                </c:pt>
                <c:pt idx="7">
                  <c:v>10.321428571428571</c:v>
                </c:pt>
                <c:pt idx="8">
                  <c:v>10.321428571428571</c:v>
                </c:pt>
                <c:pt idx="9">
                  <c:v>10.321428571428571</c:v>
                </c:pt>
                <c:pt idx="10">
                  <c:v>10.321428571428571</c:v>
                </c:pt>
                <c:pt idx="11">
                  <c:v>10.321428571428571</c:v>
                </c:pt>
                <c:pt idx="12">
                  <c:v>10.321428571428571</c:v>
                </c:pt>
                <c:pt idx="13">
                  <c:v>10.321428571428571</c:v>
                </c:pt>
                <c:pt idx="14">
                  <c:v>10.321428571428571</c:v>
                </c:pt>
                <c:pt idx="15">
                  <c:v>10.321428571428571</c:v>
                </c:pt>
                <c:pt idx="16">
                  <c:v>10.321428571428571</c:v>
                </c:pt>
                <c:pt idx="17">
                  <c:v>10.321428571428571</c:v>
                </c:pt>
                <c:pt idx="18">
                  <c:v>10.321428571428571</c:v>
                </c:pt>
                <c:pt idx="19">
                  <c:v>10.321428571428571</c:v>
                </c:pt>
                <c:pt idx="20">
                  <c:v>10.321428571428571</c:v>
                </c:pt>
                <c:pt idx="21">
                  <c:v>10.321428571428571</c:v>
                </c:pt>
                <c:pt idx="22">
                  <c:v>10.321428571428571</c:v>
                </c:pt>
                <c:pt idx="23">
                  <c:v>10.321428571428571</c:v>
                </c:pt>
                <c:pt idx="24">
                  <c:v>10.321428571428571</c:v>
                </c:pt>
                <c:pt idx="25">
                  <c:v>10.321428571428571</c:v>
                </c:pt>
                <c:pt idx="26">
                  <c:v>10.321428571428571</c:v>
                </c:pt>
                <c:pt idx="27">
                  <c:v>10.321428571428571</c:v>
                </c:pt>
                <c:pt idx="28">
                  <c:v>10.321428571428571</c:v>
                </c:pt>
                <c:pt idx="29">
                  <c:v>10.321428571428571</c:v>
                </c:pt>
                <c:pt idx="30">
                  <c:v>10.321428571428571</c:v>
                </c:pt>
                <c:pt idx="31">
                  <c:v>10.321428571428571</c:v>
                </c:pt>
                <c:pt idx="32">
                  <c:v>10.321428571428571</c:v>
                </c:pt>
                <c:pt idx="33">
                  <c:v>10.321428571428571</c:v>
                </c:pt>
                <c:pt idx="34">
                  <c:v>10.321428571428571</c:v>
                </c:pt>
                <c:pt idx="35">
                  <c:v>10.321428571428571</c:v>
                </c:pt>
                <c:pt idx="36">
                  <c:v>10.321428571428571</c:v>
                </c:pt>
                <c:pt idx="37">
                  <c:v>10.321428571428571</c:v>
                </c:pt>
                <c:pt idx="38">
                  <c:v>10.321428571428571</c:v>
                </c:pt>
                <c:pt idx="39">
                  <c:v>10.321428571428571</c:v>
                </c:pt>
                <c:pt idx="40">
                  <c:v>10.321428571428571</c:v>
                </c:pt>
                <c:pt idx="41">
                  <c:v>10.321428571428571</c:v>
                </c:pt>
                <c:pt idx="42">
                  <c:v>10.321428571428571</c:v>
                </c:pt>
                <c:pt idx="43">
                  <c:v>10.321428571428571</c:v>
                </c:pt>
                <c:pt idx="44">
                  <c:v>10.321428571428571</c:v>
                </c:pt>
                <c:pt idx="45">
                  <c:v>10.321428571428571</c:v>
                </c:pt>
                <c:pt idx="46">
                  <c:v>10.321428571428571</c:v>
                </c:pt>
                <c:pt idx="47">
                  <c:v>10.321428571428571</c:v>
                </c:pt>
                <c:pt idx="48">
                  <c:v>10.321428571428571</c:v>
                </c:pt>
                <c:pt idx="49">
                  <c:v>10.321428571428571</c:v>
                </c:pt>
                <c:pt idx="50">
                  <c:v>10.321428571428571</c:v>
                </c:pt>
                <c:pt idx="51">
                  <c:v>10.321428571428571</c:v>
                </c:pt>
                <c:pt idx="52">
                  <c:v>10.321428571428571</c:v>
                </c:pt>
                <c:pt idx="53">
                  <c:v>10.321428571428571</c:v>
                </c:pt>
              </c:numCache>
            </c:numRef>
          </c:val>
          <c:smooth val="0"/>
          <c:extLst>
            <c:ext xmlns:c16="http://schemas.microsoft.com/office/drawing/2014/chart" uri="{C3380CC4-5D6E-409C-BE32-E72D297353CC}">
              <c16:uniqueId val="{00000001-BC10-C441-AA24-7C19B89862F4}"/>
            </c:ext>
          </c:extLst>
        </c:ser>
        <c:ser>
          <c:idx val="2"/>
          <c:order val="2"/>
          <c:tx>
            <c:strRef>
              <c:f>'Weeky data'!$F$183</c:f>
              <c:strCache>
                <c:ptCount val="1"/>
                <c:pt idx="0">
                  <c:v>UCL</c:v>
                </c:pt>
              </c:strCache>
            </c:strRef>
          </c:tx>
          <c:marker>
            <c:symbol val="none"/>
          </c:marker>
          <c:val>
            <c:numRef>
              <c:f>'Weeky data'!$F$184:$F$237</c:f>
              <c:numCache>
                <c:formatCode>General</c:formatCode>
                <c:ptCount val="54"/>
                <c:pt idx="0">
                  <c:v>27.455000000000002</c:v>
                </c:pt>
                <c:pt idx="1">
                  <c:v>27.455000000000002</c:v>
                </c:pt>
                <c:pt idx="2">
                  <c:v>27.455000000000002</c:v>
                </c:pt>
                <c:pt idx="3">
                  <c:v>27.455000000000002</c:v>
                </c:pt>
                <c:pt idx="4">
                  <c:v>27.455000000000002</c:v>
                </c:pt>
                <c:pt idx="5">
                  <c:v>27.455000000000002</c:v>
                </c:pt>
                <c:pt idx="6">
                  <c:v>27.455000000000002</c:v>
                </c:pt>
                <c:pt idx="7">
                  <c:v>27.455000000000002</c:v>
                </c:pt>
                <c:pt idx="8">
                  <c:v>27.455000000000002</c:v>
                </c:pt>
                <c:pt idx="9">
                  <c:v>27.455000000000002</c:v>
                </c:pt>
                <c:pt idx="10">
                  <c:v>27.455000000000002</c:v>
                </c:pt>
                <c:pt idx="11">
                  <c:v>27.455000000000002</c:v>
                </c:pt>
                <c:pt idx="12">
                  <c:v>27.455000000000002</c:v>
                </c:pt>
                <c:pt idx="13">
                  <c:v>27.455000000000002</c:v>
                </c:pt>
                <c:pt idx="14">
                  <c:v>27.455000000000002</c:v>
                </c:pt>
                <c:pt idx="15">
                  <c:v>27.455000000000002</c:v>
                </c:pt>
                <c:pt idx="16">
                  <c:v>27.455000000000002</c:v>
                </c:pt>
                <c:pt idx="17">
                  <c:v>27.455000000000002</c:v>
                </c:pt>
                <c:pt idx="18">
                  <c:v>27.455000000000002</c:v>
                </c:pt>
                <c:pt idx="19">
                  <c:v>27.455000000000002</c:v>
                </c:pt>
                <c:pt idx="20">
                  <c:v>27.455000000000002</c:v>
                </c:pt>
                <c:pt idx="21">
                  <c:v>27.455000000000002</c:v>
                </c:pt>
                <c:pt idx="22">
                  <c:v>27.455000000000002</c:v>
                </c:pt>
                <c:pt idx="23">
                  <c:v>27.455000000000002</c:v>
                </c:pt>
                <c:pt idx="24">
                  <c:v>27.455000000000002</c:v>
                </c:pt>
                <c:pt idx="25">
                  <c:v>27.455000000000002</c:v>
                </c:pt>
                <c:pt idx="26">
                  <c:v>27.455000000000002</c:v>
                </c:pt>
                <c:pt idx="27">
                  <c:v>27.455000000000002</c:v>
                </c:pt>
                <c:pt idx="28">
                  <c:v>27.455000000000002</c:v>
                </c:pt>
                <c:pt idx="29">
                  <c:v>27.455000000000002</c:v>
                </c:pt>
                <c:pt idx="30">
                  <c:v>27.455000000000002</c:v>
                </c:pt>
                <c:pt idx="31">
                  <c:v>27.455000000000002</c:v>
                </c:pt>
                <c:pt idx="32">
                  <c:v>27.455000000000002</c:v>
                </c:pt>
                <c:pt idx="33">
                  <c:v>27.455000000000002</c:v>
                </c:pt>
                <c:pt idx="34">
                  <c:v>27.455000000000002</c:v>
                </c:pt>
                <c:pt idx="35">
                  <c:v>27.455000000000002</c:v>
                </c:pt>
                <c:pt idx="36">
                  <c:v>27.455000000000002</c:v>
                </c:pt>
                <c:pt idx="37">
                  <c:v>27.455000000000002</c:v>
                </c:pt>
                <c:pt idx="38">
                  <c:v>27.455000000000002</c:v>
                </c:pt>
                <c:pt idx="39">
                  <c:v>27.455000000000002</c:v>
                </c:pt>
                <c:pt idx="40">
                  <c:v>27.455000000000002</c:v>
                </c:pt>
                <c:pt idx="41">
                  <c:v>27.455000000000002</c:v>
                </c:pt>
                <c:pt idx="42">
                  <c:v>27.455000000000002</c:v>
                </c:pt>
                <c:pt idx="43">
                  <c:v>27.455000000000002</c:v>
                </c:pt>
                <c:pt idx="44">
                  <c:v>27.455000000000002</c:v>
                </c:pt>
                <c:pt idx="45">
                  <c:v>27.455000000000002</c:v>
                </c:pt>
                <c:pt idx="46">
                  <c:v>27.455000000000002</c:v>
                </c:pt>
                <c:pt idx="47">
                  <c:v>27.455000000000002</c:v>
                </c:pt>
                <c:pt idx="48">
                  <c:v>27.455000000000002</c:v>
                </c:pt>
                <c:pt idx="49">
                  <c:v>27.455000000000002</c:v>
                </c:pt>
                <c:pt idx="50">
                  <c:v>27.455000000000002</c:v>
                </c:pt>
                <c:pt idx="51">
                  <c:v>27.455000000000002</c:v>
                </c:pt>
                <c:pt idx="52">
                  <c:v>27.455000000000002</c:v>
                </c:pt>
                <c:pt idx="53">
                  <c:v>27.455000000000002</c:v>
                </c:pt>
              </c:numCache>
            </c:numRef>
          </c:val>
          <c:smooth val="0"/>
          <c:extLst>
            <c:ext xmlns:c16="http://schemas.microsoft.com/office/drawing/2014/chart" uri="{C3380CC4-5D6E-409C-BE32-E72D297353CC}">
              <c16:uniqueId val="{00000002-BC10-C441-AA24-7C19B89862F4}"/>
            </c:ext>
          </c:extLst>
        </c:ser>
        <c:ser>
          <c:idx val="3"/>
          <c:order val="3"/>
          <c:tx>
            <c:strRef>
              <c:f>'Weeky data'!$G$183</c:f>
              <c:strCache>
                <c:ptCount val="1"/>
                <c:pt idx="0">
                  <c:v>LCL</c:v>
                </c:pt>
              </c:strCache>
            </c:strRef>
          </c:tx>
          <c:marker>
            <c:symbol val="none"/>
          </c:marker>
          <c:val>
            <c:numRef>
              <c:f>'Weeky data'!$G$184:$G$237</c:f>
              <c:numCache>
                <c:formatCode>General</c:formatCode>
                <c:ptCount val="5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numCache>
            </c:numRef>
          </c:val>
          <c:smooth val="0"/>
          <c:extLst>
            <c:ext xmlns:c16="http://schemas.microsoft.com/office/drawing/2014/chart" uri="{C3380CC4-5D6E-409C-BE32-E72D297353CC}">
              <c16:uniqueId val="{00000003-BC10-C441-AA24-7C19B89862F4}"/>
            </c:ext>
          </c:extLst>
        </c:ser>
        <c:dLbls>
          <c:showLegendKey val="0"/>
          <c:showVal val="0"/>
          <c:showCatName val="0"/>
          <c:showSerName val="0"/>
          <c:showPercent val="0"/>
          <c:showBubbleSize val="0"/>
        </c:dLbls>
        <c:smooth val="0"/>
        <c:axId val="212290176"/>
        <c:axId val="212317696"/>
      </c:lineChart>
      <c:catAx>
        <c:axId val="212290176"/>
        <c:scaling>
          <c:orientation val="minMax"/>
        </c:scaling>
        <c:delete val="0"/>
        <c:axPos val="b"/>
        <c:majorTickMark val="out"/>
        <c:minorTickMark val="none"/>
        <c:tickLblPos val="nextTo"/>
        <c:crossAx val="212317696"/>
        <c:crosses val="autoZero"/>
        <c:auto val="1"/>
        <c:lblAlgn val="ctr"/>
        <c:lblOffset val="100"/>
        <c:noMultiLvlLbl val="0"/>
      </c:catAx>
      <c:valAx>
        <c:axId val="212317696"/>
        <c:scaling>
          <c:orientation val="minMax"/>
        </c:scaling>
        <c:delete val="0"/>
        <c:axPos val="l"/>
        <c:majorGridlines/>
        <c:numFmt formatCode="General" sourceLinked="1"/>
        <c:majorTickMark val="out"/>
        <c:minorTickMark val="none"/>
        <c:tickLblPos val="nextTo"/>
        <c:crossAx val="212290176"/>
        <c:crosses val="autoZero"/>
        <c:crossBetween val="between"/>
      </c:valAx>
    </c:plotArea>
    <c:legend>
      <c:legendPos val="b"/>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solidFill>
                  <a:schemeClr val="tx1"/>
                </a:solidFill>
              </a:rPr>
              <a:t> Spending</a:t>
            </a:r>
            <a:r>
              <a:rPr lang="en-US" b="1" baseline="0">
                <a:solidFill>
                  <a:schemeClr val="tx1"/>
                </a:solidFill>
              </a:rPr>
              <a:t> by Category</a:t>
            </a:r>
            <a:endParaRPr lang="en-US" b="1">
              <a:solidFill>
                <a:schemeClr val="tx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'Weeky data'!$B$65</c:f>
              <c:strCache>
                <c:ptCount val="1"/>
                <c:pt idx="0">
                  <c:v>Count</c:v>
                </c:pt>
              </c:strCache>
            </c:strRef>
          </c:tx>
          <c:spPr>
            <a:solidFill>
              <a:schemeClr val="accent1"/>
            </a:solidFill>
            <a:ln>
              <a:noFill/>
            </a:ln>
            <a:effectLst/>
          </c:spPr>
          <c:invertIfNegative val="0"/>
          <c:cat>
            <c:strRef>
              <c:f>'Weeky data'!$A$66:$A$75</c:f>
              <c:strCache>
                <c:ptCount val="10"/>
                <c:pt idx="0">
                  <c:v>Eating out/Delivery</c:v>
                </c:pt>
                <c:pt idx="1">
                  <c:v>Transportation</c:v>
                </c:pt>
                <c:pt idx="2">
                  <c:v>Entertainment</c:v>
                </c:pt>
                <c:pt idx="3">
                  <c:v>Bills</c:v>
                </c:pt>
                <c:pt idx="4">
                  <c:v>Bar</c:v>
                </c:pt>
                <c:pt idx="5">
                  <c:v>Groceries</c:v>
                </c:pt>
                <c:pt idx="6">
                  <c:v>Pets</c:v>
                </c:pt>
                <c:pt idx="7">
                  <c:v>School</c:v>
                </c:pt>
                <c:pt idx="8">
                  <c:v>Alcohol</c:v>
                </c:pt>
                <c:pt idx="9">
                  <c:v>Clothes</c:v>
                </c:pt>
              </c:strCache>
            </c:strRef>
          </c:cat>
          <c:val>
            <c:numRef>
              <c:f>'Weeky data'!$B$66:$B$75</c:f>
              <c:numCache>
                <c:formatCode>General</c:formatCode>
                <c:ptCount val="10"/>
                <c:pt idx="0">
                  <c:v>10</c:v>
                </c:pt>
                <c:pt idx="1">
                  <c:v>9</c:v>
                </c:pt>
                <c:pt idx="2">
                  <c:v>8</c:v>
                </c:pt>
                <c:pt idx="3">
                  <c:v>7</c:v>
                </c:pt>
                <c:pt idx="4">
                  <c:v>6</c:v>
                </c:pt>
                <c:pt idx="5">
                  <c:v>5</c:v>
                </c:pt>
                <c:pt idx="6">
                  <c:v>4</c:v>
                </c:pt>
                <c:pt idx="7">
                  <c:v>3</c:v>
                </c:pt>
                <c:pt idx="8">
                  <c:v>3</c:v>
                </c:pt>
                <c:pt idx="9">
                  <c:v>1</c:v>
                </c:pt>
              </c:numCache>
            </c:numRef>
          </c:val>
          <c:extLst>
            <c:ext xmlns:c16="http://schemas.microsoft.com/office/drawing/2014/chart" uri="{C3380CC4-5D6E-409C-BE32-E72D297353CC}">
              <c16:uniqueId val="{00000000-4EC6-C643-91CC-8BD7C4DB30BB}"/>
            </c:ext>
          </c:extLst>
        </c:ser>
        <c:dLbls>
          <c:showLegendKey val="0"/>
          <c:showVal val="0"/>
          <c:showCatName val="0"/>
          <c:showSerName val="0"/>
          <c:showPercent val="0"/>
          <c:showBubbleSize val="0"/>
        </c:dLbls>
        <c:gapWidth val="219"/>
        <c:overlap val="-27"/>
        <c:axId val="92893535"/>
        <c:axId val="92895215"/>
      </c:barChart>
      <c:lineChart>
        <c:grouping val="standard"/>
        <c:varyColors val="0"/>
        <c:ser>
          <c:idx val="1"/>
          <c:order val="1"/>
          <c:tx>
            <c:strRef>
              <c:f>'Weeky data'!$D$65</c:f>
              <c:strCache>
                <c:ptCount val="1"/>
                <c:pt idx="0">
                  <c:v>Cum %</c:v>
                </c:pt>
              </c:strCache>
            </c:strRef>
          </c:tx>
          <c:spPr>
            <a:ln w="28575" cap="rnd">
              <a:solidFill>
                <a:schemeClr val="accent2"/>
              </a:solidFill>
              <a:round/>
            </a:ln>
            <a:effectLst/>
          </c:spPr>
          <c:marker>
            <c:symbol val="none"/>
          </c:marker>
          <c:cat>
            <c:strRef>
              <c:f>'Weeky data'!$A$66:$A$75</c:f>
              <c:strCache>
                <c:ptCount val="10"/>
                <c:pt idx="0">
                  <c:v>Eating out/Delivery</c:v>
                </c:pt>
                <c:pt idx="1">
                  <c:v>Transportation</c:v>
                </c:pt>
                <c:pt idx="2">
                  <c:v>Entertainment</c:v>
                </c:pt>
                <c:pt idx="3">
                  <c:v>Bills</c:v>
                </c:pt>
                <c:pt idx="4">
                  <c:v>Bar</c:v>
                </c:pt>
                <c:pt idx="5">
                  <c:v>Groceries</c:v>
                </c:pt>
                <c:pt idx="6">
                  <c:v>Pets</c:v>
                </c:pt>
                <c:pt idx="7">
                  <c:v>School</c:v>
                </c:pt>
                <c:pt idx="8">
                  <c:v>Alcohol</c:v>
                </c:pt>
                <c:pt idx="9">
                  <c:v>Clothes</c:v>
                </c:pt>
              </c:strCache>
            </c:strRef>
          </c:cat>
          <c:val>
            <c:numRef>
              <c:f>'Weeky data'!$D$66:$D$75</c:f>
              <c:numCache>
                <c:formatCode>0.00</c:formatCode>
                <c:ptCount val="10"/>
                <c:pt idx="0">
                  <c:v>17.857142857142858</c:v>
                </c:pt>
                <c:pt idx="1">
                  <c:v>33.928571428571431</c:v>
                </c:pt>
                <c:pt idx="2">
                  <c:v>48.214285714285715</c:v>
                </c:pt>
                <c:pt idx="3">
                  <c:v>60.714285714285708</c:v>
                </c:pt>
                <c:pt idx="4">
                  <c:v>71.428571428571431</c:v>
                </c:pt>
                <c:pt idx="5">
                  <c:v>80.357142857142861</c:v>
                </c:pt>
                <c:pt idx="6">
                  <c:v>87.5</c:v>
                </c:pt>
                <c:pt idx="7">
                  <c:v>92.857142857142861</c:v>
                </c:pt>
                <c:pt idx="8">
                  <c:v>98.214285714285708</c:v>
                </c:pt>
                <c:pt idx="9">
                  <c:v>100</c:v>
                </c:pt>
              </c:numCache>
            </c:numRef>
          </c:val>
          <c:smooth val="0"/>
          <c:extLst>
            <c:ext xmlns:c16="http://schemas.microsoft.com/office/drawing/2014/chart" uri="{C3380CC4-5D6E-409C-BE32-E72D297353CC}">
              <c16:uniqueId val="{00000001-4EC6-C643-91CC-8BD7C4DB30BB}"/>
            </c:ext>
          </c:extLst>
        </c:ser>
        <c:dLbls>
          <c:showLegendKey val="0"/>
          <c:showVal val="0"/>
          <c:showCatName val="0"/>
          <c:showSerName val="0"/>
          <c:showPercent val="0"/>
          <c:showBubbleSize val="0"/>
        </c:dLbls>
        <c:marker val="1"/>
        <c:smooth val="0"/>
        <c:axId val="92893535"/>
        <c:axId val="92895215"/>
      </c:lineChart>
      <c:catAx>
        <c:axId val="928935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27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2895215"/>
        <c:crosses val="autoZero"/>
        <c:auto val="1"/>
        <c:lblAlgn val="ctr"/>
        <c:lblOffset val="100"/>
        <c:noMultiLvlLbl val="0"/>
      </c:catAx>
      <c:valAx>
        <c:axId val="92895215"/>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289353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000" b="1" dirty="0">
                <a:solidFill>
                  <a:schemeClr val="tx1"/>
                </a:solidFill>
              </a:rPr>
              <a:t>X bar Chart</a:t>
            </a:r>
            <a:r>
              <a:rPr lang="en-US" sz="1000" b="1" baseline="0" dirty="0">
                <a:solidFill>
                  <a:schemeClr val="tx1"/>
                </a:solidFill>
              </a:rPr>
              <a:t> for Weekly Savings After Improvement</a:t>
            </a:r>
            <a:endParaRPr lang="en-US" sz="1000" b="1" dirty="0">
              <a:solidFill>
                <a:schemeClr val="tx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'Weeky data'!$C$310</c:f>
              <c:strCache>
                <c:ptCount val="1"/>
                <c:pt idx="0">
                  <c:v>Weekly Savings</c:v>
                </c:pt>
              </c:strCache>
            </c:strRef>
          </c:tx>
          <c:spPr>
            <a:ln w="28575" cap="rnd">
              <a:solidFill>
                <a:schemeClr val="accent1"/>
              </a:solidFill>
              <a:round/>
            </a:ln>
            <a:effectLst/>
          </c:spPr>
          <c:marker>
            <c:symbol val="none"/>
          </c:marker>
          <c:val>
            <c:numRef>
              <c:f>'Weeky data'!$C$311:$C$316</c:f>
              <c:numCache>
                <c:formatCode>General</c:formatCode>
                <c:ptCount val="6"/>
                <c:pt idx="0">
                  <c:v>12</c:v>
                </c:pt>
                <c:pt idx="1">
                  <c:v>102</c:v>
                </c:pt>
                <c:pt idx="2">
                  <c:v>10</c:v>
                </c:pt>
                <c:pt idx="3">
                  <c:v>106</c:v>
                </c:pt>
                <c:pt idx="4">
                  <c:v>14</c:v>
                </c:pt>
                <c:pt idx="5">
                  <c:v>100</c:v>
                </c:pt>
              </c:numCache>
            </c:numRef>
          </c:val>
          <c:smooth val="0"/>
          <c:extLst>
            <c:ext xmlns:c16="http://schemas.microsoft.com/office/drawing/2014/chart" uri="{C3380CC4-5D6E-409C-BE32-E72D297353CC}">
              <c16:uniqueId val="{00000000-718C-6942-AB49-938F702D2266}"/>
            </c:ext>
          </c:extLst>
        </c:ser>
        <c:ser>
          <c:idx val="1"/>
          <c:order val="1"/>
          <c:tx>
            <c:strRef>
              <c:f>'Weeky data'!$D$310</c:f>
              <c:strCache>
                <c:ptCount val="1"/>
                <c:pt idx="0">
                  <c:v>x bar</c:v>
                </c:pt>
              </c:strCache>
            </c:strRef>
          </c:tx>
          <c:spPr>
            <a:ln w="28575" cap="rnd">
              <a:solidFill>
                <a:schemeClr val="accent2"/>
              </a:solidFill>
              <a:round/>
            </a:ln>
            <a:effectLst/>
          </c:spPr>
          <c:marker>
            <c:symbol val="none"/>
          </c:marker>
          <c:val>
            <c:numRef>
              <c:f>'Weeky data'!$D$311:$D$316</c:f>
              <c:numCache>
                <c:formatCode>General</c:formatCode>
                <c:ptCount val="6"/>
                <c:pt idx="0">
                  <c:v>57.333333333333336</c:v>
                </c:pt>
                <c:pt idx="1">
                  <c:v>57.333333333333336</c:v>
                </c:pt>
                <c:pt idx="2">
                  <c:v>57.333333333333336</c:v>
                </c:pt>
                <c:pt idx="3">
                  <c:v>57.333333333333336</c:v>
                </c:pt>
                <c:pt idx="4">
                  <c:v>57.333333333333336</c:v>
                </c:pt>
                <c:pt idx="5">
                  <c:v>57.333333333333336</c:v>
                </c:pt>
              </c:numCache>
            </c:numRef>
          </c:val>
          <c:smooth val="0"/>
          <c:extLst>
            <c:ext xmlns:c16="http://schemas.microsoft.com/office/drawing/2014/chart" uri="{C3380CC4-5D6E-409C-BE32-E72D297353CC}">
              <c16:uniqueId val="{00000001-718C-6942-AB49-938F702D2266}"/>
            </c:ext>
          </c:extLst>
        </c:ser>
        <c:ser>
          <c:idx val="2"/>
          <c:order val="2"/>
          <c:tx>
            <c:strRef>
              <c:f>'Weeky data'!$E$310</c:f>
              <c:strCache>
                <c:ptCount val="1"/>
                <c:pt idx="0">
                  <c:v>UCL </c:v>
                </c:pt>
              </c:strCache>
            </c:strRef>
          </c:tx>
          <c:spPr>
            <a:ln w="28575" cap="rnd">
              <a:solidFill>
                <a:schemeClr val="accent3"/>
              </a:solidFill>
              <a:round/>
            </a:ln>
            <a:effectLst/>
          </c:spPr>
          <c:marker>
            <c:symbol val="none"/>
          </c:marker>
          <c:val>
            <c:numRef>
              <c:f>'Weeky data'!$E$311:$E$316</c:f>
              <c:numCache>
                <c:formatCode>General</c:formatCode>
                <c:ptCount val="6"/>
                <c:pt idx="0">
                  <c:v>303.38333333333333</c:v>
                </c:pt>
                <c:pt idx="1">
                  <c:v>303.38333333333333</c:v>
                </c:pt>
                <c:pt idx="2">
                  <c:v>303.38333333333333</c:v>
                </c:pt>
                <c:pt idx="3">
                  <c:v>303.38333333333333</c:v>
                </c:pt>
                <c:pt idx="4">
                  <c:v>303.38333333333333</c:v>
                </c:pt>
                <c:pt idx="5">
                  <c:v>303.38333333333333</c:v>
                </c:pt>
              </c:numCache>
            </c:numRef>
          </c:val>
          <c:smooth val="0"/>
          <c:extLst>
            <c:ext xmlns:c16="http://schemas.microsoft.com/office/drawing/2014/chart" uri="{C3380CC4-5D6E-409C-BE32-E72D297353CC}">
              <c16:uniqueId val="{00000002-718C-6942-AB49-938F702D2266}"/>
            </c:ext>
          </c:extLst>
        </c:ser>
        <c:ser>
          <c:idx val="3"/>
          <c:order val="3"/>
          <c:tx>
            <c:strRef>
              <c:f>'Weeky data'!$F$310</c:f>
              <c:strCache>
                <c:ptCount val="1"/>
                <c:pt idx="0">
                  <c:v>LCL</c:v>
                </c:pt>
              </c:strCache>
            </c:strRef>
          </c:tx>
          <c:spPr>
            <a:ln w="28575" cap="rnd">
              <a:solidFill>
                <a:schemeClr val="accent4"/>
              </a:solidFill>
              <a:round/>
            </a:ln>
            <a:effectLst/>
          </c:spPr>
          <c:marker>
            <c:symbol val="none"/>
          </c:marker>
          <c:val>
            <c:numRef>
              <c:f>'Weeky data'!$F$311:$F$316</c:f>
              <c:numCache>
                <c:formatCode>General</c:formatCode>
                <c:ptCount val="6"/>
                <c:pt idx="0">
                  <c:v>-188.71666666666667</c:v>
                </c:pt>
                <c:pt idx="1">
                  <c:v>-188.71666666666667</c:v>
                </c:pt>
                <c:pt idx="2">
                  <c:v>-188.71666666666667</c:v>
                </c:pt>
                <c:pt idx="3">
                  <c:v>-188.71666666666667</c:v>
                </c:pt>
                <c:pt idx="4">
                  <c:v>-188.71666666666667</c:v>
                </c:pt>
                <c:pt idx="5">
                  <c:v>-188.71666666666667</c:v>
                </c:pt>
              </c:numCache>
            </c:numRef>
          </c:val>
          <c:smooth val="0"/>
          <c:extLst>
            <c:ext xmlns:c16="http://schemas.microsoft.com/office/drawing/2014/chart" uri="{C3380CC4-5D6E-409C-BE32-E72D297353CC}">
              <c16:uniqueId val="{00000003-718C-6942-AB49-938F702D2266}"/>
            </c:ext>
          </c:extLst>
        </c:ser>
        <c:dLbls>
          <c:showLegendKey val="0"/>
          <c:showVal val="0"/>
          <c:showCatName val="0"/>
          <c:showSerName val="0"/>
          <c:showPercent val="0"/>
          <c:showBubbleSize val="0"/>
        </c:dLbls>
        <c:smooth val="0"/>
        <c:axId val="106022031"/>
        <c:axId val="112592175"/>
      </c:lineChart>
      <c:catAx>
        <c:axId val="106022031"/>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12592175"/>
        <c:crosses val="autoZero"/>
        <c:auto val="1"/>
        <c:lblAlgn val="ctr"/>
        <c:lblOffset val="100"/>
        <c:noMultiLvlLbl val="0"/>
      </c:catAx>
      <c:valAx>
        <c:axId val="11259217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0602203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1"/>
          <c:tx>
            <c:strRef>
              <c:f>'analysis tools'!$D$2</c:f>
              <c:strCache>
                <c:ptCount val="1"/>
                <c:pt idx="0">
                  <c:v>Amout Saved Per Week</c:v>
                </c:pt>
              </c:strCache>
            </c:strRef>
          </c:tx>
          <c:spPr>
            <a:ln w="28575" cap="rnd">
              <a:solidFill>
                <a:schemeClr val="accent2"/>
              </a:solidFill>
              <a:round/>
            </a:ln>
            <a:effectLst/>
          </c:spPr>
          <c:marker>
            <c:symbol val="none"/>
          </c:marker>
          <c:cat>
            <c:numRef>
              <c:f>'analysis tools'!$B$3:$B$57</c:f>
              <c:numCache>
                <c:formatCode>General</c:formatCode>
                <c:ptCount val="5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numCache>
            </c:numRef>
          </c:cat>
          <c:val>
            <c:numRef>
              <c:f>'analysis tools'!$D$3:$D$57</c:f>
              <c:numCache>
                <c:formatCode>General</c:formatCode>
                <c:ptCount val="5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25</c:v>
                </c:pt>
                <c:pt idx="32">
                  <c:v>25</c:v>
                </c:pt>
                <c:pt idx="33">
                  <c:v>25</c:v>
                </c:pt>
                <c:pt idx="34">
                  <c:v>25</c:v>
                </c:pt>
                <c:pt idx="35">
                  <c:v>75</c:v>
                </c:pt>
                <c:pt idx="36">
                  <c:v>75</c:v>
                </c:pt>
                <c:pt idx="37">
                  <c:v>75</c:v>
                </c:pt>
                <c:pt idx="38">
                  <c:v>75</c:v>
                </c:pt>
                <c:pt idx="39">
                  <c:v>0</c:v>
                </c:pt>
                <c:pt idx="40">
                  <c:v>0</c:v>
                </c:pt>
                <c:pt idx="41">
                  <c:v>0</c:v>
                </c:pt>
                <c:pt idx="42">
                  <c:v>0</c:v>
                </c:pt>
                <c:pt idx="43">
                  <c:v>0</c:v>
                </c:pt>
                <c:pt idx="44">
                  <c:v>0</c:v>
                </c:pt>
                <c:pt idx="45">
                  <c:v>0</c:v>
                </c:pt>
                <c:pt idx="46">
                  <c:v>0</c:v>
                </c:pt>
                <c:pt idx="47">
                  <c:v>0</c:v>
                </c:pt>
                <c:pt idx="48">
                  <c:v>0</c:v>
                </c:pt>
                <c:pt idx="49">
                  <c:v>71</c:v>
                </c:pt>
                <c:pt idx="50">
                  <c:v>62</c:v>
                </c:pt>
                <c:pt idx="51">
                  <c:v>14</c:v>
                </c:pt>
                <c:pt idx="52">
                  <c:v>32</c:v>
                </c:pt>
                <c:pt idx="53">
                  <c:v>2</c:v>
                </c:pt>
                <c:pt idx="54">
                  <c:v>12</c:v>
                </c:pt>
              </c:numCache>
            </c:numRef>
          </c:val>
          <c:smooth val="0"/>
          <c:extLst>
            <c:ext xmlns:c16="http://schemas.microsoft.com/office/drawing/2014/chart" uri="{C3380CC4-5D6E-409C-BE32-E72D297353CC}">
              <c16:uniqueId val="{00000000-63E1-5C4C-8FAC-A882FD3E9FCC}"/>
            </c:ext>
          </c:extLst>
        </c:ser>
        <c:dLbls>
          <c:showLegendKey val="0"/>
          <c:showVal val="0"/>
          <c:showCatName val="0"/>
          <c:showSerName val="0"/>
          <c:showPercent val="0"/>
          <c:showBubbleSize val="0"/>
        </c:dLbls>
        <c:smooth val="0"/>
        <c:axId val="102264591"/>
        <c:axId val="102454463"/>
        <c:extLst>
          <c:ext xmlns:c15="http://schemas.microsoft.com/office/drawing/2012/chart" uri="{02D57815-91ED-43cb-92C2-25804820EDAC}">
            <c15:filteredLineSeries>
              <c15:ser>
                <c:idx val="0"/>
                <c:order val="0"/>
                <c:tx>
                  <c:strRef>
                    <c:extLst>
                      <c:ext uri="{02D57815-91ED-43cb-92C2-25804820EDAC}">
                        <c15:formulaRef>
                          <c15:sqref>'analysis tools'!$C$2</c15:sqref>
                        </c15:formulaRef>
                      </c:ext>
                    </c:extLst>
                    <c:strCache>
                      <c:ptCount val="1"/>
                      <c:pt idx="0">
                        <c:v>Goal</c:v>
                      </c:pt>
                    </c:strCache>
                  </c:strRef>
                </c:tx>
                <c:spPr>
                  <a:ln w="28575" cap="rnd">
                    <a:solidFill>
                      <a:schemeClr val="accent1"/>
                    </a:solidFill>
                    <a:round/>
                  </a:ln>
                  <a:effectLst/>
                </c:spPr>
                <c:marker>
                  <c:symbol val="none"/>
                </c:marker>
                <c:cat>
                  <c:numRef>
                    <c:extLst>
                      <c:ext uri="{02D57815-91ED-43cb-92C2-25804820EDAC}">
                        <c15:formulaRef>
                          <c15:sqref>'analysis tools'!$B$3:$B$57</c15:sqref>
                        </c15:formulaRef>
                      </c:ext>
                    </c:extLst>
                    <c:numCache>
                      <c:formatCode>General</c:formatCode>
                      <c:ptCount val="5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numCache>
                  </c:numRef>
                </c:cat>
                <c:val>
                  <c:numRef>
                    <c:extLst>
                      <c:ext uri="{02D57815-91ED-43cb-92C2-25804820EDAC}">
                        <c15:formulaRef>
                          <c15:sqref>'analysis tools'!$C$3:$C$57</c15:sqref>
                        </c15:formulaRef>
                      </c:ext>
                    </c:extLst>
                    <c:numCache>
                      <c:formatCode>General</c:formatCode>
                      <c:ptCount val="55"/>
                      <c:pt idx="0">
                        <c:v>50</c:v>
                      </c:pt>
                      <c:pt idx="1">
                        <c:v>50</c:v>
                      </c:pt>
                      <c:pt idx="2">
                        <c:v>50</c:v>
                      </c:pt>
                      <c:pt idx="3">
                        <c:v>50</c:v>
                      </c:pt>
                      <c:pt idx="4">
                        <c:v>50</c:v>
                      </c:pt>
                      <c:pt idx="5">
                        <c:v>50</c:v>
                      </c:pt>
                      <c:pt idx="6">
                        <c:v>50</c:v>
                      </c:pt>
                      <c:pt idx="7">
                        <c:v>50</c:v>
                      </c:pt>
                      <c:pt idx="8">
                        <c:v>50</c:v>
                      </c:pt>
                      <c:pt idx="9">
                        <c:v>50</c:v>
                      </c:pt>
                      <c:pt idx="10">
                        <c:v>50</c:v>
                      </c:pt>
                      <c:pt idx="11">
                        <c:v>50</c:v>
                      </c:pt>
                      <c:pt idx="12">
                        <c:v>50</c:v>
                      </c:pt>
                      <c:pt idx="13">
                        <c:v>50</c:v>
                      </c:pt>
                      <c:pt idx="14">
                        <c:v>50</c:v>
                      </c:pt>
                      <c:pt idx="15">
                        <c:v>50</c:v>
                      </c:pt>
                      <c:pt idx="16">
                        <c:v>50</c:v>
                      </c:pt>
                      <c:pt idx="17">
                        <c:v>50</c:v>
                      </c:pt>
                      <c:pt idx="18">
                        <c:v>50</c:v>
                      </c:pt>
                      <c:pt idx="19">
                        <c:v>50</c:v>
                      </c:pt>
                      <c:pt idx="20">
                        <c:v>50</c:v>
                      </c:pt>
                      <c:pt idx="21">
                        <c:v>50</c:v>
                      </c:pt>
                      <c:pt idx="22">
                        <c:v>50</c:v>
                      </c:pt>
                      <c:pt idx="23">
                        <c:v>50</c:v>
                      </c:pt>
                      <c:pt idx="24">
                        <c:v>50</c:v>
                      </c:pt>
                      <c:pt idx="25">
                        <c:v>50</c:v>
                      </c:pt>
                      <c:pt idx="26">
                        <c:v>50</c:v>
                      </c:pt>
                      <c:pt idx="27">
                        <c:v>50</c:v>
                      </c:pt>
                      <c:pt idx="28">
                        <c:v>50</c:v>
                      </c:pt>
                      <c:pt idx="29">
                        <c:v>50</c:v>
                      </c:pt>
                      <c:pt idx="30">
                        <c:v>50</c:v>
                      </c:pt>
                      <c:pt idx="31">
                        <c:v>50</c:v>
                      </c:pt>
                      <c:pt idx="32">
                        <c:v>50</c:v>
                      </c:pt>
                      <c:pt idx="33">
                        <c:v>50</c:v>
                      </c:pt>
                      <c:pt idx="34">
                        <c:v>50</c:v>
                      </c:pt>
                      <c:pt idx="35">
                        <c:v>50</c:v>
                      </c:pt>
                      <c:pt idx="36">
                        <c:v>50</c:v>
                      </c:pt>
                      <c:pt idx="37">
                        <c:v>50</c:v>
                      </c:pt>
                      <c:pt idx="38">
                        <c:v>50</c:v>
                      </c:pt>
                      <c:pt idx="39">
                        <c:v>50</c:v>
                      </c:pt>
                      <c:pt idx="40">
                        <c:v>50</c:v>
                      </c:pt>
                      <c:pt idx="41">
                        <c:v>50</c:v>
                      </c:pt>
                      <c:pt idx="42">
                        <c:v>50</c:v>
                      </c:pt>
                      <c:pt idx="43">
                        <c:v>50</c:v>
                      </c:pt>
                      <c:pt idx="44">
                        <c:v>50</c:v>
                      </c:pt>
                      <c:pt idx="45">
                        <c:v>50</c:v>
                      </c:pt>
                      <c:pt idx="46">
                        <c:v>50</c:v>
                      </c:pt>
                      <c:pt idx="47">
                        <c:v>50</c:v>
                      </c:pt>
                      <c:pt idx="48">
                        <c:v>50</c:v>
                      </c:pt>
                      <c:pt idx="49">
                        <c:v>50</c:v>
                      </c:pt>
                      <c:pt idx="50">
                        <c:v>50</c:v>
                      </c:pt>
                      <c:pt idx="51">
                        <c:v>50</c:v>
                      </c:pt>
                      <c:pt idx="52">
                        <c:v>50</c:v>
                      </c:pt>
                      <c:pt idx="53">
                        <c:v>50</c:v>
                      </c:pt>
                      <c:pt idx="54">
                        <c:v>50</c:v>
                      </c:pt>
                    </c:numCache>
                  </c:numRef>
                </c:val>
                <c:smooth val="0"/>
                <c:extLst>
                  <c:ext xmlns:c16="http://schemas.microsoft.com/office/drawing/2014/chart" uri="{C3380CC4-5D6E-409C-BE32-E72D297353CC}">
                    <c16:uniqueId val="{00000001-63E1-5C4C-8FAC-A882FD3E9FCC}"/>
                  </c:ext>
                </c:extLst>
              </c15:ser>
            </c15:filteredLineSeries>
          </c:ext>
        </c:extLst>
      </c:lineChart>
      <c:catAx>
        <c:axId val="10226459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US" dirty="0">
                    <a:solidFill>
                      <a:schemeClr val="tx1"/>
                    </a:solidFill>
                  </a:rPr>
                  <a:t>Time</a:t>
                </a:r>
                <a:r>
                  <a:rPr lang="en-US" baseline="0" dirty="0">
                    <a:solidFill>
                      <a:schemeClr val="tx1"/>
                    </a:solidFill>
                  </a:rPr>
                  <a:t> in Weeks </a:t>
                </a:r>
                <a:endParaRPr lang="en-US" dirty="0">
                  <a:solidFill>
                    <a:schemeClr val="tx1"/>
                  </a:solidFill>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02454463"/>
        <c:crosses val="autoZero"/>
        <c:auto val="1"/>
        <c:lblAlgn val="ctr"/>
        <c:lblOffset val="100"/>
        <c:noMultiLvlLbl val="0"/>
      </c:catAx>
      <c:valAx>
        <c:axId val="1024544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0226459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solidFill>
                  <a:schemeClr val="tx1"/>
                </a:solidFill>
              </a:rPr>
              <a:t> Spending</a:t>
            </a:r>
            <a:r>
              <a:rPr lang="en-US" b="1" baseline="0">
                <a:solidFill>
                  <a:schemeClr val="tx1"/>
                </a:solidFill>
              </a:rPr>
              <a:t> by Category</a:t>
            </a:r>
            <a:endParaRPr lang="en-US" b="1">
              <a:solidFill>
                <a:schemeClr val="tx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'Weeky data'!$B$65</c:f>
              <c:strCache>
                <c:ptCount val="1"/>
                <c:pt idx="0">
                  <c:v>Count</c:v>
                </c:pt>
              </c:strCache>
            </c:strRef>
          </c:tx>
          <c:spPr>
            <a:solidFill>
              <a:schemeClr val="accent1"/>
            </a:solidFill>
            <a:ln>
              <a:noFill/>
            </a:ln>
            <a:effectLst/>
          </c:spPr>
          <c:invertIfNegative val="0"/>
          <c:cat>
            <c:strRef>
              <c:f>'Weeky data'!$A$66:$A$75</c:f>
              <c:strCache>
                <c:ptCount val="10"/>
                <c:pt idx="0">
                  <c:v>Eating out/Delivery</c:v>
                </c:pt>
                <c:pt idx="1">
                  <c:v>Transportation</c:v>
                </c:pt>
                <c:pt idx="2">
                  <c:v>Entertainment</c:v>
                </c:pt>
                <c:pt idx="3">
                  <c:v>Bills</c:v>
                </c:pt>
                <c:pt idx="4">
                  <c:v>Bar</c:v>
                </c:pt>
                <c:pt idx="5">
                  <c:v>Groceries</c:v>
                </c:pt>
                <c:pt idx="6">
                  <c:v>Pets</c:v>
                </c:pt>
                <c:pt idx="7">
                  <c:v>School</c:v>
                </c:pt>
                <c:pt idx="8">
                  <c:v>Alcohol</c:v>
                </c:pt>
                <c:pt idx="9">
                  <c:v>Clothes</c:v>
                </c:pt>
              </c:strCache>
            </c:strRef>
          </c:cat>
          <c:val>
            <c:numRef>
              <c:f>'Weeky data'!$B$66:$B$75</c:f>
              <c:numCache>
                <c:formatCode>General</c:formatCode>
                <c:ptCount val="10"/>
                <c:pt idx="0">
                  <c:v>10</c:v>
                </c:pt>
                <c:pt idx="1">
                  <c:v>9</c:v>
                </c:pt>
                <c:pt idx="2">
                  <c:v>8</c:v>
                </c:pt>
                <c:pt idx="3">
                  <c:v>7</c:v>
                </c:pt>
                <c:pt idx="4">
                  <c:v>6</c:v>
                </c:pt>
                <c:pt idx="5">
                  <c:v>5</c:v>
                </c:pt>
                <c:pt idx="6">
                  <c:v>4</c:v>
                </c:pt>
                <c:pt idx="7">
                  <c:v>3</c:v>
                </c:pt>
                <c:pt idx="8">
                  <c:v>3</c:v>
                </c:pt>
                <c:pt idx="9">
                  <c:v>1</c:v>
                </c:pt>
              </c:numCache>
            </c:numRef>
          </c:val>
          <c:extLst>
            <c:ext xmlns:c16="http://schemas.microsoft.com/office/drawing/2014/chart" uri="{C3380CC4-5D6E-409C-BE32-E72D297353CC}">
              <c16:uniqueId val="{00000000-106E-C141-B19B-279D48BEA5A9}"/>
            </c:ext>
          </c:extLst>
        </c:ser>
        <c:dLbls>
          <c:showLegendKey val="0"/>
          <c:showVal val="0"/>
          <c:showCatName val="0"/>
          <c:showSerName val="0"/>
          <c:showPercent val="0"/>
          <c:showBubbleSize val="0"/>
        </c:dLbls>
        <c:gapWidth val="219"/>
        <c:overlap val="-27"/>
        <c:axId val="92893535"/>
        <c:axId val="92895215"/>
      </c:barChart>
      <c:lineChart>
        <c:grouping val="standard"/>
        <c:varyColors val="0"/>
        <c:ser>
          <c:idx val="1"/>
          <c:order val="1"/>
          <c:tx>
            <c:strRef>
              <c:f>'Weeky data'!$D$65</c:f>
              <c:strCache>
                <c:ptCount val="1"/>
                <c:pt idx="0">
                  <c:v>Cum %</c:v>
                </c:pt>
              </c:strCache>
            </c:strRef>
          </c:tx>
          <c:spPr>
            <a:ln w="28575" cap="rnd">
              <a:solidFill>
                <a:schemeClr val="accent2"/>
              </a:solidFill>
              <a:round/>
            </a:ln>
            <a:effectLst/>
          </c:spPr>
          <c:marker>
            <c:symbol val="circle"/>
            <c:size val="7"/>
            <c:spPr>
              <a:solidFill>
                <a:schemeClr val="accent2"/>
              </a:solidFill>
              <a:ln w="9525">
                <a:solidFill>
                  <a:schemeClr val="accent2"/>
                </a:solidFill>
              </a:ln>
              <a:effectLst/>
            </c:spPr>
          </c:marker>
          <c:dPt>
            <c:idx val="3"/>
            <c:marker>
              <c:symbol val="circle"/>
              <c:size val="7"/>
              <c:spPr>
                <a:solidFill>
                  <a:schemeClr val="accent2"/>
                </a:solidFill>
                <a:ln w="19050">
                  <a:solidFill>
                    <a:schemeClr val="accent2"/>
                  </a:solidFill>
                </a:ln>
                <a:effectLst/>
              </c:spPr>
            </c:marker>
            <c:bubble3D val="0"/>
            <c:extLst>
              <c:ext xmlns:c16="http://schemas.microsoft.com/office/drawing/2014/chart" uri="{C3380CC4-5D6E-409C-BE32-E72D297353CC}">
                <c16:uniqueId val="{00000002-106E-C141-B19B-279D48BEA5A9}"/>
              </c:ext>
            </c:extLst>
          </c:dPt>
          <c:cat>
            <c:strRef>
              <c:f>'Weeky data'!$A$66:$A$75</c:f>
              <c:strCache>
                <c:ptCount val="10"/>
                <c:pt idx="0">
                  <c:v>Eating out/Delivery</c:v>
                </c:pt>
                <c:pt idx="1">
                  <c:v>Transportation</c:v>
                </c:pt>
                <c:pt idx="2">
                  <c:v>Entertainment</c:v>
                </c:pt>
                <c:pt idx="3">
                  <c:v>Bills</c:v>
                </c:pt>
                <c:pt idx="4">
                  <c:v>Bar</c:v>
                </c:pt>
                <c:pt idx="5">
                  <c:v>Groceries</c:v>
                </c:pt>
                <c:pt idx="6">
                  <c:v>Pets</c:v>
                </c:pt>
                <c:pt idx="7">
                  <c:v>School</c:v>
                </c:pt>
                <c:pt idx="8">
                  <c:v>Alcohol</c:v>
                </c:pt>
                <c:pt idx="9">
                  <c:v>Clothes</c:v>
                </c:pt>
              </c:strCache>
            </c:strRef>
          </c:cat>
          <c:val>
            <c:numRef>
              <c:f>'Weeky data'!$D$66:$D$75</c:f>
              <c:numCache>
                <c:formatCode>0.00</c:formatCode>
                <c:ptCount val="10"/>
                <c:pt idx="0">
                  <c:v>17.857142857142858</c:v>
                </c:pt>
                <c:pt idx="1">
                  <c:v>33.928571428571431</c:v>
                </c:pt>
                <c:pt idx="2">
                  <c:v>48.214285714285715</c:v>
                </c:pt>
                <c:pt idx="3">
                  <c:v>60.714285714285708</c:v>
                </c:pt>
                <c:pt idx="4">
                  <c:v>71.428571428571431</c:v>
                </c:pt>
                <c:pt idx="5">
                  <c:v>80.357142857142861</c:v>
                </c:pt>
                <c:pt idx="6">
                  <c:v>87.5</c:v>
                </c:pt>
                <c:pt idx="7">
                  <c:v>92.857142857142861</c:v>
                </c:pt>
                <c:pt idx="8">
                  <c:v>98.214285714285708</c:v>
                </c:pt>
                <c:pt idx="9">
                  <c:v>100</c:v>
                </c:pt>
              </c:numCache>
            </c:numRef>
          </c:val>
          <c:smooth val="0"/>
          <c:extLst>
            <c:ext xmlns:c16="http://schemas.microsoft.com/office/drawing/2014/chart" uri="{C3380CC4-5D6E-409C-BE32-E72D297353CC}">
              <c16:uniqueId val="{00000001-106E-C141-B19B-279D48BEA5A9}"/>
            </c:ext>
          </c:extLst>
        </c:ser>
        <c:dLbls>
          <c:showLegendKey val="0"/>
          <c:showVal val="0"/>
          <c:showCatName val="0"/>
          <c:showSerName val="0"/>
          <c:showPercent val="0"/>
          <c:showBubbleSize val="0"/>
        </c:dLbls>
        <c:marker val="1"/>
        <c:smooth val="0"/>
        <c:axId val="92893535"/>
        <c:axId val="92895215"/>
      </c:lineChart>
      <c:catAx>
        <c:axId val="928935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27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2895215"/>
        <c:crosses val="autoZero"/>
        <c:auto val="1"/>
        <c:lblAlgn val="ctr"/>
        <c:lblOffset val="100"/>
        <c:noMultiLvlLbl val="0"/>
      </c:catAx>
      <c:valAx>
        <c:axId val="92895215"/>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289353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a:solidFill>
                  <a:schemeClr val="tx1"/>
                </a:solidFill>
              </a:rPr>
              <a:t> Savings per Week Control Chart</a:t>
            </a:r>
          </a:p>
        </c:rich>
      </c:tx>
      <c:layout>
        <c:manualLayout>
          <c:xMode val="edge"/>
          <c:yMode val="edge"/>
          <c:x val="0.25218655360387643"/>
          <c:y val="3.43053173241852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'Weeky data'!$C$254</c:f>
              <c:strCache>
                <c:ptCount val="1"/>
                <c:pt idx="0">
                  <c:v>Amout Saved per Week</c:v>
                </c:pt>
              </c:strCache>
            </c:strRef>
          </c:tx>
          <c:spPr>
            <a:ln w="28575" cap="rnd">
              <a:solidFill>
                <a:schemeClr val="accent1"/>
              </a:solidFill>
              <a:round/>
            </a:ln>
            <a:effectLst/>
          </c:spPr>
          <c:marker>
            <c:symbol val="none"/>
          </c:marker>
          <c:val>
            <c:numRef>
              <c:f>'Weeky data'!$C$255:$C$309</c:f>
              <c:numCache>
                <c:formatCode>General</c:formatCode>
                <c:ptCount val="55"/>
                <c:pt idx="0">
                  <c:v>0</c:v>
                </c:pt>
                <c:pt idx="1">
                  <c:v>0</c:v>
                </c:pt>
                <c:pt idx="2">
                  <c:v>10</c:v>
                </c:pt>
                <c:pt idx="3">
                  <c:v>10</c:v>
                </c:pt>
                <c:pt idx="4">
                  <c:v>10</c:v>
                </c:pt>
                <c:pt idx="5">
                  <c:v>10</c:v>
                </c:pt>
                <c:pt idx="6">
                  <c:v>15</c:v>
                </c:pt>
                <c:pt idx="7">
                  <c:v>15</c:v>
                </c:pt>
                <c:pt idx="8">
                  <c:v>15</c:v>
                </c:pt>
                <c:pt idx="9">
                  <c:v>15</c:v>
                </c:pt>
                <c:pt idx="10">
                  <c:v>10</c:v>
                </c:pt>
                <c:pt idx="11">
                  <c:v>10</c:v>
                </c:pt>
                <c:pt idx="12">
                  <c:v>10</c:v>
                </c:pt>
                <c:pt idx="13">
                  <c:v>10</c:v>
                </c:pt>
                <c:pt idx="14">
                  <c:v>20</c:v>
                </c:pt>
                <c:pt idx="15">
                  <c:v>20</c:v>
                </c:pt>
                <c:pt idx="16">
                  <c:v>20</c:v>
                </c:pt>
                <c:pt idx="17">
                  <c:v>20</c:v>
                </c:pt>
                <c:pt idx="18">
                  <c:v>25</c:v>
                </c:pt>
                <c:pt idx="19">
                  <c:v>0</c:v>
                </c:pt>
                <c:pt idx="20">
                  <c:v>0</c:v>
                </c:pt>
                <c:pt idx="21">
                  <c:v>0</c:v>
                </c:pt>
                <c:pt idx="22">
                  <c:v>0</c:v>
                </c:pt>
                <c:pt idx="23">
                  <c:v>0</c:v>
                </c:pt>
                <c:pt idx="24">
                  <c:v>0</c:v>
                </c:pt>
                <c:pt idx="25">
                  <c:v>0</c:v>
                </c:pt>
                <c:pt idx="26">
                  <c:v>0</c:v>
                </c:pt>
                <c:pt idx="27">
                  <c:v>0</c:v>
                </c:pt>
                <c:pt idx="28">
                  <c:v>0</c:v>
                </c:pt>
                <c:pt idx="29">
                  <c:v>0</c:v>
                </c:pt>
                <c:pt idx="30">
                  <c:v>0</c:v>
                </c:pt>
                <c:pt idx="31">
                  <c:v>25</c:v>
                </c:pt>
                <c:pt idx="32">
                  <c:v>25</c:v>
                </c:pt>
                <c:pt idx="33">
                  <c:v>25</c:v>
                </c:pt>
                <c:pt idx="34">
                  <c:v>25</c:v>
                </c:pt>
                <c:pt idx="35">
                  <c:v>75</c:v>
                </c:pt>
                <c:pt idx="36">
                  <c:v>75</c:v>
                </c:pt>
                <c:pt idx="37">
                  <c:v>75</c:v>
                </c:pt>
                <c:pt idx="38">
                  <c:v>75</c:v>
                </c:pt>
                <c:pt idx="39">
                  <c:v>0</c:v>
                </c:pt>
                <c:pt idx="40">
                  <c:v>0</c:v>
                </c:pt>
                <c:pt idx="41">
                  <c:v>0</c:v>
                </c:pt>
                <c:pt idx="42">
                  <c:v>0</c:v>
                </c:pt>
                <c:pt idx="43">
                  <c:v>0</c:v>
                </c:pt>
                <c:pt idx="44">
                  <c:v>0</c:v>
                </c:pt>
                <c:pt idx="45">
                  <c:v>0</c:v>
                </c:pt>
                <c:pt idx="46">
                  <c:v>0</c:v>
                </c:pt>
                <c:pt idx="47">
                  <c:v>50</c:v>
                </c:pt>
                <c:pt idx="48">
                  <c:v>50</c:v>
                </c:pt>
                <c:pt idx="49">
                  <c:v>71</c:v>
                </c:pt>
                <c:pt idx="50">
                  <c:v>62</c:v>
                </c:pt>
                <c:pt idx="51">
                  <c:v>14</c:v>
                </c:pt>
                <c:pt idx="52">
                  <c:v>32</c:v>
                </c:pt>
                <c:pt idx="53">
                  <c:v>2</c:v>
                </c:pt>
                <c:pt idx="54">
                  <c:v>12</c:v>
                </c:pt>
              </c:numCache>
            </c:numRef>
          </c:val>
          <c:smooth val="0"/>
          <c:extLst>
            <c:ext xmlns:c16="http://schemas.microsoft.com/office/drawing/2014/chart" uri="{C3380CC4-5D6E-409C-BE32-E72D297353CC}">
              <c16:uniqueId val="{00000000-F752-BA4C-A83A-8BA80CEAE376}"/>
            </c:ext>
          </c:extLst>
        </c:ser>
        <c:ser>
          <c:idx val="1"/>
          <c:order val="1"/>
          <c:tx>
            <c:strRef>
              <c:f>'Weeky data'!$D$254</c:f>
              <c:strCache>
                <c:ptCount val="1"/>
                <c:pt idx="0">
                  <c:v>xbar</c:v>
                </c:pt>
              </c:strCache>
            </c:strRef>
          </c:tx>
          <c:spPr>
            <a:ln w="28575" cap="rnd">
              <a:solidFill>
                <a:schemeClr val="accent2"/>
              </a:solidFill>
              <a:round/>
            </a:ln>
            <a:effectLst/>
          </c:spPr>
          <c:marker>
            <c:symbol val="none"/>
          </c:marker>
          <c:val>
            <c:numRef>
              <c:f>'Weeky data'!$D$255:$D$309</c:f>
              <c:numCache>
                <c:formatCode>General</c:formatCode>
                <c:ptCount val="55"/>
                <c:pt idx="0">
                  <c:v>17.054545454545455</c:v>
                </c:pt>
                <c:pt idx="1">
                  <c:v>17.054545454545455</c:v>
                </c:pt>
                <c:pt idx="2">
                  <c:v>17.054545454545455</c:v>
                </c:pt>
                <c:pt idx="3">
                  <c:v>17.054545454545455</c:v>
                </c:pt>
                <c:pt idx="4">
                  <c:v>17.054545454545455</c:v>
                </c:pt>
                <c:pt idx="5">
                  <c:v>17.054545454545455</c:v>
                </c:pt>
                <c:pt idx="6">
                  <c:v>17.054545454545455</c:v>
                </c:pt>
                <c:pt idx="7">
                  <c:v>17.054545454545455</c:v>
                </c:pt>
                <c:pt idx="8">
                  <c:v>17.054545454545455</c:v>
                </c:pt>
                <c:pt idx="9">
                  <c:v>17.054545454545455</c:v>
                </c:pt>
                <c:pt idx="10">
                  <c:v>17.054545454545455</c:v>
                </c:pt>
                <c:pt idx="11">
                  <c:v>17.054545454545455</c:v>
                </c:pt>
                <c:pt idx="12">
                  <c:v>17.054545454545455</c:v>
                </c:pt>
                <c:pt idx="13">
                  <c:v>17.054545454545455</c:v>
                </c:pt>
                <c:pt idx="14">
                  <c:v>17.054545454545455</c:v>
                </c:pt>
                <c:pt idx="15">
                  <c:v>17.054545454545455</c:v>
                </c:pt>
                <c:pt idx="16">
                  <c:v>17.054545454545455</c:v>
                </c:pt>
                <c:pt idx="17">
                  <c:v>17.054545454545455</c:v>
                </c:pt>
                <c:pt idx="18">
                  <c:v>17.054545454545455</c:v>
                </c:pt>
                <c:pt idx="19">
                  <c:v>17.054545454545455</c:v>
                </c:pt>
                <c:pt idx="20">
                  <c:v>17.054545454545455</c:v>
                </c:pt>
                <c:pt idx="21">
                  <c:v>17.054545454545455</c:v>
                </c:pt>
                <c:pt idx="22">
                  <c:v>17.054545454545455</c:v>
                </c:pt>
                <c:pt idx="23">
                  <c:v>17.054545454545455</c:v>
                </c:pt>
                <c:pt idx="24">
                  <c:v>17.054545454545455</c:v>
                </c:pt>
                <c:pt idx="25">
                  <c:v>17.054545454545455</c:v>
                </c:pt>
                <c:pt idx="26">
                  <c:v>17.054545454545455</c:v>
                </c:pt>
                <c:pt idx="27">
                  <c:v>17.054545454545455</c:v>
                </c:pt>
                <c:pt idx="28">
                  <c:v>17.054545454545455</c:v>
                </c:pt>
                <c:pt idx="29">
                  <c:v>17.054545454545455</c:v>
                </c:pt>
                <c:pt idx="30">
                  <c:v>17.054545454545455</c:v>
                </c:pt>
                <c:pt idx="31">
                  <c:v>17.054545454545455</c:v>
                </c:pt>
                <c:pt idx="32">
                  <c:v>17.054545454545455</c:v>
                </c:pt>
                <c:pt idx="33">
                  <c:v>17.054545454545455</c:v>
                </c:pt>
                <c:pt idx="34">
                  <c:v>17.054545454545455</c:v>
                </c:pt>
                <c:pt idx="35">
                  <c:v>17.054545454545455</c:v>
                </c:pt>
                <c:pt idx="36">
                  <c:v>17.054545454545455</c:v>
                </c:pt>
                <c:pt idx="37">
                  <c:v>17.054545454545455</c:v>
                </c:pt>
                <c:pt idx="38">
                  <c:v>17.054545454545455</c:v>
                </c:pt>
                <c:pt idx="39">
                  <c:v>17.054545454545455</c:v>
                </c:pt>
                <c:pt idx="40">
                  <c:v>17.054545454545455</c:v>
                </c:pt>
                <c:pt idx="41">
                  <c:v>17.054545454545455</c:v>
                </c:pt>
                <c:pt idx="42">
                  <c:v>17.054545454545455</c:v>
                </c:pt>
                <c:pt idx="43">
                  <c:v>17.054545454545455</c:v>
                </c:pt>
                <c:pt idx="44">
                  <c:v>17.054545454545455</c:v>
                </c:pt>
                <c:pt idx="45">
                  <c:v>17.054545454545455</c:v>
                </c:pt>
                <c:pt idx="46">
                  <c:v>17.054545454545455</c:v>
                </c:pt>
                <c:pt idx="47">
                  <c:v>17.054545454545455</c:v>
                </c:pt>
                <c:pt idx="48">
                  <c:v>17.054545454545455</c:v>
                </c:pt>
                <c:pt idx="49">
                  <c:v>17.054545454545455</c:v>
                </c:pt>
                <c:pt idx="50">
                  <c:v>17.054545454545455</c:v>
                </c:pt>
                <c:pt idx="51">
                  <c:v>17.054545454545455</c:v>
                </c:pt>
                <c:pt idx="52">
                  <c:v>17.054545454545455</c:v>
                </c:pt>
                <c:pt idx="53">
                  <c:v>17.054545454545455</c:v>
                </c:pt>
                <c:pt idx="54">
                  <c:v>17.054545454545455</c:v>
                </c:pt>
              </c:numCache>
            </c:numRef>
          </c:val>
          <c:smooth val="0"/>
          <c:extLst>
            <c:ext xmlns:c16="http://schemas.microsoft.com/office/drawing/2014/chart" uri="{C3380CC4-5D6E-409C-BE32-E72D297353CC}">
              <c16:uniqueId val="{00000001-F752-BA4C-A83A-8BA80CEAE376}"/>
            </c:ext>
          </c:extLst>
        </c:ser>
        <c:ser>
          <c:idx val="2"/>
          <c:order val="2"/>
          <c:tx>
            <c:strRef>
              <c:f>'Weeky data'!$E$254</c:f>
              <c:strCache>
                <c:ptCount val="1"/>
                <c:pt idx="0">
                  <c:v>UCL</c:v>
                </c:pt>
              </c:strCache>
            </c:strRef>
          </c:tx>
          <c:spPr>
            <a:ln w="28575" cap="rnd">
              <a:solidFill>
                <a:schemeClr val="accent3"/>
              </a:solidFill>
              <a:round/>
            </a:ln>
            <a:effectLst/>
          </c:spPr>
          <c:marker>
            <c:symbol val="none"/>
          </c:marker>
          <c:val>
            <c:numRef>
              <c:f>'Weeky data'!$E$255:$E$309</c:f>
              <c:numCache>
                <c:formatCode>General</c:formatCode>
                <c:ptCount val="55"/>
                <c:pt idx="0">
                  <c:v>44.50954545454546</c:v>
                </c:pt>
                <c:pt idx="1">
                  <c:v>44.50954545454546</c:v>
                </c:pt>
                <c:pt idx="2">
                  <c:v>44.50954545454546</c:v>
                </c:pt>
                <c:pt idx="3">
                  <c:v>44.50954545454546</c:v>
                </c:pt>
                <c:pt idx="4">
                  <c:v>44.50954545454546</c:v>
                </c:pt>
                <c:pt idx="5">
                  <c:v>44.50954545454546</c:v>
                </c:pt>
                <c:pt idx="6">
                  <c:v>44.50954545454546</c:v>
                </c:pt>
                <c:pt idx="7">
                  <c:v>44.50954545454546</c:v>
                </c:pt>
                <c:pt idx="8">
                  <c:v>44.50954545454546</c:v>
                </c:pt>
                <c:pt idx="9">
                  <c:v>44.50954545454546</c:v>
                </c:pt>
                <c:pt idx="10">
                  <c:v>44.50954545454546</c:v>
                </c:pt>
                <c:pt idx="11">
                  <c:v>44.50954545454546</c:v>
                </c:pt>
                <c:pt idx="12">
                  <c:v>44.50954545454546</c:v>
                </c:pt>
                <c:pt idx="13">
                  <c:v>44.50954545454546</c:v>
                </c:pt>
                <c:pt idx="14">
                  <c:v>44.50954545454546</c:v>
                </c:pt>
                <c:pt idx="15">
                  <c:v>44.50954545454546</c:v>
                </c:pt>
                <c:pt idx="16">
                  <c:v>44.50954545454546</c:v>
                </c:pt>
                <c:pt idx="17">
                  <c:v>44.50954545454546</c:v>
                </c:pt>
                <c:pt idx="18">
                  <c:v>44.50954545454546</c:v>
                </c:pt>
                <c:pt idx="19">
                  <c:v>44.50954545454546</c:v>
                </c:pt>
                <c:pt idx="20">
                  <c:v>44.50954545454546</c:v>
                </c:pt>
                <c:pt idx="21">
                  <c:v>44.50954545454546</c:v>
                </c:pt>
                <c:pt idx="22">
                  <c:v>44.50954545454546</c:v>
                </c:pt>
                <c:pt idx="23">
                  <c:v>44.50954545454546</c:v>
                </c:pt>
                <c:pt idx="24">
                  <c:v>44.50954545454546</c:v>
                </c:pt>
                <c:pt idx="25">
                  <c:v>44.50954545454546</c:v>
                </c:pt>
                <c:pt idx="26">
                  <c:v>44.50954545454546</c:v>
                </c:pt>
                <c:pt idx="27">
                  <c:v>44.50954545454546</c:v>
                </c:pt>
                <c:pt idx="28">
                  <c:v>44.50954545454546</c:v>
                </c:pt>
                <c:pt idx="29">
                  <c:v>44.50954545454546</c:v>
                </c:pt>
                <c:pt idx="30">
                  <c:v>44.50954545454546</c:v>
                </c:pt>
                <c:pt idx="31">
                  <c:v>44.50954545454546</c:v>
                </c:pt>
                <c:pt idx="32">
                  <c:v>44.50954545454546</c:v>
                </c:pt>
                <c:pt idx="33">
                  <c:v>44.50954545454546</c:v>
                </c:pt>
                <c:pt idx="34">
                  <c:v>44.50954545454546</c:v>
                </c:pt>
                <c:pt idx="35">
                  <c:v>44.50954545454546</c:v>
                </c:pt>
                <c:pt idx="36">
                  <c:v>44.50954545454546</c:v>
                </c:pt>
                <c:pt idx="37">
                  <c:v>44.50954545454546</c:v>
                </c:pt>
                <c:pt idx="38">
                  <c:v>44.50954545454546</c:v>
                </c:pt>
                <c:pt idx="39">
                  <c:v>44.50954545454546</c:v>
                </c:pt>
                <c:pt idx="40">
                  <c:v>44.50954545454546</c:v>
                </c:pt>
                <c:pt idx="41">
                  <c:v>44.50954545454546</c:v>
                </c:pt>
                <c:pt idx="42">
                  <c:v>44.50954545454546</c:v>
                </c:pt>
                <c:pt idx="43">
                  <c:v>44.50954545454546</c:v>
                </c:pt>
                <c:pt idx="44">
                  <c:v>44.50954545454546</c:v>
                </c:pt>
                <c:pt idx="45">
                  <c:v>44.50954545454546</c:v>
                </c:pt>
                <c:pt idx="46">
                  <c:v>44.50954545454546</c:v>
                </c:pt>
                <c:pt idx="47">
                  <c:v>44.50954545454546</c:v>
                </c:pt>
                <c:pt idx="48">
                  <c:v>44.50954545454546</c:v>
                </c:pt>
                <c:pt idx="49">
                  <c:v>44.50954545454546</c:v>
                </c:pt>
                <c:pt idx="50">
                  <c:v>44.50954545454546</c:v>
                </c:pt>
                <c:pt idx="51">
                  <c:v>44.50954545454546</c:v>
                </c:pt>
                <c:pt idx="52">
                  <c:v>44.50954545454546</c:v>
                </c:pt>
                <c:pt idx="53">
                  <c:v>44.50954545454546</c:v>
                </c:pt>
                <c:pt idx="54">
                  <c:v>44.50954545454546</c:v>
                </c:pt>
              </c:numCache>
            </c:numRef>
          </c:val>
          <c:smooth val="0"/>
          <c:extLst>
            <c:ext xmlns:c16="http://schemas.microsoft.com/office/drawing/2014/chart" uri="{C3380CC4-5D6E-409C-BE32-E72D297353CC}">
              <c16:uniqueId val="{00000002-F752-BA4C-A83A-8BA80CEAE376}"/>
            </c:ext>
          </c:extLst>
        </c:ser>
        <c:ser>
          <c:idx val="3"/>
          <c:order val="3"/>
          <c:tx>
            <c:strRef>
              <c:f>'Weeky data'!$F$254</c:f>
              <c:strCache>
                <c:ptCount val="1"/>
                <c:pt idx="0">
                  <c:v>LCL</c:v>
                </c:pt>
              </c:strCache>
            </c:strRef>
          </c:tx>
          <c:spPr>
            <a:ln w="28575" cap="rnd">
              <a:solidFill>
                <a:schemeClr val="accent4"/>
              </a:solidFill>
              <a:round/>
            </a:ln>
            <a:effectLst/>
          </c:spPr>
          <c:marker>
            <c:symbol val="none"/>
          </c:marker>
          <c:val>
            <c:numRef>
              <c:f>'Weeky data'!$F$255:$F$309</c:f>
              <c:numCache>
                <c:formatCode>General</c:formatCode>
                <c:ptCount val="55"/>
                <c:pt idx="0">
                  <c:v>-10.400454545454547</c:v>
                </c:pt>
                <c:pt idx="1">
                  <c:v>-10.400454545454547</c:v>
                </c:pt>
                <c:pt idx="2">
                  <c:v>-10.400454545454547</c:v>
                </c:pt>
                <c:pt idx="3">
                  <c:v>-10.400454545454547</c:v>
                </c:pt>
                <c:pt idx="4">
                  <c:v>-10.400454545454547</c:v>
                </c:pt>
                <c:pt idx="5">
                  <c:v>-10.400454545454547</c:v>
                </c:pt>
                <c:pt idx="6">
                  <c:v>-10.400454545454547</c:v>
                </c:pt>
                <c:pt idx="7">
                  <c:v>-10.400454545454547</c:v>
                </c:pt>
                <c:pt idx="8">
                  <c:v>-10.400454545454547</c:v>
                </c:pt>
                <c:pt idx="9">
                  <c:v>-10.400454545454547</c:v>
                </c:pt>
                <c:pt idx="10">
                  <c:v>-10.400454545454547</c:v>
                </c:pt>
                <c:pt idx="11">
                  <c:v>-10.400454545454547</c:v>
                </c:pt>
                <c:pt idx="12">
                  <c:v>-10.400454545454547</c:v>
                </c:pt>
                <c:pt idx="13">
                  <c:v>-10.400454545454547</c:v>
                </c:pt>
                <c:pt idx="14">
                  <c:v>-10.400454545454547</c:v>
                </c:pt>
                <c:pt idx="15">
                  <c:v>-10.400454545454547</c:v>
                </c:pt>
                <c:pt idx="16">
                  <c:v>-10.400454545454547</c:v>
                </c:pt>
                <c:pt idx="17">
                  <c:v>-10.400454545454547</c:v>
                </c:pt>
                <c:pt idx="18">
                  <c:v>-10.400454545454547</c:v>
                </c:pt>
                <c:pt idx="19">
                  <c:v>-10.400454545454547</c:v>
                </c:pt>
                <c:pt idx="20">
                  <c:v>-10.400454545454547</c:v>
                </c:pt>
                <c:pt idx="21">
                  <c:v>-10.400454545454547</c:v>
                </c:pt>
                <c:pt idx="22">
                  <c:v>-10.400454545454547</c:v>
                </c:pt>
                <c:pt idx="23">
                  <c:v>-10.400454545454547</c:v>
                </c:pt>
                <c:pt idx="24">
                  <c:v>-10.400454545454547</c:v>
                </c:pt>
                <c:pt idx="25">
                  <c:v>-10.400454545454547</c:v>
                </c:pt>
                <c:pt idx="26">
                  <c:v>-10.400454545454547</c:v>
                </c:pt>
                <c:pt idx="27">
                  <c:v>-10.400454545454547</c:v>
                </c:pt>
                <c:pt idx="28">
                  <c:v>-10.400454545454547</c:v>
                </c:pt>
                <c:pt idx="29">
                  <c:v>-10.400454545454547</c:v>
                </c:pt>
                <c:pt idx="30">
                  <c:v>-10.400454545454547</c:v>
                </c:pt>
                <c:pt idx="31">
                  <c:v>-10.400454545454547</c:v>
                </c:pt>
                <c:pt idx="32">
                  <c:v>-10.400454545454547</c:v>
                </c:pt>
                <c:pt idx="33">
                  <c:v>-10.400454545454547</c:v>
                </c:pt>
                <c:pt idx="34">
                  <c:v>-10.400454545454547</c:v>
                </c:pt>
                <c:pt idx="35">
                  <c:v>-10.400454545454547</c:v>
                </c:pt>
                <c:pt idx="36">
                  <c:v>-10.400454545454547</c:v>
                </c:pt>
                <c:pt idx="37">
                  <c:v>-10.400454545454547</c:v>
                </c:pt>
                <c:pt idx="38">
                  <c:v>-10.400454545454547</c:v>
                </c:pt>
                <c:pt idx="39">
                  <c:v>-10.400454545454547</c:v>
                </c:pt>
                <c:pt idx="40">
                  <c:v>-10.400454545454547</c:v>
                </c:pt>
                <c:pt idx="41">
                  <c:v>-10.400454545454547</c:v>
                </c:pt>
                <c:pt idx="42">
                  <c:v>-10.400454545454547</c:v>
                </c:pt>
                <c:pt idx="43">
                  <c:v>-10.400454545454547</c:v>
                </c:pt>
                <c:pt idx="44">
                  <c:v>-10.400454545454547</c:v>
                </c:pt>
                <c:pt idx="45">
                  <c:v>-10.400454545454547</c:v>
                </c:pt>
                <c:pt idx="46">
                  <c:v>-10.400454545454547</c:v>
                </c:pt>
                <c:pt idx="47">
                  <c:v>-10.400454545454547</c:v>
                </c:pt>
                <c:pt idx="48">
                  <c:v>-10.400454545454547</c:v>
                </c:pt>
                <c:pt idx="49">
                  <c:v>-10.400454545454547</c:v>
                </c:pt>
                <c:pt idx="50">
                  <c:v>-10.400454545454547</c:v>
                </c:pt>
                <c:pt idx="51">
                  <c:v>-10.400454545454547</c:v>
                </c:pt>
                <c:pt idx="52">
                  <c:v>-10.400454545454547</c:v>
                </c:pt>
                <c:pt idx="53">
                  <c:v>-10.400454545454547</c:v>
                </c:pt>
                <c:pt idx="54">
                  <c:v>-10.400454545454547</c:v>
                </c:pt>
              </c:numCache>
            </c:numRef>
          </c:val>
          <c:smooth val="0"/>
          <c:extLst>
            <c:ext xmlns:c16="http://schemas.microsoft.com/office/drawing/2014/chart" uri="{C3380CC4-5D6E-409C-BE32-E72D297353CC}">
              <c16:uniqueId val="{00000003-F752-BA4C-A83A-8BA80CEAE376}"/>
            </c:ext>
          </c:extLst>
        </c:ser>
        <c:dLbls>
          <c:showLegendKey val="0"/>
          <c:showVal val="0"/>
          <c:showCatName val="0"/>
          <c:showSerName val="0"/>
          <c:showPercent val="0"/>
          <c:showBubbleSize val="0"/>
        </c:dLbls>
        <c:smooth val="0"/>
        <c:axId val="90666591"/>
        <c:axId val="86276719"/>
      </c:lineChart>
      <c:catAx>
        <c:axId val="90666591"/>
        <c:scaling>
          <c:orientation val="minMax"/>
        </c:scaling>
        <c:delete val="0"/>
        <c:axPos val="b"/>
        <c:majorTickMark val="none"/>
        <c:minorTickMark val="none"/>
        <c:tickLblPos val="nextTo"/>
        <c:spPr>
          <a:noFill/>
          <a:ln w="9525" cap="flat" cmpd="sng" algn="ctr">
            <a:solidFill>
              <a:schemeClr val="accent1"/>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86276719"/>
        <c:crosses val="autoZero"/>
        <c:auto val="1"/>
        <c:lblAlgn val="ctr"/>
        <c:lblOffset val="100"/>
        <c:noMultiLvlLbl val="0"/>
      </c:catAx>
      <c:valAx>
        <c:axId val="8627671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1">
                    <a:solidFill>
                      <a:schemeClr val="tx1"/>
                    </a:solidFill>
                  </a:rPr>
                  <a:t>Savings Per Week</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9066659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a:solidFill>
                  <a:schemeClr val="tx1"/>
                </a:solidFill>
              </a:rPr>
              <a:t>IMR Chart for</a:t>
            </a:r>
            <a:r>
              <a:rPr lang="en-US" sz="1800" b="1" baseline="0">
                <a:solidFill>
                  <a:schemeClr val="tx1"/>
                </a:solidFill>
              </a:rPr>
              <a:t> Savings per Week </a:t>
            </a:r>
            <a:endParaRPr lang="en-US" sz="1800" b="1">
              <a:solidFill>
                <a:schemeClr val="tx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'Weeky data'!$D$183</c:f>
              <c:strCache>
                <c:ptCount val="1"/>
                <c:pt idx="0">
                  <c:v>mR</c:v>
                </c:pt>
              </c:strCache>
            </c:strRef>
          </c:tx>
          <c:spPr>
            <a:ln w="28575" cap="rnd">
              <a:solidFill>
                <a:schemeClr val="accent1"/>
              </a:solidFill>
              <a:round/>
            </a:ln>
            <a:effectLst/>
          </c:spPr>
          <c:marker>
            <c:symbol val="none"/>
          </c:marker>
          <c:val>
            <c:numRef>
              <c:f>'Weeky data'!$D$184:$D$238</c:f>
              <c:numCache>
                <c:formatCode>General</c:formatCode>
                <c:ptCount val="55"/>
                <c:pt idx="0">
                  <c:v>0</c:v>
                </c:pt>
                <c:pt idx="1">
                  <c:v>0</c:v>
                </c:pt>
                <c:pt idx="2">
                  <c:v>10</c:v>
                </c:pt>
                <c:pt idx="3">
                  <c:v>0</c:v>
                </c:pt>
                <c:pt idx="4">
                  <c:v>0</c:v>
                </c:pt>
                <c:pt idx="5">
                  <c:v>0</c:v>
                </c:pt>
                <c:pt idx="6">
                  <c:v>5</c:v>
                </c:pt>
                <c:pt idx="7">
                  <c:v>0</c:v>
                </c:pt>
                <c:pt idx="8">
                  <c:v>0</c:v>
                </c:pt>
                <c:pt idx="9">
                  <c:v>0</c:v>
                </c:pt>
                <c:pt idx="10">
                  <c:v>5</c:v>
                </c:pt>
                <c:pt idx="11">
                  <c:v>0</c:v>
                </c:pt>
                <c:pt idx="12">
                  <c:v>0</c:v>
                </c:pt>
                <c:pt idx="13">
                  <c:v>0</c:v>
                </c:pt>
                <c:pt idx="14">
                  <c:v>10</c:v>
                </c:pt>
                <c:pt idx="15">
                  <c:v>0</c:v>
                </c:pt>
                <c:pt idx="16">
                  <c:v>0</c:v>
                </c:pt>
                <c:pt idx="17">
                  <c:v>0</c:v>
                </c:pt>
                <c:pt idx="18">
                  <c:v>5</c:v>
                </c:pt>
                <c:pt idx="19">
                  <c:v>25</c:v>
                </c:pt>
                <c:pt idx="20">
                  <c:v>0</c:v>
                </c:pt>
                <c:pt idx="21">
                  <c:v>0</c:v>
                </c:pt>
                <c:pt idx="22">
                  <c:v>0</c:v>
                </c:pt>
                <c:pt idx="23">
                  <c:v>0</c:v>
                </c:pt>
                <c:pt idx="24">
                  <c:v>0</c:v>
                </c:pt>
                <c:pt idx="25">
                  <c:v>0</c:v>
                </c:pt>
                <c:pt idx="26">
                  <c:v>0</c:v>
                </c:pt>
                <c:pt idx="27">
                  <c:v>0</c:v>
                </c:pt>
                <c:pt idx="28">
                  <c:v>0</c:v>
                </c:pt>
                <c:pt idx="29">
                  <c:v>0</c:v>
                </c:pt>
                <c:pt idx="30">
                  <c:v>0</c:v>
                </c:pt>
                <c:pt idx="31">
                  <c:v>25</c:v>
                </c:pt>
                <c:pt idx="32">
                  <c:v>0</c:v>
                </c:pt>
                <c:pt idx="33">
                  <c:v>0</c:v>
                </c:pt>
                <c:pt idx="34">
                  <c:v>0</c:v>
                </c:pt>
                <c:pt idx="35">
                  <c:v>50</c:v>
                </c:pt>
                <c:pt idx="36">
                  <c:v>0</c:v>
                </c:pt>
                <c:pt idx="37">
                  <c:v>0</c:v>
                </c:pt>
                <c:pt idx="38">
                  <c:v>0</c:v>
                </c:pt>
                <c:pt idx="39">
                  <c:v>75</c:v>
                </c:pt>
                <c:pt idx="40">
                  <c:v>0</c:v>
                </c:pt>
                <c:pt idx="41">
                  <c:v>0</c:v>
                </c:pt>
                <c:pt idx="42">
                  <c:v>0</c:v>
                </c:pt>
                <c:pt idx="43">
                  <c:v>0</c:v>
                </c:pt>
                <c:pt idx="44">
                  <c:v>0</c:v>
                </c:pt>
                <c:pt idx="45">
                  <c:v>0</c:v>
                </c:pt>
                <c:pt idx="46">
                  <c:v>0</c:v>
                </c:pt>
                <c:pt idx="47">
                  <c:v>50</c:v>
                </c:pt>
                <c:pt idx="48">
                  <c:v>0</c:v>
                </c:pt>
                <c:pt idx="49">
                  <c:v>21</c:v>
                </c:pt>
                <c:pt idx="50">
                  <c:v>9</c:v>
                </c:pt>
                <c:pt idx="51">
                  <c:v>48</c:v>
                </c:pt>
                <c:pt idx="52">
                  <c:v>18</c:v>
                </c:pt>
                <c:pt idx="53">
                  <c:v>30</c:v>
                </c:pt>
                <c:pt idx="54">
                  <c:v>10</c:v>
                </c:pt>
              </c:numCache>
            </c:numRef>
          </c:val>
          <c:smooth val="0"/>
          <c:extLst>
            <c:ext xmlns:c16="http://schemas.microsoft.com/office/drawing/2014/chart" uri="{C3380CC4-5D6E-409C-BE32-E72D297353CC}">
              <c16:uniqueId val="{00000000-693D-C041-8E55-CE20C4B7962F}"/>
            </c:ext>
          </c:extLst>
        </c:ser>
        <c:ser>
          <c:idx val="1"/>
          <c:order val="1"/>
          <c:tx>
            <c:strRef>
              <c:f>'Weeky data'!$E$183</c:f>
              <c:strCache>
                <c:ptCount val="1"/>
                <c:pt idx="0">
                  <c:v>mRbar</c:v>
                </c:pt>
              </c:strCache>
            </c:strRef>
          </c:tx>
          <c:spPr>
            <a:ln w="28575" cap="rnd">
              <a:solidFill>
                <a:schemeClr val="accent2"/>
              </a:solidFill>
              <a:round/>
            </a:ln>
            <a:effectLst/>
          </c:spPr>
          <c:marker>
            <c:symbol val="none"/>
          </c:marker>
          <c:val>
            <c:numRef>
              <c:f>'Weeky data'!$E$184:$E$238</c:f>
              <c:numCache>
                <c:formatCode>General</c:formatCode>
                <c:ptCount val="55"/>
                <c:pt idx="0">
                  <c:v>10.321428571428571</c:v>
                </c:pt>
                <c:pt idx="1">
                  <c:v>10.321428571428571</c:v>
                </c:pt>
                <c:pt idx="2">
                  <c:v>10.321428571428571</c:v>
                </c:pt>
                <c:pt idx="3">
                  <c:v>10.321428571428571</c:v>
                </c:pt>
                <c:pt idx="4">
                  <c:v>10.321428571428571</c:v>
                </c:pt>
                <c:pt idx="5">
                  <c:v>10.321428571428571</c:v>
                </c:pt>
                <c:pt idx="6">
                  <c:v>10.321428571428571</c:v>
                </c:pt>
                <c:pt idx="7">
                  <c:v>10.321428571428571</c:v>
                </c:pt>
                <c:pt idx="8">
                  <c:v>10.321428571428571</c:v>
                </c:pt>
                <c:pt idx="9">
                  <c:v>10.321428571428571</c:v>
                </c:pt>
                <c:pt idx="10">
                  <c:v>10.321428571428571</c:v>
                </c:pt>
                <c:pt idx="11">
                  <c:v>10.321428571428571</c:v>
                </c:pt>
                <c:pt idx="12">
                  <c:v>10.321428571428571</c:v>
                </c:pt>
                <c:pt idx="13">
                  <c:v>10.321428571428571</c:v>
                </c:pt>
                <c:pt idx="14">
                  <c:v>10.321428571428571</c:v>
                </c:pt>
                <c:pt idx="15">
                  <c:v>10.321428571428571</c:v>
                </c:pt>
                <c:pt idx="16">
                  <c:v>10.321428571428571</c:v>
                </c:pt>
                <c:pt idx="17">
                  <c:v>10.321428571428571</c:v>
                </c:pt>
                <c:pt idx="18">
                  <c:v>10.321428571428571</c:v>
                </c:pt>
                <c:pt idx="19">
                  <c:v>10.321428571428571</c:v>
                </c:pt>
                <c:pt idx="20">
                  <c:v>10.321428571428571</c:v>
                </c:pt>
                <c:pt idx="21">
                  <c:v>10.321428571428571</c:v>
                </c:pt>
                <c:pt idx="22">
                  <c:v>10.321428571428571</c:v>
                </c:pt>
                <c:pt idx="23">
                  <c:v>10.321428571428571</c:v>
                </c:pt>
                <c:pt idx="24">
                  <c:v>10.321428571428571</c:v>
                </c:pt>
                <c:pt idx="25">
                  <c:v>10.321428571428571</c:v>
                </c:pt>
                <c:pt idx="26">
                  <c:v>10.321428571428571</c:v>
                </c:pt>
                <c:pt idx="27">
                  <c:v>10.321428571428571</c:v>
                </c:pt>
                <c:pt idx="28">
                  <c:v>10.321428571428571</c:v>
                </c:pt>
                <c:pt idx="29">
                  <c:v>10.321428571428571</c:v>
                </c:pt>
                <c:pt idx="30">
                  <c:v>10.321428571428571</c:v>
                </c:pt>
                <c:pt idx="31">
                  <c:v>10.321428571428571</c:v>
                </c:pt>
                <c:pt idx="32">
                  <c:v>10.321428571428571</c:v>
                </c:pt>
                <c:pt idx="33">
                  <c:v>10.321428571428571</c:v>
                </c:pt>
                <c:pt idx="34">
                  <c:v>10.321428571428571</c:v>
                </c:pt>
                <c:pt idx="35">
                  <c:v>10.321428571428571</c:v>
                </c:pt>
                <c:pt idx="36">
                  <c:v>10.321428571428571</c:v>
                </c:pt>
                <c:pt idx="37">
                  <c:v>10.321428571428571</c:v>
                </c:pt>
                <c:pt idx="38">
                  <c:v>10.321428571428571</c:v>
                </c:pt>
                <c:pt idx="39">
                  <c:v>10.321428571428571</c:v>
                </c:pt>
                <c:pt idx="40">
                  <c:v>10.321428571428571</c:v>
                </c:pt>
                <c:pt idx="41">
                  <c:v>10.321428571428571</c:v>
                </c:pt>
                <c:pt idx="42">
                  <c:v>10.321428571428571</c:v>
                </c:pt>
                <c:pt idx="43">
                  <c:v>10.321428571428571</c:v>
                </c:pt>
                <c:pt idx="44">
                  <c:v>10.321428571428571</c:v>
                </c:pt>
                <c:pt idx="45">
                  <c:v>10.321428571428571</c:v>
                </c:pt>
                <c:pt idx="46">
                  <c:v>10.321428571428571</c:v>
                </c:pt>
                <c:pt idx="47">
                  <c:v>10.321428571428571</c:v>
                </c:pt>
                <c:pt idx="48">
                  <c:v>10.321428571428571</c:v>
                </c:pt>
                <c:pt idx="49">
                  <c:v>10.321428571428571</c:v>
                </c:pt>
                <c:pt idx="50">
                  <c:v>10.321428571428571</c:v>
                </c:pt>
                <c:pt idx="51">
                  <c:v>10.321428571428571</c:v>
                </c:pt>
                <c:pt idx="52">
                  <c:v>10.321428571428571</c:v>
                </c:pt>
                <c:pt idx="53">
                  <c:v>10.321428571428571</c:v>
                </c:pt>
                <c:pt idx="54">
                  <c:v>10.321428571428571</c:v>
                </c:pt>
              </c:numCache>
            </c:numRef>
          </c:val>
          <c:smooth val="0"/>
          <c:extLst>
            <c:ext xmlns:c16="http://schemas.microsoft.com/office/drawing/2014/chart" uri="{C3380CC4-5D6E-409C-BE32-E72D297353CC}">
              <c16:uniqueId val="{00000001-693D-C041-8E55-CE20C4B7962F}"/>
            </c:ext>
          </c:extLst>
        </c:ser>
        <c:ser>
          <c:idx val="2"/>
          <c:order val="2"/>
          <c:tx>
            <c:strRef>
              <c:f>'Weeky data'!$F$183</c:f>
              <c:strCache>
                <c:ptCount val="1"/>
                <c:pt idx="0">
                  <c:v>UCL</c:v>
                </c:pt>
              </c:strCache>
            </c:strRef>
          </c:tx>
          <c:spPr>
            <a:ln w="28575" cap="rnd">
              <a:solidFill>
                <a:schemeClr val="accent3"/>
              </a:solidFill>
              <a:round/>
            </a:ln>
            <a:effectLst/>
          </c:spPr>
          <c:marker>
            <c:symbol val="none"/>
          </c:marker>
          <c:val>
            <c:numRef>
              <c:f>'Weeky data'!$F$184:$F$238</c:f>
              <c:numCache>
                <c:formatCode>General</c:formatCode>
                <c:ptCount val="55"/>
                <c:pt idx="0">
                  <c:v>27.455000000000002</c:v>
                </c:pt>
                <c:pt idx="1">
                  <c:v>27.455000000000002</c:v>
                </c:pt>
                <c:pt idx="2">
                  <c:v>27.455000000000002</c:v>
                </c:pt>
                <c:pt idx="3">
                  <c:v>27.455000000000002</c:v>
                </c:pt>
                <c:pt idx="4">
                  <c:v>27.455000000000002</c:v>
                </c:pt>
                <c:pt idx="5">
                  <c:v>27.455000000000002</c:v>
                </c:pt>
                <c:pt idx="6">
                  <c:v>27.455000000000002</c:v>
                </c:pt>
                <c:pt idx="7">
                  <c:v>27.455000000000002</c:v>
                </c:pt>
                <c:pt idx="8">
                  <c:v>27.455000000000002</c:v>
                </c:pt>
                <c:pt idx="9">
                  <c:v>27.455000000000002</c:v>
                </c:pt>
                <c:pt idx="10">
                  <c:v>27.455000000000002</c:v>
                </c:pt>
                <c:pt idx="11">
                  <c:v>27.455000000000002</c:v>
                </c:pt>
                <c:pt idx="12">
                  <c:v>27.455000000000002</c:v>
                </c:pt>
                <c:pt idx="13">
                  <c:v>27.455000000000002</c:v>
                </c:pt>
                <c:pt idx="14">
                  <c:v>27.455000000000002</c:v>
                </c:pt>
                <c:pt idx="15">
                  <c:v>27.455000000000002</c:v>
                </c:pt>
                <c:pt idx="16">
                  <c:v>27.455000000000002</c:v>
                </c:pt>
                <c:pt idx="17">
                  <c:v>27.455000000000002</c:v>
                </c:pt>
                <c:pt idx="18">
                  <c:v>27.455000000000002</c:v>
                </c:pt>
                <c:pt idx="19">
                  <c:v>27.455000000000002</c:v>
                </c:pt>
                <c:pt idx="20">
                  <c:v>27.455000000000002</c:v>
                </c:pt>
                <c:pt idx="21">
                  <c:v>27.455000000000002</c:v>
                </c:pt>
                <c:pt idx="22">
                  <c:v>27.455000000000002</c:v>
                </c:pt>
                <c:pt idx="23">
                  <c:v>27.455000000000002</c:v>
                </c:pt>
                <c:pt idx="24">
                  <c:v>27.455000000000002</c:v>
                </c:pt>
                <c:pt idx="25">
                  <c:v>27.455000000000002</c:v>
                </c:pt>
                <c:pt idx="26">
                  <c:v>27.455000000000002</c:v>
                </c:pt>
                <c:pt idx="27">
                  <c:v>27.455000000000002</c:v>
                </c:pt>
                <c:pt idx="28">
                  <c:v>27.455000000000002</c:v>
                </c:pt>
                <c:pt idx="29">
                  <c:v>27.455000000000002</c:v>
                </c:pt>
                <c:pt idx="30">
                  <c:v>27.455000000000002</c:v>
                </c:pt>
                <c:pt idx="31">
                  <c:v>27.455000000000002</c:v>
                </c:pt>
                <c:pt idx="32">
                  <c:v>27.455000000000002</c:v>
                </c:pt>
                <c:pt idx="33">
                  <c:v>27.455000000000002</c:v>
                </c:pt>
                <c:pt idx="34">
                  <c:v>27.455000000000002</c:v>
                </c:pt>
                <c:pt idx="35">
                  <c:v>27.455000000000002</c:v>
                </c:pt>
                <c:pt idx="36">
                  <c:v>27.455000000000002</c:v>
                </c:pt>
                <c:pt idx="37">
                  <c:v>27.455000000000002</c:v>
                </c:pt>
                <c:pt idx="38">
                  <c:v>27.455000000000002</c:v>
                </c:pt>
                <c:pt idx="39">
                  <c:v>27.455000000000002</c:v>
                </c:pt>
                <c:pt idx="40">
                  <c:v>27.455000000000002</c:v>
                </c:pt>
                <c:pt idx="41">
                  <c:v>27.455000000000002</c:v>
                </c:pt>
                <c:pt idx="42">
                  <c:v>27.455000000000002</c:v>
                </c:pt>
                <c:pt idx="43">
                  <c:v>27.455000000000002</c:v>
                </c:pt>
                <c:pt idx="44">
                  <c:v>27.455000000000002</c:v>
                </c:pt>
                <c:pt idx="45">
                  <c:v>27.455000000000002</c:v>
                </c:pt>
                <c:pt idx="46">
                  <c:v>27.455000000000002</c:v>
                </c:pt>
                <c:pt idx="47">
                  <c:v>27.455000000000002</c:v>
                </c:pt>
                <c:pt idx="48">
                  <c:v>27.455000000000002</c:v>
                </c:pt>
                <c:pt idx="49">
                  <c:v>27.455000000000002</c:v>
                </c:pt>
                <c:pt idx="50">
                  <c:v>27.455000000000002</c:v>
                </c:pt>
                <c:pt idx="51">
                  <c:v>27.455000000000002</c:v>
                </c:pt>
                <c:pt idx="52">
                  <c:v>27.455000000000002</c:v>
                </c:pt>
                <c:pt idx="53">
                  <c:v>27.455000000000002</c:v>
                </c:pt>
                <c:pt idx="54">
                  <c:v>27.455000000000002</c:v>
                </c:pt>
              </c:numCache>
            </c:numRef>
          </c:val>
          <c:smooth val="0"/>
          <c:extLst>
            <c:ext xmlns:c16="http://schemas.microsoft.com/office/drawing/2014/chart" uri="{C3380CC4-5D6E-409C-BE32-E72D297353CC}">
              <c16:uniqueId val="{00000002-693D-C041-8E55-CE20C4B7962F}"/>
            </c:ext>
          </c:extLst>
        </c:ser>
        <c:ser>
          <c:idx val="3"/>
          <c:order val="3"/>
          <c:tx>
            <c:strRef>
              <c:f>'Weeky data'!$G$183</c:f>
              <c:strCache>
                <c:ptCount val="1"/>
                <c:pt idx="0">
                  <c:v>LCL</c:v>
                </c:pt>
              </c:strCache>
            </c:strRef>
          </c:tx>
          <c:spPr>
            <a:ln w="28575" cap="rnd">
              <a:solidFill>
                <a:schemeClr val="accent4"/>
              </a:solidFill>
              <a:round/>
            </a:ln>
            <a:effectLst/>
          </c:spPr>
          <c:marker>
            <c:symbol val="none"/>
          </c:marker>
          <c:val>
            <c:numRef>
              <c:f>'Weeky data'!$G$184:$G$238</c:f>
              <c:numCache>
                <c:formatCode>General</c:formatCode>
                <c:ptCount val="5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numCache>
            </c:numRef>
          </c:val>
          <c:smooth val="0"/>
          <c:extLst>
            <c:ext xmlns:c16="http://schemas.microsoft.com/office/drawing/2014/chart" uri="{C3380CC4-5D6E-409C-BE32-E72D297353CC}">
              <c16:uniqueId val="{00000003-693D-C041-8E55-CE20C4B7962F}"/>
            </c:ext>
          </c:extLst>
        </c:ser>
        <c:dLbls>
          <c:showLegendKey val="0"/>
          <c:showVal val="0"/>
          <c:showCatName val="0"/>
          <c:showSerName val="0"/>
          <c:showPercent val="0"/>
          <c:showBubbleSize val="0"/>
        </c:dLbls>
        <c:smooth val="0"/>
        <c:axId val="96602303"/>
        <c:axId val="106742639"/>
      </c:lineChart>
      <c:catAx>
        <c:axId val="96602303"/>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06742639"/>
        <c:crosses val="autoZero"/>
        <c:auto val="1"/>
        <c:lblAlgn val="ctr"/>
        <c:lblOffset val="100"/>
        <c:noMultiLvlLbl val="0"/>
      </c:catAx>
      <c:valAx>
        <c:axId val="10674263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dirty="0">
                    <a:solidFill>
                      <a:schemeClr val="tx1"/>
                    </a:solidFill>
                  </a:rPr>
                  <a:t>Moving Range for Savings per Week</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966023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solidFill>
                  <a:schemeClr val="tx1"/>
                </a:solidFill>
              </a:rPr>
              <a:t>Amout Saved per Week</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tx>
            <c:strRef>
              <c:f>'Weeky data'!$C$2</c:f>
              <c:strCache>
                <c:ptCount val="1"/>
                <c:pt idx="0">
                  <c:v>Amout saved 
per week</c:v>
                </c:pt>
              </c:strCache>
            </c:strRef>
          </c:tx>
          <c:spPr>
            <a:ln w="28575" cap="rnd">
              <a:solidFill>
                <a:schemeClr val="accent2"/>
              </a:solidFill>
              <a:round/>
            </a:ln>
            <a:effectLst/>
          </c:spPr>
          <c:marker>
            <c:symbol val="none"/>
          </c:marker>
          <c:val>
            <c:numRef>
              <c:f>'Weeky data'!$C$3:$C$62</c:f>
              <c:numCache>
                <c:formatCode>General</c:formatCode>
                <c:ptCount val="60"/>
                <c:pt idx="0">
                  <c:v>0</c:v>
                </c:pt>
                <c:pt idx="1">
                  <c:v>0</c:v>
                </c:pt>
                <c:pt idx="2">
                  <c:v>10</c:v>
                </c:pt>
                <c:pt idx="3">
                  <c:v>10</c:v>
                </c:pt>
                <c:pt idx="4">
                  <c:v>10</c:v>
                </c:pt>
                <c:pt idx="5">
                  <c:v>10</c:v>
                </c:pt>
                <c:pt idx="6">
                  <c:v>15</c:v>
                </c:pt>
                <c:pt idx="7">
                  <c:v>15</c:v>
                </c:pt>
                <c:pt idx="8">
                  <c:v>15</c:v>
                </c:pt>
                <c:pt idx="9">
                  <c:v>15</c:v>
                </c:pt>
                <c:pt idx="10">
                  <c:v>10</c:v>
                </c:pt>
                <c:pt idx="11">
                  <c:v>10</c:v>
                </c:pt>
                <c:pt idx="12">
                  <c:v>10</c:v>
                </c:pt>
                <c:pt idx="13">
                  <c:v>10</c:v>
                </c:pt>
                <c:pt idx="14">
                  <c:v>20</c:v>
                </c:pt>
                <c:pt idx="15">
                  <c:v>20</c:v>
                </c:pt>
                <c:pt idx="16">
                  <c:v>20</c:v>
                </c:pt>
                <c:pt idx="17">
                  <c:v>20</c:v>
                </c:pt>
                <c:pt idx="18">
                  <c:v>25</c:v>
                </c:pt>
                <c:pt idx="19">
                  <c:v>0</c:v>
                </c:pt>
                <c:pt idx="20">
                  <c:v>0</c:v>
                </c:pt>
                <c:pt idx="21">
                  <c:v>0</c:v>
                </c:pt>
                <c:pt idx="22">
                  <c:v>0</c:v>
                </c:pt>
                <c:pt idx="23">
                  <c:v>0</c:v>
                </c:pt>
                <c:pt idx="24">
                  <c:v>0</c:v>
                </c:pt>
                <c:pt idx="25">
                  <c:v>0</c:v>
                </c:pt>
                <c:pt idx="26">
                  <c:v>0</c:v>
                </c:pt>
                <c:pt idx="27">
                  <c:v>0</c:v>
                </c:pt>
                <c:pt idx="28">
                  <c:v>0</c:v>
                </c:pt>
                <c:pt idx="29">
                  <c:v>0</c:v>
                </c:pt>
                <c:pt idx="30">
                  <c:v>0</c:v>
                </c:pt>
                <c:pt idx="31">
                  <c:v>25</c:v>
                </c:pt>
                <c:pt idx="32">
                  <c:v>25</c:v>
                </c:pt>
                <c:pt idx="33">
                  <c:v>25</c:v>
                </c:pt>
                <c:pt idx="34">
                  <c:v>25</c:v>
                </c:pt>
                <c:pt idx="35">
                  <c:v>75</c:v>
                </c:pt>
                <c:pt idx="36">
                  <c:v>75</c:v>
                </c:pt>
                <c:pt idx="37">
                  <c:v>75</c:v>
                </c:pt>
                <c:pt idx="38">
                  <c:v>75</c:v>
                </c:pt>
                <c:pt idx="39">
                  <c:v>0</c:v>
                </c:pt>
                <c:pt idx="40">
                  <c:v>0</c:v>
                </c:pt>
                <c:pt idx="41">
                  <c:v>0</c:v>
                </c:pt>
                <c:pt idx="42">
                  <c:v>0</c:v>
                </c:pt>
                <c:pt idx="43">
                  <c:v>0</c:v>
                </c:pt>
                <c:pt idx="44">
                  <c:v>0</c:v>
                </c:pt>
                <c:pt idx="45">
                  <c:v>0</c:v>
                </c:pt>
                <c:pt idx="46">
                  <c:v>0</c:v>
                </c:pt>
                <c:pt idx="47">
                  <c:v>50</c:v>
                </c:pt>
                <c:pt idx="48">
                  <c:v>50</c:v>
                </c:pt>
                <c:pt idx="49">
                  <c:v>71</c:v>
                </c:pt>
                <c:pt idx="50">
                  <c:v>62</c:v>
                </c:pt>
                <c:pt idx="51">
                  <c:v>14</c:v>
                </c:pt>
                <c:pt idx="52">
                  <c:v>32</c:v>
                </c:pt>
                <c:pt idx="53">
                  <c:v>2</c:v>
                </c:pt>
                <c:pt idx="54">
                  <c:v>12</c:v>
                </c:pt>
                <c:pt idx="55">
                  <c:v>102</c:v>
                </c:pt>
                <c:pt idx="56">
                  <c:v>10</c:v>
                </c:pt>
                <c:pt idx="57">
                  <c:v>106</c:v>
                </c:pt>
                <c:pt idx="58">
                  <c:v>14</c:v>
                </c:pt>
                <c:pt idx="59">
                  <c:v>100</c:v>
                </c:pt>
              </c:numCache>
            </c:numRef>
          </c:val>
          <c:smooth val="0"/>
          <c:extLst>
            <c:ext xmlns:c16="http://schemas.microsoft.com/office/drawing/2014/chart" uri="{C3380CC4-5D6E-409C-BE32-E72D297353CC}">
              <c16:uniqueId val="{00000000-7BAC-5345-84D0-5F44AD62691B}"/>
            </c:ext>
          </c:extLst>
        </c:ser>
        <c:dLbls>
          <c:showLegendKey val="0"/>
          <c:showVal val="0"/>
          <c:showCatName val="0"/>
          <c:showSerName val="0"/>
          <c:showPercent val="0"/>
          <c:showBubbleSize val="0"/>
        </c:dLbls>
        <c:smooth val="0"/>
        <c:axId val="102281183"/>
        <c:axId val="99322911"/>
      </c:lineChart>
      <c:catAx>
        <c:axId val="102281183"/>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99322911"/>
        <c:crosses val="autoZero"/>
        <c:auto val="1"/>
        <c:lblAlgn val="ctr"/>
        <c:lblOffset val="100"/>
        <c:noMultiLvlLbl val="0"/>
      </c:catAx>
      <c:valAx>
        <c:axId val="9932291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0228118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6E6119-0ACA-B240-BC91-13C9DE708D27}" type="datetimeFigureOut">
              <a:rPr lang="en-US" smtClean="0"/>
              <a:t>3/15/19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8EAFF2-74B4-9040-98F2-CB864F60C452}" type="slidenum">
              <a:rPr lang="en-US" smtClean="0"/>
              <a:t>‹#›</a:t>
            </a:fld>
            <a:endParaRPr lang="en-US"/>
          </a:p>
        </p:txBody>
      </p:sp>
    </p:spTree>
    <p:extLst>
      <p:ext uri="{BB962C8B-B14F-4D97-AF65-F5344CB8AC3E}">
        <p14:creationId xmlns:p14="http://schemas.microsoft.com/office/powerpoint/2010/main" val="4122491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920163CD-7F3B-AC47-93E9-E41777556B0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50888" indent="-288925" defTabSz="942975">
              <a:defRPr sz="2400">
                <a:solidFill>
                  <a:schemeClr val="tx1"/>
                </a:solidFill>
                <a:latin typeface="Times New Roman" panose="02020603050405020304" pitchFamily="18" charset="0"/>
              </a:defRPr>
            </a:lvl2pPr>
            <a:lvl3pPr marL="1155700" indent="-230188" defTabSz="942975">
              <a:defRPr sz="2400">
                <a:solidFill>
                  <a:schemeClr val="tx1"/>
                </a:solidFill>
                <a:latin typeface="Times New Roman" panose="02020603050405020304" pitchFamily="18" charset="0"/>
              </a:defRPr>
            </a:lvl3pPr>
            <a:lvl4pPr marL="1619250" indent="-230188" defTabSz="942975">
              <a:defRPr sz="2400">
                <a:solidFill>
                  <a:schemeClr val="tx1"/>
                </a:solidFill>
                <a:latin typeface="Times New Roman" panose="02020603050405020304" pitchFamily="18" charset="0"/>
              </a:defRPr>
            </a:lvl4pPr>
            <a:lvl5pPr marL="2081213" indent="-230188" defTabSz="942975">
              <a:defRPr sz="2400">
                <a:solidFill>
                  <a:schemeClr val="tx1"/>
                </a:solidFill>
                <a:latin typeface="Times New Roman" panose="02020603050405020304" pitchFamily="18" charset="0"/>
              </a:defRPr>
            </a:lvl5pPr>
            <a:lvl6pPr marL="2538413" indent="-230188" defTabSz="942975" eaLnBrk="0" fontAlgn="base" hangingPunct="0">
              <a:spcBef>
                <a:spcPct val="0"/>
              </a:spcBef>
              <a:spcAft>
                <a:spcPct val="0"/>
              </a:spcAft>
              <a:defRPr sz="2400">
                <a:solidFill>
                  <a:schemeClr val="tx1"/>
                </a:solidFill>
                <a:latin typeface="Times New Roman" panose="02020603050405020304" pitchFamily="18" charset="0"/>
              </a:defRPr>
            </a:lvl6pPr>
            <a:lvl7pPr marL="2995613" indent="-230188" defTabSz="942975" eaLnBrk="0" fontAlgn="base" hangingPunct="0">
              <a:spcBef>
                <a:spcPct val="0"/>
              </a:spcBef>
              <a:spcAft>
                <a:spcPct val="0"/>
              </a:spcAft>
              <a:defRPr sz="2400">
                <a:solidFill>
                  <a:schemeClr val="tx1"/>
                </a:solidFill>
                <a:latin typeface="Times New Roman" panose="02020603050405020304" pitchFamily="18" charset="0"/>
              </a:defRPr>
            </a:lvl7pPr>
            <a:lvl8pPr marL="3452813" indent="-230188" defTabSz="942975" eaLnBrk="0" fontAlgn="base" hangingPunct="0">
              <a:spcBef>
                <a:spcPct val="0"/>
              </a:spcBef>
              <a:spcAft>
                <a:spcPct val="0"/>
              </a:spcAft>
              <a:defRPr sz="2400">
                <a:solidFill>
                  <a:schemeClr val="tx1"/>
                </a:solidFill>
                <a:latin typeface="Times New Roman" panose="02020603050405020304" pitchFamily="18" charset="0"/>
              </a:defRPr>
            </a:lvl8pPr>
            <a:lvl9pPr marL="3910013" indent="-230188"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35B98D80-4965-6F4A-8841-720DBF069910}" type="slidenum">
              <a:rPr lang="en-US" altLang="en-US" sz="1200" smtClean="0"/>
              <a:pPr/>
              <a:t>1</a:t>
            </a:fld>
            <a:endParaRPr lang="en-US" altLang="en-US" sz="1200"/>
          </a:p>
        </p:txBody>
      </p:sp>
      <p:sp>
        <p:nvSpPr>
          <p:cNvPr id="17411" name="Rectangle 2">
            <a:extLst>
              <a:ext uri="{FF2B5EF4-FFF2-40B4-BE49-F238E27FC236}">
                <a16:creationId xmlns:a16="http://schemas.microsoft.com/office/drawing/2014/main" id="{E5B2B249-CDBA-AC4A-BB43-5CADEDAA4A7D}"/>
              </a:ext>
            </a:extLst>
          </p:cNvPr>
          <p:cNvSpPr>
            <a:spLocks noGrp="1" noChangeArrowheads="1"/>
          </p:cNvSpPr>
          <p:nvPr>
            <p:ph type="body" idx="1"/>
          </p:nvPr>
        </p:nvSpPr>
        <p:spPr>
          <a:xfrm>
            <a:off x="944563" y="4459288"/>
            <a:ext cx="5208587" cy="42211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039" tIns="52338" rIns="103039" bIns="52338"/>
          <a:lstStyle/>
          <a:p>
            <a:endParaRPr lang="en-US" altLang="en-US"/>
          </a:p>
        </p:txBody>
      </p:sp>
      <p:sp>
        <p:nvSpPr>
          <p:cNvPr id="17412" name="Rectangle 3">
            <a:extLst>
              <a:ext uri="{FF2B5EF4-FFF2-40B4-BE49-F238E27FC236}">
                <a16:creationId xmlns:a16="http://schemas.microsoft.com/office/drawing/2014/main" id="{3951A3E6-48B4-224C-8D52-A366166FB09C}"/>
              </a:ext>
            </a:extLst>
          </p:cNvPr>
          <p:cNvSpPr>
            <a:spLocks noChangeArrowheads="1" noTextEdit="1"/>
          </p:cNvSpPr>
          <p:nvPr>
            <p:ph type="sldImg"/>
          </p:nvPr>
        </p:nvSpPr>
        <p:spPr>
          <a:xfrm>
            <a:off x="449263" y="717550"/>
            <a:ext cx="6208712" cy="3494088"/>
          </a:xfrm>
          <a:ln w="12700" cap="flat">
            <a:solidFill>
              <a:schemeClr val="tx1"/>
            </a:solidFill>
          </a:ln>
        </p:spPr>
      </p:sp>
    </p:spTree>
    <p:extLst>
      <p:ext uri="{BB962C8B-B14F-4D97-AF65-F5344CB8AC3E}">
        <p14:creationId xmlns:p14="http://schemas.microsoft.com/office/powerpoint/2010/main" val="2926778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FF55B76-0E43-E84B-AB02-308B0DAC3498}" type="datetimeFigureOut">
              <a:rPr lang="en-US" smtClean="0"/>
              <a:t>3/14/19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CEDCBE-CC29-084B-BEBD-86492F970794}" type="slidenum">
              <a:rPr lang="en-US" smtClean="0"/>
              <a:t>‹#›</a:t>
            </a:fld>
            <a:endParaRPr lang="en-US"/>
          </a:p>
        </p:txBody>
      </p:sp>
    </p:spTree>
    <p:extLst>
      <p:ext uri="{BB962C8B-B14F-4D97-AF65-F5344CB8AC3E}">
        <p14:creationId xmlns:p14="http://schemas.microsoft.com/office/powerpoint/2010/main" val="261676044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F55B76-0E43-E84B-AB02-308B0DAC3498}" type="datetimeFigureOut">
              <a:rPr lang="en-US" smtClean="0"/>
              <a:t>3/14/19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CEDCBE-CC29-084B-BEBD-86492F970794}" type="slidenum">
              <a:rPr lang="en-US" smtClean="0"/>
              <a:t>‹#›</a:t>
            </a:fld>
            <a:endParaRPr lang="en-US"/>
          </a:p>
        </p:txBody>
      </p:sp>
    </p:spTree>
    <p:extLst>
      <p:ext uri="{BB962C8B-B14F-4D97-AF65-F5344CB8AC3E}">
        <p14:creationId xmlns:p14="http://schemas.microsoft.com/office/powerpoint/2010/main" val="162185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F55B76-0E43-E84B-AB02-308B0DAC3498}" type="datetimeFigureOut">
              <a:rPr lang="en-US" smtClean="0"/>
              <a:t>3/14/19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CEDCBE-CC29-084B-BEBD-86492F970794}" type="slidenum">
              <a:rPr lang="en-US" smtClean="0"/>
              <a:t>‹#›</a:t>
            </a:fld>
            <a:endParaRPr lang="en-US"/>
          </a:p>
        </p:txBody>
      </p:sp>
    </p:spTree>
    <p:extLst>
      <p:ext uri="{BB962C8B-B14F-4D97-AF65-F5344CB8AC3E}">
        <p14:creationId xmlns:p14="http://schemas.microsoft.com/office/powerpoint/2010/main" val="1927315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F55B76-0E43-E84B-AB02-308B0DAC3498}" type="datetimeFigureOut">
              <a:rPr lang="en-US" smtClean="0"/>
              <a:t>3/14/19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CEDCBE-CC29-084B-BEBD-86492F970794}" type="slidenum">
              <a:rPr lang="en-US" smtClean="0"/>
              <a:t>‹#›</a:t>
            </a:fld>
            <a:endParaRPr lang="en-US"/>
          </a:p>
        </p:txBody>
      </p:sp>
    </p:spTree>
    <p:extLst>
      <p:ext uri="{BB962C8B-B14F-4D97-AF65-F5344CB8AC3E}">
        <p14:creationId xmlns:p14="http://schemas.microsoft.com/office/powerpoint/2010/main" val="1049031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9FF55B76-0E43-E84B-AB02-308B0DAC3498}" type="datetimeFigureOut">
              <a:rPr lang="en-US" smtClean="0"/>
              <a:t>3/14/19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CEDCBE-CC29-084B-BEBD-86492F970794}" type="slidenum">
              <a:rPr lang="en-US" smtClean="0"/>
              <a:t>‹#›</a:t>
            </a:fld>
            <a:endParaRPr lang="en-US"/>
          </a:p>
        </p:txBody>
      </p:sp>
    </p:spTree>
    <p:extLst>
      <p:ext uri="{BB962C8B-B14F-4D97-AF65-F5344CB8AC3E}">
        <p14:creationId xmlns:p14="http://schemas.microsoft.com/office/powerpoint/2010/main" val="222675462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9FF55B76-0E43-E84B-AB02-308B0DAC3498}" type="datetimeFigureOut">
              <a:rPr lang="en-US" smtClean="0"/>
              <a:t>3/14/19</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52CEDCBE-CC29-084B-BEBD-86492F970794}" type="slidenum">
              <a:rPr lang="en-US" smtClean="0"/>
              <a:t>‹#›</a:t>
            </a:fld>
            <a:endParaRPr lang="en-US"/>
          </a:p>
        </p:txBody>
      </p:sp>
    </p:spTree>
    <p:extLst>
      <p:ext uri="{BB962C8B-B14F-4D97-AF65-F5344CB8AC3E}">
        <p14:creationId xmlns:p14="http://schemas.microsoft.com/office/powerpoint/2010/main" val="186260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9FF55B76-0E43-E84B-AB02-308B0DAC3498}" type="datetimeFigureOut">
              <a:rPr lang="en-US" smtClean="0"/>
              <a:t>3/14/19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CEDCBE-CC29-084B-BEBD-86492F970794}"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808826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F55B76-0E43-E84B-AB02-308B0DAC3498}" type="datetimeFigureOut">
              <a:rPr lang="en-US" smtClean="0"/>
              <a:t>3/14/19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CEDCBE-CC29-084B-BEBD-86492F970794}" type="slidenum">
              <a:rPr lang="en-US" smtClean="0"/>
              <a:t>‹#›</a:t>
            </a:fld>
            <a:endParaRPr lang="en-US"/>
          </a:p>
        </p:txBody>
      </p:sp>
    </p:spTree>
    <p:extLst>
      <p:ext uri="{BB962C8B-B14F-4D97-AF65-F5344CB8AC3E}">
        <p14:creationId xmlns:p14="http://schemas.microsoft.com/office/powerpoint/2010/main" val="840596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F55B76-0E43-E84B-AB02-308B0DAC3498}" type="datetimeFigureOut">
              <a:rPr lang="en-US" smtClean="0"/>
              <a:t>3/14/19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CEDCBE-CC29-084B-BEBD-86492F970794}" type="slidenum">
              <a:rPr lang="en-US" smtClean="0"/>
              <a:t>‹#›</a:t>
            </a:fld>
            <a:endParaRPr lang="en-US"/>
          </a:p>
        </p:txBody>
      </p:sp>
    </p:spTree>
    <p:extLst>
      <p:ext uri="{BB962C8B-B14F-4D97-AF65-F5344CB8AC3E}">
        <p14:creationId xmlns:p14="http://schemas.microsoft.com/office/powerpoint/2010/main" val="66777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9FF55B76-0E43-E84B-AB02-308B0DAC3498}" type="datetimeFigureOut">
              <a:rPr lang="en-US" smtClean="0"/>
              <a:t>3/14/19</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52CEDCBE-CC29-084B-BEBD-86492F970794}" type="slidenum">
              <a:rPr lang="en-US" smtClean="0"/>
              <a:t>‹#›</a:t>
            </a:fld>
            <a:endParaRPr lang="en-US"/>
          </a:p>
        </p:txBody>
      </p:sp>
    </p:spTree>
    <p:extLst>
      <p:ext uri="{BB962C8B-B14F-4D97-AF65-F5344CB8AC3E}">
        <p14:creationId xmlns:p14="http://schemas.microsoft.com/office/powerpoint/2010/main" val="1294706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9FF55B76-0E43-E84B-AB02-308B0DAC3498}" type="datetimeFigureOut">
              <a:rPr lang="en-US" smtClean="0"/>
              <a:t>3/14/19</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52CEDCBE-CC29-084B-BEBD-86492F970794}" type="slidenum">
              <a:rPr lang="en-US" smtClean="0"/>
              <a:t>‹#›</a:t>
            </a:fld>
            <a:endParaRPr lang="en-US"/>
          </a:p>
        </p:txBody>
      </p:sp>
    </p:spTree>
    <p:extLst>
      <p:ext uri="{BB962C8B-B14F-4D97-AF65-F5344CB8AC3E}">
        <p14:creationId xmlns:p14="http://schemas.microsoft.com/office/powerpoint/2010/main" val="3964952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9FF55B76-0E43-E84B-AB02-308B0DAC3498}" type="datetimeFigureOut">
              <a:rPr lang="en-US" smtClean="0"/>
              <a:t>3/14/19</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52CEDCBE-CC29-084B-BEBD-86492F970794}" type="slidenum">
              <a:rPr lang="en-US" smtClean="0"/>
              <a:t>‹#›</a:t>
            </a:fld>
            <a:endParaRPr lang="en-US"/>
          </a:p>
        </p:txBody>
      </p:sp>
    </p:spTree>
    <p:extLst>
      <p:ext uri="{BB962C8B-B14F-4D97-AF65-F5344CB8AC3E}">
        <p14:creationId xmlns:p14="http://schemas.microsoft.com/office/powerpoint/2010/main" val="3187813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hart" Target="../charts/chart4.xml"/><Relationship Id="rId3" Type="http://schemas.openxmlformats.org/officeDocument/2006/relationships/image" Target="../media/image1.tiff"/><Relationship Id="rId7" Type="http://schemas.openxmlformats.org/officeDocument/2006/relationships/chart" Target="../charts/chart3.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chart" Target="../charts/chart2.xml"/><Relationship Id="rId4" Type="http://schemas.openxmlformats.org/officeDocument/2006/relationships/chart" Target="../charts/char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7" Type="http://schemas.openxmlformats.org/officeDocument/2006/relationships/image" Target="../media/image14.emf"/><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emf"/></Relationships>
</file>

<file path=ppt/slides/_rels/slide12.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2.xml"/><Relationship Id="rId4" Type="http://schemas.openxmlformats.org/officeDocument/2006/relationships/chart" Target="../charts/char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a:extLst>
              <a:ext uri="{FF2B5EF4-FFF2-40B4-BE49-F238E27FC236}">
                <a16:creationId xmlns:a16="http://schemas.microsoft.com/office/drawing/2014/main" id="{A202E68D-17DC-4C68-B388-DF9A43FD9FEC}"/>
              </a:ext>
            </a:extLst>
          </p:cNvPr>
          <p:cNvSpPr>
            <a:spLocks noChangeArrowheads="1"/>
          </p:cNvSpPr>
          <p:nvPr/>
        </p:nvSpPr>
        <p:spPr bwMode="auto">
          <a:xfrm>
            <a:off x="861848" y="990600"/>
            <a:ext cx="9806152" cy="381000"/>
          </a:xfrm>
          <a:prstGeom prst="rect">
            <a:avLst/>
          </a:prstGeom>
          <a:solidFill>
            <a:schemeClr val="accent2">
              <a:lumMod val="60000"/>
              <a:lumOff val="40000"/>
            </a:schemeClr>
          </a:solidFill>
          <a:ln w="25400">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defRPr/>
            </a:pPr>
            <a:endParaRPr lang="en-US" altLang="en-US" sz="2400" dirty="0"/>
          </a:p>
        </p:txBody>
      </p:sp>
      <p:sp>
        <p:nvSpPr>
          <p:cNvPr id="16387" name="Line 9">
            <a:extLst>
              <a:ext uri="{FF2B5EF4-FFF2-40B4-BE49-F238E27FC236}">
                <a16:creationId xmlns:a16="http://schemas.microsoft.com/office/drawing/2014/main" id="{2562C030-1F1B-C241-93E8-26ED1C627C4F}"/>
              </a:ext>
            </a:extLst>
          </p:cNvPr>
          <p:cNvSpPr>
            <a:spLocks noChangeShapeType="1"/>
          </p:cNvSpPr>
          <p:nvPr/>
        </p:nvSpPr>
        <p:spPr bwMode="auto">
          <a:xfrm>
            <a:off x="5753907" y="1341735"/>
            <a:ext cx="25400" cy="5238750"/>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88" name="Line 10">
            <a:extLst>
              <a:ext uri="{FF2B5EF4-FFF2-40B4-BE49-F238E27FC236}">
                <a16:creationId xmlns:a16="http://schemas.microsoft.com/office/drawing/2014/main" id="{741336FE-FCDA-1F4F-890F-8E3A528FDB35}"/>
              </a:ext>
            </a:extLst>
          </p:cNvPr>
          <p:cNvSpPr>
            <a:spLocks noChangeShapeType="1"/>
          </p:cNvSpPr>
          <p:nvPr/>
        </p:nvSpPr>
        <p:spPr bwMode="auto">
          <a:xfrm>
            <a:off x="1524000" y="6248400"/>
            <a:ext cx="4216400" cy="0"/>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7" name="Rectangle 11">
            <a:extLst>
              <a:ext uri="{FF2B5EF4-FFF2-40B4-BE49-F238E27FC236}">
                <a16:creationId xmlns:a16="http://schemas.microsoft.com/office/drawing/2014/main" id="{EEC7C542-763E-473D-BE68-EDE272D3A118}"/>
              </a:ext>
            </a:extLst>
          </p:cNvPr>
          <p:cNvSpPr>
            <a:spLocks noChangeArrowheads="1"/>
          </p:cNvSpPr>
          <p:nvPr/>
        </p:nvSpPr>
        <p:spPr bwMode="auto">
          <a:xfrm>
            <a:off x="708961" y="1430339"/>
            <a:ext cx="1447800" cy="287338"/>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dirty="0">
                <a:effectLst>
                  <a:outerShdw blurRad="38100" dist="38100" dir="2700000" algn="tl">
                    <a:srgbClr val="C0C0C0"/>
                  </a:outerShdw>
                </a:effectLst>
                <a:latin typeface="Arial" charset="0"/>
              </a:rPr>
              <a:t>DEFINE</a:t>
            </a:r>
          </a:p>
        </p:txBody>
      </p:sp>
      <p:sp>
        <p:nvSpPr>
          <p:cNvPr id="19468" name="Rectangle 12">
            <a:extLst>
              <a:ext uri="{FF2B5EF4-FFF2-40B4-BE49-F238E27FC236}">
                <a16:creationId xmlns:a16="http://schemas.microsoft.com/office/drawing/2014/main" id="{A6611011-E213-4407-9B05-CEEED8054966}"/>
              </a:ext>
            </a:extLst>
          </p:cNvPr>
          <p:cNvSpPr>
            <a:spLocks noChangeArrowheads="1"/>
          </p:cNvSpPr>
          <p:nvPr/>
        </p:nvSpPr>
        <p:spPr bwMode="auto">
          <a:xfrm>
            <a:off x="3338512" y="1493838"/>
            <a:ext cx="1371600" cy="287338"/>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dirty="0">
                <a:effectLst>
                  <a:outerShdw blurRad="38100" dist="38100" dir="2700000" algn="tl">
                    <a:srgbClr val="C0C0C0"/>
                  </a:outerShdw>
                </a:effectLst>
                <a:latin typeface="Arial" charset="0"/>
              </a:rPr>
              <a:t>MEASURE</a:t>
            </a:r>
          </a:p>
        </p:txBody>
      </p:sp>
      <p:sp>
        <p:nvSpPr>
          <p:cNvPr id="16391" name="Rectangle 13">
            <a:extLst>
              <a:ext uri="{FF2B5EF4-FFF2-40B4-BE49-F238E27FC236}">
                <a16:creationId xmlns:a16="http://schemas.microsoft.com/office/drawing/2014/main" id="{EC76A68B-5AF5-1143-A1EB-951353B83DE7}"/>
              </a:ext>
            </a:extLst>
          </p:cNvPr>
          <p:cNvSpPr>
            <a:spLocks noChangeArrowheads="1"/>
          </p:cNvSpPr>
          <p:nvPr/>
        </p:nvSpPr>
        <p:spPr bwMode="auto">
          <a:xfrm>
            <a:off x="5489575" y="1430339"/>
            <a:ext cx="9858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6392" name="Rectangle 14">
            <a:extLst>
              <a:ext uri="{FF2B5EF4-FFF2-40B4-BE49-F238E27FC236}">
                <a16:creationId xmlns:a16="http://schemas.microsoft.com/office/drawing/2014/main" id="{FF080019-C0C4-6049-A66E-79DA033F93E2}"/>
              </a:ext>
            </a:extLst>
          </p:cNvPr>
          <p:cNvSpPr>
            <a:spLocks noChangeArrowheads="1"/>
          </p:cNvSpPr>
          <p:nvPr/>
        </p:nvSpPr>
        <p:spPr bwMode="auto">
          <a:xfrm>
            <a:off x="9232901" y="1265238"/>
            <a:ext cx="7969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6393" name="Rectangle 15">
            <a:extLst>
              <a:ext uri="{FF2B5EF4-FFF2-40B4-BE49-F238E27FC236}">
                <a16:creationId xmlns:a16="http://schemas.microsoft.com/office/drawing/2014/main" id="{31505210-148C-DE41-813B-48110C4C1D6D}"/>
              </a:ext>
            </a:extLst>
          </p:cNvPr>
          <p:cNvSpPr>
            <a:spLocks noChangeArrowheads="1"/>
          </p:cNvSpPr>
          <p:nvPr/>
        </p:nvSpPr>
        <p:spPr bwMode="auto">
          <a:xfrm>
            <a:off x="7583489" y="1252538"/>
            <a:ext cx="7969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6394" name="Text Box 16">
            <a:extLst>
              <a:ext uri="{FF2B5EF4-FFF2-40B4-BE49-F238E27FC236}">
                <a16:creationId xmlns:a16="http://schemas.microsoft.com/office/drawing/2014/main" id="{88B64F48-D0F9-7141-8B15-2E833D710A66}"/>
              </a:ext>
            </a:extLst>
          </p:cNvPr>
          <p:cNvSpPr txBox="1">
            <a:spLocks noChangeArrowheads="1"/>
          </p:cNvSpPr>
          <p:nvPr/>
        </p:nvSpPr>
        <p:spPr bwMode="auto">
          <a:xfrm>
            <a:off x="1839310" y="101600"/>
            <a:ext cx="86762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FontTx/>
              <a:buNone/>
            </a:pPr>
            <a:r>
              <a:rPr lang="en-US" altLang="en-US" sz="2400" b="1" dirty="0">
                <a:solidFill>
                  <a:srgbClr val="0070C0"/>
                </a:solidFill>
                <a:latin typeface="Arial" panose="020B0604020202020204" pitchFamily="34" charset="0"/>
              </a:rPr>
              <a:t>Process Improvement Project – Save $50 per Week</a:t>
            </a:r>
          </a:p>
        </p:txBody>
      </p:sp>
      <p:sp>
        <p:nvSpPr>
          <p:cNvPr id="16395" name="Text Box 17">
            <a:extLst>
              <a:ext uri="{FF2B5EF4-FFF2-40B4-BE49-F238E27FC236}">
                <a16:creationId xmlns:a16="http://schemas.microsoft.com/office/drawing/2014/main" id="{36603348-53F0-EE49-806F-25F6D63EA714}"/>
              </a:ext>
            </a:extLst>
          </p:cNvPr>
          <p:cNvSpPr txBox="1">
            <a:spLocks noChangeArrowheads="1"/>
          </p:cNvSpPr>
          <p:nvPr/>
        </p:nvSpPr>
        <p:spPr bwMode="auto">
          <a:xfrm>
            <a:off x="2282668" y="974726"/>
            <a:ext cx="147411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u="sng" dirty="0">
                <a:latin typeface="Arial" panose="020B0604020202020204" pitchFamily="34" charset="0"/>
              </a:rPr>
              <a:t>Team Launch</a:t>
            </a:r>
          </a:p>
          <a:p>
            <a:pPr>
              <a:spcBef>
                <a:spcPct val="0"/>
              </a:spcBef>
              <a:buFontTx/>
              <a:buNone/>
            </a:pPr>
            <a:r>
              <a:rPr lang="en-US" altLang="en-US" sz="1000" b="1" dirty="0">
                <a:latin typeface="Arial" panose="020B0604020202020204" pitchFamily="34" charset="0"/>
              </a:rPr>
              <a:t>January 11, 2019</a:t>
            </a:r>
          </a:p>
        </p:txBody>
      </p:sp>
      <p:sp>
        <p:nvSpPr>
          <p:cNvPr id="16396" name="Rectangle 19">
            <a:extLst>
              <a:ext uri="{FF2B5EF4-FFF2-40B4-BE49-F238E27FC236}">
                <a16:creationId xmlns:a16="http://schemas.microsoft.com/office/drawing/2014/main" id="{B358714B-66D3-884D-A218-F80DC79AC92E}"/>
              </a:ext>
            </a:extLst>
          </p:cNvPr>
          <p:cNvSpPr>
            <a:spLocks noChangeArrowheads="1"/>
          </p:cNvSpPr>
          <p:nvPr/>
        </p:nvSpPr>
        <p:spPr bwMode="auto">
          <a:xfrm>
            <a:off x="10071101" y="1265238"/>
            <a:ext cx="7969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6397" name="Rectangle 20">
            <a:extLst>
              <a:ext uri="{FF2B5EF4-FFF2-40B4-BE49-F238E27FC236}">
                <a16:creationId xmlns:a16="http://schemas.microsoft.com/office/drawing/2014/main" id="{BE73AD8D-008C-7D4B-A129-11345EB44F04}"/>
              </a:ext>
            </a:extLst>
          </p:cNvPr>
          <p:cNvSpPr>
            <a:spLocks noChangeArrowheads="1"/>
          </p:cNvSpPr>
          <p:nvPr/>
        </p:nvSpPr>
        <p:spPr bwMode="auto">
          <a:xfrm>
            <a:off x="10075864" y="1274763"/>
            <a:ext cx="7969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6398" name="Text Box 21">
            <a:extLst>
              <a:ext uri="{FF2B5EF4-FFF2-40B4-BE49-F238E27FC236}">
                <a16:creationId xmlns:a16="http://schemas.microsoft.com/office/drawing/2014/main" id="{1D6D807B-8245-7C4C-9E8C-C799E75C41B4}"/>
              </a:ext>
            </a:extLst>
          </p:cNvPr>
          <p:cNvSpPr txBox="1">
            <a:spLocks noChangeArrowheads="1"/>
          </p:cNvSpPr>
          <p:nvPr/>
        </p:nvSpPr>
        <p:spPr bwMode="auto">
          <a:xfrm>
            <a:off x="3962400" y="974726"/>
            <a:ext cx="120257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dirty="0">
                <a:latin typeface="Arial" panose="020B0604020202020204" pitchFamily="34" charset="0"/>
              </a:rPr>
              <a:t>Define</a:t>
            </a:r>
          </a:p>
          <a:p>
            <a:pPr>
              <a:spcBef>
                <a:spcPct val="0"/>
              </a:spcBef>
              <a:buFontTx/>
              <a:buNone/>
            </a:pPr>
            <a:r>
              <a:rPr lang="en-US" altLang="en-US" sz="1000" b="1" dirty="0">
                <a:latin typeface="Arial" panose="020B0604020202020204" pitchFamily="34" charset="0"/>
              </a:rPr>
              <a:t>January 15, 2019</a:t>
            </a:r>
          </a:p>
          <a:p>
            <a:pPr>
              <a:spcBef>
                <a:spcPct val="0"/>
              </a:spcBef>
              <a:buFontTx/>
              <a:buNone/>
            </a:pPr>
            <a:endParaRPr lang="en-US" altLang="en-US" sz="1000" b="1" dirty="0">
              <a:latin typeface="Arial" panose="020B0604020202020204" pitchFamily="34" charset="0"/>
            </a:endParaRPr>
          </a:p>
        </p:txBody>
      </p:sp>
      <p:sp>
        <p:nvSpPr>
          <p:cNvPr id="16399" name="Text Box 22">
            <a:extLst>
              <a:ext uri="{FF2B5EF4-FFF2-40B4-BE49-F238E27FC236}">
                <a16:creationId xmlns:a16="http://schemas.microsoft.com/office/drawing/2014/main" id="{AC8FD215-0CD6-4047-81C3-5DA300BF374E}"/>
              </a:ext>
            </a:extLst>
          </p:cNvPr>
          <p:cNvSpPr txBox="1">
            <a:spLocks noChangeArrowheads="1"/>
          </p:cNvSpPr>
          <p:nvPr/>
        </p:nvSpPr>
        <p:spPr bwMode="auto">
          <a:xfrm>
            <a:off x="5257801" y="974726"/>
            <a:ext cx="120257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dirty="0">
                <a:latin typeface="Arial" panose="020B0604020202020204" pitchFamily="34" charset="0"/>
              </a:rPr>
              <a:t>Measure</a:t>
            </a:r>
          </a:p>
          <a:p>
            <a:pPr>
              <a:spcBef>
                <a:spcPct val="0"/>
              </a:spcBef>
              <a:buFontTx/>
              <a:buNone/>
            </a:pPr>
            <a:r>
              <a:rPr lang="en-US" altLang="en-US" sz="1000" b="1" dirty="0">
                <a:latin typeface="Arial" panose="020B0604020202020204" pitchFamily="34" charset="0"/>
              </a:rPr>
              <a:t>January 19, 2019</a:t>
            </a:r>
          </a:p>
          <a:p>
            <a:pPr>
              <a:spcBef>
                <a:spcPct val="0"/>
              </a:spcBef>
              <a:buFontTx/>
              <a:buNone/>
            </a:pPr>
            <a:endParaRPr lang="en-US" altLang="en-US" sz="1000" b="1" dirty="0">
              <a:latin typeface="Arial" panose="020B0604020202020204" pitchFamily="34" charset="0"/>
            </a:endParaRPr>
          </a:p>
        </p:txBody>
      </p:sp>
      <p:sp>
        <p:nvSpPr>
          <p:cNvPr id="16400" name="Text Box 23">
            <a:extLst>
              <a:ext uri="{FF2B5EF4-FFF2-40B4-BE49-F238E27FC236}">
                <a16:creationId xmlns:a16="http://schemas.microsoft.com/office/drawing/2014/main" id="{B5E57804-C1F4-804F-922E-B6D2622D3D0A}"/>
              </a:ext>
            </a:extLst>
          </p:cNvPr>
          <p:cNvSpPr txBox="1">
            <a:spLocks noChangeArrowheads="1"/>
          </p:cNvSpPr>
          <p:nvPr/>
        </p:nvSpPr>
        <p:spPr bwMode="auto">
          <a:xfrm>
            <a:off x="6629400" y="974726"/>
            <a:ext cx="11897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dirty="0">
                <a:latin typeface="Arial" panose="020B0604020202020204" pitchFamily="34" charset="0"/>
              </a:rPr>
              <a:t>Analyze</a:t>
            </a:r>
          </a:p>
          <a:p>
            <a:pPr>
              <a:spcBef>
                <a:spcPct val="0"/>
              </a:spcBef>
              <a:buFontTx/>
              <a:buNone/>
            </a:pPr>
            <a:r>
              <a:rPr lang="en-US" altLang="en-US" sz="1000" b="1" dirty="0">
                <a:latin typeface="Arial" panose="020B0604020202020204" pitchFamily="34" charset="0"/>
              </a:rPr>
              <a:t>February 2, 2019</a:t>
            </a:r>
          </a:p>
        </p:txBody>
      </p:sp>
      <p:sp>
        <p:nvSpPr>
          <p:cNvPr id="16401" name="Text Box 24">
            <a:extLst>
              <a:ext uri="{FF2B5EF4-FFF2-40B4-BE49-F238E27FC236}">
                <a16:creationId xmlns:a16="http://schemas.microsoft.com/office/drawing/2014/main" id="{3D0A1EF6-B062-5745-9636-3A0C4ED37D8C}"/>
              </a:ext>
            </a:extLst>
          </p:cNvPr>
          <p:cNvSpPr txBox="1">
            <a:spLocks noChangeArrowheads="1"/>
          </p:cNvSpPr>
          <p:nvPr/>
        </p:nvSpPr>
        <p:spPr bwMode="auto">
          <a:xfrm>
            <a:off x="9220200" y="974726"/>
            <a:ext cx="10903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dirty="0">
                <a:latin typeface="Arial" panose="020B0604020202020204" pitchFamily="34" charset="0"/>
              </a:rPr>
              <a:t>Control</a:t>
            </a:r>
          </a:p>
          <a:p>
            <a:pPr>
              <a:spcBef>
                <a:spcPct val="0"/>
              </a:spcBef>
              <a:buFontTx/>
              <a:buNone/>
            </a:pPr>
            <a:r>
              <a:rPr lang="en-US" altLang="en-US" sz="1000" b="1" dirty="0">
                <a:latin typeface="Arial" panose="020B0604020202020204" pitchFamily="34" charset="0"/>
              </a:rPr>
              <a:t>March 15, 2019</a:t>
            </a:r>
          </a:p>
        </p:txBody>
      </p:sp>
      <p:sp>
        <p:nvSpPr>
          <p:cNvPr id="16402" name="Text Box 25">
            <a:extLst>
              <a:ext uri="{FF2B5EF4-FFF2-40B4-BE49-F238E27FC236}">
                <a16:creationId xmlns:a16="http://schemas.microsoft.com/office/drawing/2014/main" id="{71AAE897-C8B7-D145-8F43-2A4B6329B178}"/>
              </a:ext>
            </a:extLst>
          </p:cNvPr>
          <p:cNvSpPr txBox="1">
            <a:spLocks noChangeArrowheads="1"/>
          </p:cNvSpPr>
          <p:nvPr/>
        </p:nvSpPr>
        <p:spPr bwMode="auto">
          <a:xfrm>
            <a:off x="7924801" y="974726"/>
            <a:ext cx="126028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dirty="0">
                <a:latin typeface="Arial" panose="020B0604020202020204" pitchFamily="34" charset="0"/>
              </a:rPr>
              <a:t>Improve</a:t>
            </a:r>
          </a:p>
          <a:p>
            <a:pPr>
              <a:spcBef>
                <a:spcPct val="0"/>
              </a:spcBef>
              <a:buFontTx/>
              <a:buNone/>
            </a:pPr>
            <a:r>
              <a:rPr lang="en-US" altLang="en-US" sz="1000" b="1" dirty="0">
                <a:latin typeface="Arial" panose="020B0604020202020204" pitchFamily="34" charset="0"/>
              </a:rPr>
              <a:t>February 11, 2019</a:t>
            </a:r>
          </a:p>
        </p:txBody>
      </p:sp>
      <p:sp>
        <p:nvSpPr>
          <p:cNvPr id="16403" name="Text Box 31">
            <a:extLst>
              <a:ext uri="{FF2B5EF4-FFF2-40B4-BE49-F238E27FC236}">
                <a16:creationId xmlns:a16="http://schemas.microsoft.com/office/drawing/2014/main" id="{7FCAF3CB-C20E-D04C-B7EA-2EABC8718706}"/>
              </a:ext>
            </a:extLst>
          </p:cNvPr>
          <p:cNvSpPr txBox="1">
            <a:spLocks noChangeArrowheads="1"/>
          </p:cNvSpPr>
          <p:nvPr/>
        </p:nvSpPr>
        <p:spPr bwMode="auto">
          <a:xfrm>
            <a:off x="1209516" y="1071947"/>
            <a:ext cx="10334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dirty="0">
                <a:latin typeface="Arial" panose="020B0604020202020204" pitchFamily="34" charset="0"/>
              </a:rPr>
              <a:t>Key Dates ---&gt;</a:t>
            </a:r>
          </a:p>
        </p:txBody>
      </p:sp>
      <p:sp>
        <p:nvSpPr>
          <p:cNvPr id="16404" name="Line 32">
            <a:extLst>
              <a:ext uri="{FF2B5EF4-FFF2-40B4-BE49-F238E27FC236}">
                <a16:creationId xmlns:a16="http://schemas.microsoft.com/office/drawing/2014/main" id="{3426BF40-4EA9-774B-A0AF-A9C049F29855}"/>
              </a:ext>
            </a:extLst>
          </p:cNvPr>
          <p:cNvSpPr>
            <a:spLocks noChangeShapeType="1"/>
          </p:cNvSpPr>
          <p:nvPr/>
        </p:nvSpPr>
        <p:spPr bwMode="auto">
          <a:xfrm>
            <a:off x="3886200" y="9906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05" name="Line 33">
            <a:extLst>
              <a:ext uri="{FF2B5EF4-FFF2-40B4-BE49-F238E27FC236}">
                <a16:creationId xmlns:a16="http://schemas.microsoft.com/office/drawing/2014/main" id="{8923481C-8CE5-2242-B84A-5A60141406C2}"/>
              </a:ext>
            </a:extLst>
          </p:cNvPr>
          <p:cNvSpPr>
            <a:spLocks noChangeShapeType="1"/>
          </p:cNvSpPr>
          <p:nvPr/>
        </p:nvSpPr>
        <p:spPr bwMode="auto">
          <a:xfrm>
            <a:off x="9220200" y="9906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06" name="Line 34">
            <a:extLst>
              <a:ext uri="{FF2B5EF4-FFF2-40B4-BE49-F238E27FC236}">
                <a16:creationId xmlns:a16="http://schemas.microsoft.com/office/drawing/2014/main" id="{AE1975EA-3225-D64A-BD58-C3D539FA85E8}"/>
              </a:ext>
            </a:extLst>
          </p:cNvPr>
          <p:cNvSpPr>
            <a:spLocks noChangeShapeType="1"/>
          </p:cNvSpPr>
          <p:nvPr/>
        </p:nvSpPr>
        <p:spPr bwMode="auto">
          <a:xfrm>
            <a:off x="7924800" y="9906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07" name="Line 35">
            <a:extLst>
              <a:ext uri="{FF2B5EF4-FFF2-40B4-BE49-F238E27FC236}">
                <a16:creationId xmlns:a16="http://schemas.microsoft.com/office/drawing/2014/main" id="{76F93464-0776-3D47-82A9-D5D87BF50D65}"/>
              </a:ext>
            </a:extLst>
          </p:cNvPr>
          <p:cNvSpPr>
            <a:spLocks noChangeShapeType="1"/>
          </p:cNvSpPr>
          <p:nvPr/>
        </p:nvSpPr>
        <p:spPr bwMode="auto">
          <a:xfrm>
            <a:off x="6553200" y="9906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08" name="Line 36">
            <a:extLst>
              <a:ext uri="{FF2B5EF4-FFF2-40B4-BE49-F238E27FC236}">
                <a16:creationId xmlns:a16="http://schemas.microsoft.com/office/drawing/2014/main" id="{F9D854F9-D055-F741-9BAA-AF78EF7AF993}"/>
              </a:ext>
            </a:extLst>
          </p:cNvPr>
          <p:cNvSpPr>
            <a:spLocks noChangeShapeType="1"/>
          </p:cNvSpPr>
          <p:nvPr/>
        </p:nvSpPr>
        <p:spPr bwMode="auto">
          <a:xfrm>
            <a:off x="5181600" y="9906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09" name="WordArt 37">
            <a:extLst>
              <a:ext uri="{FF2B5EF4-FFF2-40B4-BE49-F238E27FC236}">
                <a16:creationId xmlns:a16="http://schemas.microsoft.com/office/drawing/2014/main" id="{1C978CB8-562D-1D4D-92D4-90B9BF9F7B29}"/>
              </a:ext>
            </a:extLst>
          </p:cNvPr>
          <p:cNvSpPr>
            <a:spLocks noChangeArrowheads="1" noChangeShapeType="1" noTextEdit="1"/>
          </p:cNvSpPr>
          <p:nvPr/>
        </p:nvSpPr>
        <p:spPr bwMode="auto">
          <a:xfrm>
            <a:off x="1676400" y="6256338"/>
            <a:ext cx="4064000" cy="379412"/>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DeflateBottom">
              <a:avLst>
                <a:gd name="adj" fmla="val 53125"/>
              </a:avLst>
            </a:prstTxWarp>
          </a:bodyPr>
          <a:lstStyle/>
          <a:p>
            <a:pPr algn="ctr"/>
            <a:r>
              <a:rPr lang="en-US" sz="1600" kern="10" dirty="0">
                <a:solidFill>
                  <a:srgbClr val="0070C0"/>
                </a:solidFill>
                <a:latin typeface="Andale Mono" panose="020B0509000000000004" pitchFamily="49" charset="0"/>
              </a:rPr>
              <a:t>Project Team: Jason Maloney</a:t>
            </a:r>
          </a:p>
        </p:txBody>
      </p:sp>
      <p:sp>
        <p:nvSpPr>
          <p:cNvPr id="19495" name="Rectangle 39">
            <a:extLst>
              <a:ext uri="{FF2B5EF4-FFF2-40B4-BE49-F238E27FC236}">
                <a16:creationId xmlns:a16="http://schemas.microsoft.com/office/drawing/2014/main" id="{94139DD8-27AC-4AA2-A969-25FC0B05931D}"/>
              </a:ext>
            </a:extLst>
          </p:cNvPr>
          <p:cNvSpPr>
            <a:spLocks noChangeArrowheads="1"/>
          </p:cNvSpPr>
          <p:nvPr/>
        </p:nvSpPr>
        <p:spPr bwMode="auto">
          <a:xfrm>
            <a:off x="6247287" y="1478655"/>
            <a:ext cx="1107242" cy="289823"/>
          </a:xfrm>
          <a:prstGeom prst="rect">
            <a:avLst/>
          </a:prstGeom>
          <a:noFill/>
          <a:ln w="12700">
            <a:noFill/>
            <a:miter lim="800000"/>
            <a:headEnd/>
            <a:tailEnd/>
          </a:ln>
          <a:effectLst/>
        </p:spPr>
        <p:txBody>
          <a:bodyPr wrap="square" lIns="88900" tIns="44450" rIns="88900" bIns="44450">
            <a:spAutoFit/>
          </a:bodyPr>
          <a:lstStyle/>
          <a:p>
            <a:pPr algn="ctr" defTabSz="885825">
              <a:defRPr/>
            </a:pPr>
            <a:r>
              <a:rPr lang="en-US" sz="1300" b="1" u="sng" dirty="0">
                <a:effectLst>
                  <a:outerShdw blurRad="38100" dist="38100" dir="2700000" algn="tl">
                    <a:srgbClr val="C0C0C0"/>
                  </a:outerShdw>
                </a:effectLst>
                <a:latin typeface="Arial" charset="0"/>
              </a:rPr>
              <a:t>ANALYZE</a:t>
            </a:r>
          </a:p>
        </p:txBody>
      </p:sp>
      <p:sp>
        <p:nvSpPr>
          <p:cNvPr id="19496" name="Rectangle 40">
            <a:extLst>
              <a:ext uri="{FF2B5EF4-FFF2-40B4-BE49-F238E27FC236}">
                <a16:creationId xmlns:a16="http://schemas.microsoft.com/office/drawing/2014/main" id="{E5210B63-5626-4AF3-9CB8-9D20E7D59742}"/>
              </a:ext>
            </a:extLst>
          </p:cNvPr>
          <p:cNvSpPr>
            <a:spLocks noChangeArrowheads="1"/>
          </p:cNvSpPr>
          <p:nvPr/>
        </p:nvSpPr>
        <p:spPr bwMode="auto">
          <a:xfrm>
            <a:off x="9735771" y="1488255"/>
            <a:ext cx="1371600" cy="287338"/>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dirty="0">
                <a:effectLst>
                  <a:outerShdw blurRad="38100" dist="38100" dir="2700000" algn="tl">
                    <a:srgbClr val="C0C0C0"/>
                  </a:outerShdw>
                </a:effectLst>
                <a:latin typeface="Arial" charset="0"/>
              </a:rPr>
              <a:t>IMPROVE</a:t>
            </a:r>
          </a:p>
        </p:txBody>
      </p:sp>
      <p:sp>
        <p:nvSpPr>
          <p:cNvPr id="16412" name="Line 43">
            <a:extLst>
              <a:ext uri="{FF2B5EF4-FFF2-40B4-BE49-F238E27FC236}">
                <a16:creationId xmlns:a16="http://schemas.microsoft.com/office/drawing/2014/main" id="{8F3B0F57-140E-D845-97D2-153C69D73A00}"/>
              </a:ext>
            </a:extLst>
          </p:cNvPr>
          <p:cNvSpPr>
            <a:spLocks noChangeShapeType="1"/>
          </p:cNvSpPr>
          <p:nvPr/>
        </p:nvSpPr>
        <p:spPr bwMode="auto">
          <a:xfrm flipH="1">
            <a:off x="8910984" y="1447800"/>
            <a:ext cx="38100" cy="5187950"/>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13" name="Rectangle 45">
            <a:extLst>
              <a:ext uri="{FF2B5EF4-FFF2-40B4-BE49-F238E27FC236}">
                <a16:creationId xmlns:a16="http://schemas.microsoft.com/office/drawing/2014/main" id="{3DFF9C42-246B-274C-A261-0764EE70B8CD}"/>
              </a:ext>
            </a:extLst>
          </p:cNvPr>
          <p:cNvSpPr>
            <a:spLocks noChangeArrowheads="1"/>
          </p:cNvSpPr>
          <p:nvPr/>
        </p:nvSpPr>
        <p:spPr bwMode="auto">
          <a:xfrm>
            <a:off x="4851400" y="698500"/>
            <a:ext cx="5816600" cy="2159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6414" name="Text Box 46">
            <a:extLst>
              <a:ext uri="{FF2B5EF4-FFF2-40B4-BE49-F238E27FC236}">
                <a16:creationId xmlns:a16="http://schemas.microsoft.com/office/drawing/2014/main" id="{F096A4E2-D62C-B44C-90D2-261388BD6D79}"/>
              </a:ext>
            </a:extLst>
          </p:cNvPr>
          <p:cNvSpPr txBox="1">
            <a:spLocks noChangeArrowheads="1"/>
          </p:cNvSpPr>
          <p:nvPr/>
        </p:nvSpPr>
        <p:spPr bwMode="auto">
          <a:xfrm>
            <a:off x="5475288" y="609600"/>
            <a:ext cx="50403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50000"/>
              </a:spcBef>
              <a:buFontTx/>
              <a:buNone/>
            </a:pPr>
            <a:r>
              <a:rPr lang="en-US" altLang="en-US" sz="1200" dirty="0">
                <a:solidFill>
                  <a:schemeClr val="tx2"/>
                </a:solidFill>
                <a:latin typeface="Arial" panose="020B0604020202020204" pitchFamily="34" charset="0"/>
              </a:rPr>
              <a:t>Process owner: Jason</a:t>
            </a:r>
          </a:p>
        </p:txBody>
      </p:sp>
      <p:sp>
        <p:nvSpPr>
          <p:cNvPr id="16415" name="Line 54">
            <a:extLst>
              <a:ext uri="{FF2B5EF4-FFF2-40B4-BE49-F238E27FC236}">
                <a16:creationId xmlns:a16="http://schemas.microsoft.com/office/drawing/2014/main" id="{0DAE917E-3CCF-7C47-83DD-72B7357D29FA}"/>
              </a:ext>
            </a:extLst>
          </p:cNvPr>
          <p:cNvSpPr>
            <a:spLocks noChangeShapeType="1"/>
          </p:cNvSpPr>
          <p:nvPr/>
        </p:nvSpPr>
        <p:spPr bwMode="auto">
          <a:xfrm flipH="1">
            <a:off x="2489150" y="1430339"/>
            <a:ext cx="0" cy="4894263"/>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17" name="Line 77">
            <a:extLst>
              <a:ext uri="{FF2B5EF4-FFF2-40B4-BE49-F238E27FC236}">
                <a16:creationId xmlns:a16="http://schemas.microsoft.com/office/drawing/2014/main" id="{C0BCA907-D1F3-AD41-B893-4F61D8DCDD07}"/>
              </a:ext>
            </a:extLst>
          </p:cNvPr>
          <p:cNvSpPr>
            <a:spLocks noChangeShapeType="1"/>
          </p:cNvSpPr>
          <p:nvPr/>
        </p:nvSpPr>
        <p:spPr bwMode="auto">
          <a:xfrm>
            <a:off x="9372600" y="3771891"/>
            <a:ext cx="2590800" cy="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9534" name="Rectangle 78">
            <a:extLst>
              <a:ext uri="{FF2B5EF4-FFF2-40B4-BE49-F238E27FC236}">
                <a16:creationId xmlns:a16="http://schemas.microsoft.com/office/drawing/2014/main" id="{1B336DF1-2274-4CF9-88A4-1434D5A69684}"/>
              </a:ext>
            </a:extLst>
          </p:cNvPr>
          <p:cNvSpPr>
            <a:spLocks noChangeArrowheads="1"/>
          </p:cNvSpPr>
          <p:nvPr/>
        </p:nvSpPr>
        <p:spPr bwMode="auto">
          <a:xfrm>
            <a:off x="9735771" y="4872014"/>
            <a:ext cx="1371600" cy="287338"/>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dirty="0">
                <a:effectLst>
                  <a:outerShdw blurRad="38100" dist="38100" dir="2700000" algn="tl">
                    <a:srgbClr val="C0C0C0"/>
                  </a:outerShdw>
                </a:effectLst>
                <a:latin typeface="Arial" charset="0"/>
              </a:rPr>
              <a:t>CONTROL</a:t>
            </a:r>
          </a:p>
        </p:txBody>
      </p:sp>
      <p:sp>
        <p:nvSpPr>
          <p:cNvPr id="2" name="TextBox 1">
            <a:extLst>
              <a:ext uri="{FF2B5EF4-FFF2-40B4-BE49-F238E27FC236}">
                <a16:creationId xmlns:a16="http://schemas.microsoft.com/office/drawing/2014/main" id="{83325C30-82E8-2A4A-9586-40A0939C9EB0}"/>
              </a:ext>
            </a:extLst>
          </p:cNvPr>
          <p:cNvSpPr txBox="1"/>
          <p:nvPr/>
        </p:nvSpPr>
        <p:spPr>
          <a:xfrm>
            <a:off x="382095" y="1730988"/>
            <a:ext cx="2238704" cy="1384995"/>
          </a:xfrm>
          <a:prstGeom prst="rect">
            <a:avLst/>
          </a:prstGeom>
          <a:noFill/>
        </p:spPr>
        <p:txBody>
          <a:bodyPr wrap="square" rtlCol="0">
            <a:spAutoFit/>
          </a:bodyPr>
          <a:lstStyle/>
          <a:p>
            <a:r>
              <a:rPr lang="en-US" sz="1400" b="1" dirty="0"/>
              <a:t>Problem Statement</a:t>
            </a:r>
          </a:p>
          <a:p>
            <a:r>
              <a:rPr lang="en-US" sz="1400" dirty="0"/>
              <a:t>Savings varies by week. Weekly average is $17.05 and the range of savings is $75.</a:t>
            </a:r>
          </a:p>
          <a:p>
            <a:endParaRPr lang="en-US" sz="1400" dirty="0"/>
          </a:p>
        </p:txBody>
      </p:sp>
      <p:sp>
        <p:nvSpPr>
          <p:cNvPr id="3" name="TextBox 2">
            <a:extLst>
              <a:ext uri="{FF2B5EF4-FFF2-40B4-BE49-F238E27FC236}">
                <a16:creationId xmlns:a16="http://schemas.microsoft.com/office/drawing/2014/main" id="{F8F45328-D7B6-9C4E-AAAC-0DF7B3C9246F}"/>
              </a:ext>
            </a:extLst>
          </p:cNvPr>
          <p:cNvSpPr txBox="1"/>
          <p:nvPr/>
        </p:nvSpPr>
        <p:spPr>
          <a:xfrm>
            <a:off x="366061" y="2948200"/>
            <a:ext cx="2133600" cy="2462213"/>
          </a:xfrm>
          <a:prstGeom prst="rect">
            <a:avLst/>
          </a:prstGeom>
          <a:noFill/>
        </p:spPr>
        <p:txBody>
          <a:bodyPr wrap="square" rtlCol="0">
            <a:spAutoFit/>
          </a:bodyPr>
          <a:lstStyle/>
          <a:p>
            <a:r>
              <a:rPr lang="en-US" sz="1400" b="1" dirty="0"/>
              <a:t>Business Impact</a:t>
            </a:r>
          </a:p>
          <a:p>
            <a:r>
              <a:rPr lang="en-US" sz="1400" dirty="0"/>
              <a:t>Increase savings to $2600 per year. This would be a 193% increase from my current savings of $886.60 per year.</a:t>
            </a:r>
          </a:p>
          <a:p>
            <a:endParaRPr lang="en-US" sz="1400" dirty="0"/>
          </a:p>
          <a:p>
            <a:r>
              <a:rPr lang="en-US" sz="1400" dirty="0"/>
              <a:t>Defects in the process are very common. </a:t>
            </a:r>
          </a:p>
          <a:p>
            <a:r>
              <a:rPr lang="en-US" sz="1400" dirty="0"/>
              <a:t>Current SQL = 0.4</a:t>
            </a:r>
          </a:p>
          <a:p>
            <a:endParaRPr lang="en-US" sz="1400" b="1" dirty="0"/>
          </a:p>
        </p:txBody>
      </p:sp>
      <p:pic>
        <p:nvPicPr>
          <p:cNvPr id="4" name="Picture 3">
            <a:extLst>
              <a:ext uri="{FF2B5EF4-FFF2-40B4-BE49-F238E27FC236}">
                <a16:creationId xmlns:a16="http://schemas.microsoft.com/office/drawing/2014/main" id="{578F1357-544D-9B4E-8982-A15B8C3D585F}"/>
              </a:ext>
            </a:extLst>
          </p:cNvPr>
          <p:cNvPicPr>
            <a:picLocks noChangeAspect="1"/>
          </p:cNvPicPr>
          <p:nvPr/>
        </p:nvPicPr>
        <p:blipFill>
          <a:blip r:embed="rId3"/>
          <a:stretch>
            <a:fillRect/>
          </a:stretch>
        </p:blipFill>
        <p:spPr>
          <a:xfrm>
            <a:off x="366061" y="5368594"/>
            <a:ext cx="1249078" cy="992056"/>
          </a:xfrm>
          <a:prstGeom prst="rect">
            <a:avLst/>
          </a:prstGeom>
        </p:spPr>
      </p:pic>
      <p:graphicFrame>
        <p:nvGraphicFramePr>
          <p:cNvPr id="39" name="Chart 38">
            <a:extLst>
              <a:ext uri="{FF2B5EF4-FFF2-40B4-BE49-F238E27FC236}">
                <a16:creationId xmlns:a16="http://schemas.microsoft.com/office/drawing/2014/main" id="{AD7DA70D-D97E-674B-A336-61BB5B8EA468}"/>
              </a:ext>
            </a:extLst>
          </p:cNvPr>
          <p:cNvGraphicFramePr>
            <a:graphicFrameLocks/>
          </p:cNvGraphicFramePr>
          <p:nvPr>
            <p:extLst>
              <p:ext uri="{D42A27DB-BD31-4B8C-83A1-F6EECF244321}">
                <p14:modId xmlns:p14="http://schemas.microsoft.com/office/powerpoint/2010/main" val="1424626576"/>
              </p:ext>
            </p:extLst>
          </p:nvPr>
        </p:nvGraphicFramePr>
        <p:xfrm>
          <a:off x="2482186" y="1902480"/>
          <a:ext cx="2773635" cy="149007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1" name="Chart 40">
            <a:extLst>
              <a:ext uri="{FF2B5EF4-FFF2-40B4-BE49-F238E27FC236}">
                <a16:creationId xmlns:a16="http://schemas.microsoft.com/office/drawing/2014/main" id="{00000000-0008-0000-0700-00000C000000}"/>
              </a:ext>
            </a:extLst>
          </p:cNvPr>
          <p:cNvGraphicFramePr>
            <a:graphicFrameLocks/>
          </p:cNvGraphicFramePr>
          <p:nvPr>
            <p:extLst>
              <p:ext uri="{D42A27DB-BD31-4B8C-83A1-F6EECF244321}">
                <p14:modId xmlns:p14="http://schemas.microsoft.com/office/powerpoint/2010/main" val="1096709818"/>
              </p:ext>
            </p:extLst>
          </p:nvPr>
        </p:nvGraphicFramePr>
        <p:xfrm>
          <a:off x="2424043" y="4230539"/>
          <a:ext cx="3381046" cy="1857626"/>
        </p:xfrm>
        <a:graphic>
          <a:graphicData uri="http://schemas.openxmlformats.org/drawingml/2006/chart">
            <c:chart xmlns:c="http://schemas.openxmlformats.org/drawingml/2006/chart" xmlns:r="http://schemas.openxmlformats.org/officeDocument/2006/relationships" r:id="rId5"/>
          </a:graphicData>
        </a:graphic>
      </p:graphicFrame>
      <mc:AlternateContent xmlns:mc="http://schemas.openxmlformats.org/markup-compatibility/2006">
        <mc:Choice xmlns:a14="http://schemas.microsoft.com/office/drawing/2010/main" Requires="a14">
          <p:graphicFrame>
            <p:nvGraphicFramePr>
              <p:cNvPr id="42" name="Content Placeholder 3">
                <a:extLst>
                  <a:ext uri="{FF2B5EF4-FFF2-40B4-BE49-F238E27FC236}">
                    <a16:creationId xmlns:a16="http://schemas.microsoft.com/office/drawing/2014/main" id="{963E885F-CC89-B648-8234-9BD53E640AE0}"/>
                  </a:ext>
                </a:extLst>
              </p:cNvPr>
              <p:cNvGraphicFramePr>
                <a:graphicFrameLocks/>
              </p:cNvGraphicFramePr>
              <p:nvPr>
                <p:extLst>
                  <p:ext uri="{D42A27DB-BD31-4B8C-83A1-F6EECF244321}">
                    <p14:modId xmlns:p14="http://schemas.microsoft.com/office/powerpoint/2010/main" val="1109061588"/>
                  </p:ext>
                </p:extLst>
              </p:nvPr>
            </p:nvGraphicFramePr>
            <p:xfrm>
              <a:off x="5968240" y="1845779"/>
              <a:ext cx="1721668" cy="1706880"/>
            </p:xfrm>
            <a:graphic>
              <a:graphicData uri="http://schemas.openxmlformats.org/drawingml/2006/table">
                <a:tbl>
                  <a:tblPr firstRow="1" bandRow="1">
                    <a:tableStyleId>{5940675A-B579-460E-94D1-54222C63F5DA}</a:tableStyleId>
                  </a:tblPr>
                  <a:tblGrid>
                    <a:gridCol w="1031625">
                      <a:extLst>
                        <a:ext uri="{9D8B030D-6E8A-4147-A177-3AD203B41FA5}">
                          <a16:colId xmlns:a16="http://schemas.microsoft.com/office/drawing/2014/main" val="1230162421"/>
                        </a:ext>
                      </a:extLst>
                    </a:gridCol>
                    <a:gridCol w="690043">
                      <a:extLst>
                        <a:ext uri="{9D8B030D-6E8A-4147-A177-3AD203B41FA5}">
                          <a16:colId xmlns:a16="http://schemas.microsoft.com/office/drawing/2014/main" val="3931910267"/>
                        </a:ext>
                      </a:extLst>
                    </a:gridCol>
                  </a:tblGrid>
                  <a:tr h="228106">
                    <a:tc>
                      <a:txBody>
                        <a:bodyPr/>
                        <a:lstStyle/>
                        <a:p>
                          <a:pPr algn="ctr"/>
                          <a:r>
                            <a:rPr lang="en-US" sz="1000" dirty="0"/>
                            <a:t>s = </a:t>
                          </a:r>
                        </a:p>
                      </a:txBody>
                      <a:tcPr/>
                    </a:tc>
                    <a:tc>
                      <a:txBody>
                        <a:bodyPr/>
                        <a:lstStyle/>
                        <a:p>
                          <a:pPr algn="ctr"/>
                          <a:r>
                            <a:rPr lang="en-US" sz="1000" dirty="0"/>
                            <a:t>22.844</a:t>
                          </a:r>
                        </a:p>
                      </a:txBody>
                      <a:tcPr/>
                    </a:tc>
                    <a:extLst>
                      <a:ext uri="{0D108BD9-81ED-4DB2-BD59-A6C34878D82A}">
                        <a16:rowId xmlns:a16="http://schemas.microsoft.com/office/drawing/2014/main" val="561915690"/>
                      </a:ext>
                    </a:extLst>
                  </a:tr>
                  <a:tr h="228106">
                    <a:tc>
                      <a:txBody>
                        <a:bodyPr/>
                        <a:lstStyle/>
                        <a:p>
                          <a:pPr algn="ctr"/>
                          <a14:m>
                            <m:oMathPara xmlns:m="http://schemas.openxmlformats.org/officeDocument/2006/math">
                              <m:oMathParaPr>
                                <m:jc m:val="centerGroup"/>
                              </m:oMathParaPr>
                              <m:oMath xmlns:m="http://schemas.openxmlformats.org/officeDocument/2006/math">
                                <m:acc>
                                  <m:accPr>
                                    <m:chr m:val="̅"/>
                                    <m:ctrlPr>
                                      <a:rPr lang="en-US" sz="1000" i="1" smtClean="0">
                                        <a:latin typeface="Cambria Math" panose="02040503050406030204" pitchFamily="18" charset="0"/>
                                      </a:rPr>
                                    </m:ctrlPr>
                                  </m:accPr>
                                  <m:e>
                                    <m:r>
                                      <a:rPr lang="en-US" sz="1000" b="0" i="1" smtClean="0">
                                        <a:latin typeface="Cambria Math" panose="02040503050406030204" pitchFamily="18" charset="0"/>
                                      </a:rPr>
                                      <m:t>𝑥</m:t>
                                    </m:r>
                                  </m:e>
                                </m:acc>
                                <m:r>
                                  <a:rPr lang="en-US" sz="1000" b="0" i="1" smtClean="0">
                                    <a:latin typeface="Cambria Math" panose="02040503050406030204" pitchFamily="18" charset="0"/>
                                  </a:rPr>
                                  <m:t>=</m:t>
                                </m:r>
                              </m:oMath>
                            </m:oMathPara>
                          </a14:m>
                          <a:endParaRPr lang="en-US" sz="1000" dirty="0"/>
                        </a:p>
                      </a:txBody>
                      <a:tcPr/>
                    </a:tc>
                    <a:tc>
                      <a:txBody>
                        <a:bodyPr/>
                        <a:lstStyle/>
                        <a:p>
                          <a:pPr algn="ctr"/>
                          <a:r>
                            <a:rPr lang="en-US" sz="1000" dirty="0"/>
                            <a:t>17.05</a:t>
                          </a:r>
                        </a:p>
                      </a:txBody>
                      <a:tcPr/>
                    </a:tc>
                    <a:extLst>
                      <a:ext uri="{0D108BD9-81ED-4DB2-BD59-A6C34878D82A}">
                        <a16:rowId xmlns:a16="http://schemas.microsoft.com/office/drawing/2014/main" val="372365513"/>
                      </a:ext>
                    </a:extLst>
                  </a:tr>
                  <a:tr h="228106">
                    <a:tc>
                      <a:txBody>
                        <a:bodyPr/>
                        <a:lstStyle/>
                        <a:p>
                          <a:pPr algn="ctr"/>
                          <a:r>
                            <a:rPr lang="en-US" sz="1000" i="1" dirty="0"/>
                            <a:t>z</a:t>
                          </a:r>
                          <a:r>
                            <a:rPr lang="en-US" sz="1000" i="0" dirty="0"/>
                            <a:t> = </a:t>
                          </a:r>
                          <a:endParaRPr lang="en-US" sz="1000" i="1" dirty="0"/>
                        </a:p>
                      </a:txBody>
                      <a:tcPr/>
                    </a:tc>
                    <a:tc>
                      <a:txBody>
                        <a:bodyPr/>
                        <a:lstStyle/>
                        <a:p>
                          <a:pPr algn="ctr"/>
                          <a:r>
                            <a:rPr lang="en-US" sz="1000" dirty="0"/>
                            <a:t>1.96</a:t>
                          </a:r>
                        </a:p>
                      </a:txBody>
                      <a:tcPr/>
                    </a:tc>
                    <a:extLst>
                      <a:ext uri="{0D108BD9-81ED-4DB2-BD59-A6C34878D82A}">
                        <a16:rowId xmlns:a16="http://schemas.microsoft.com/office/drawing/2014/main" val="1411907054"/>
                      </a:ext>
                    </a:extLst>
                  </a:tr>
                  <a:tr h="228106">
                    <a:tc>
                      <a:txBody>
                        <a:bodyPr/>
                        <a:lstStyle/>
                        <a:p>
                          <a:pPr algn="ctr"/>
                          <a14:m>
                            <m:oMath xmlns:m="http://schemas.openxmlformats.org/officeDocument/2006/math">
                              <m:r>
                                <a:rPr lang="en-US" sz="1000" i="1" smtClean="0">
                                  <a:latin typeface="Cambria Math" panose="02040503050406030204" pitchFamily="18" charset="0"/>
                                  <a:ea typeface="Cambria Math" panose="02040503050406030204" pitchFamily="18" charset="0"/>
                                </a:rPr>
                                <m:t>𝛼</m:t>
                              </m:r>
                            </m:oMath>
                          </a14:m>
                          <a:r>
                            <a:rPr lang="en-US" sz="1000" i="1" dirty="0"/>
                            <a:t> =</a:t>
                          </a:r>
                        </a:p>
                      </a:txBody>
                      <a:tcPr/>
                    </a:tc>
                    <a:tc>
                      <a:txBody>
                        <a:bodyPr/>
                        <a:lstStyle/>
                        <a:p>
                          <a:pPr algn="ctr"/>
                          <a:r>
                            <a:rPr lang="en-US" sz="1000" dirty="0"/>
                            <a:t>0.05</a:t>
                          </a:r>
                        </a:p>
                      </a:txBody>
                      <a:tcPr/>
                    </a:tc>
                    <a:extLst>
                      <a:ext uri="{0D108BD9-81ED-4DB2-BD59-A6C34878D82A}">
                        <a16:rowId xmlns:a16="http://schemas.microsoft.com/office/drawing/2014/main" val="3387181085"/>
                      </a:ext>
                    </a:extLst>
                  </a:tr>
                  <a:tr h="228106">
                    <a:tc>
                      <a:txBody>
                        <a:bodyPr/>
                        <a:lstStyle/>
                        <a:p>
                          <a:pPr algn="ctr"/>
                          <a:r>
                            <a:rPr lang="en-US" sz="1000" i="1" dirty="0"/>
                            <a:t>n </a:t>
                          </a:r>
                          <a:r>
                            <a:rPr lang="en-US" sz="1000" i="0" dirty="0"/>
                            <a:t>= </a:t>
                          </a:r>
                          <a:endParaRPr lang="en-US" sz="1000" i="1" dirty="0"/>
                        </a:p>
                      </a:txBody>
                      <a:tcPr/>
                    </a:tc>
                    <a:tc>
                      <a:txBody>
                        <a:bodyPr/>
                        <a:lstStyle/>
                        <a:p>
                          <a:pPr algn="ctr"/>
                          <a:r>
                            <a:rPr lang="en-US" sz="1000" dirty="0"/>
                            <a:t>55</a:t>
                          </a:r>
                        </a:p>
                      </a:txBody>
                      <a:tcPr/>
                    </a:tc>
                    <a:extLst>
                      <a:ext uri="{0D108BD9-81ED-4DB2-BD59-A6C34878D82A}">
                        <a16:rowId xmlns:a16="http://schemas.microsoft.com/office/drawing/2014/main" val="3253162188"/>
                      </a:ext>
                    </a:extLst>
                  </a:tr>
                  <a:tr h="228106">
                    <a:tc>
                      <a:txBody>
                        <a:bodyPr/>
                        <a:lstStyle/>
                        <a:p>
                          <a:pPr algn="ctr"/>
                          <a:r>
                            <a:rPr lang="en-US" sz="1000" i="0" dirty="0"/>
                            <a:t>Lower Bound</a:t>
                          </a:r>
                        </a:p>
                      </a:txBody>
                      <a:tcPr/>
                    </a:tc>
                    <a:tc>
                      <a:txBody>
                        <a:bodyPr/>
                        <a:lstStyle/>
                        <a:p>
                          <a:pPr algn="ctr"/>
                          <a:r>
                            <a:rPr lang="en-US" sz="1000" dirty="0"/>
                            <a:t>11.01</a:t>
                          </a:r>
                        </a:p>
                      </a:txBody>
                      <a:tcPr/>
                    </a:tc>
                    <a:extLst>
                      <a:ext uri="{0D108BD9-81ED-4DB2-BD59-A6C34878D82A}">
                        <a16:rowId xmlns:a16="http://schemas.microsoft.com/office/drawing/2014/main" val="4034580592"/>
                      </a:ext>
                    </a:extLst>
                  </a:tr>
                  <a:tr h="228106">
                    <a:tc>
                      <a:txBody>
                        <a:bodyPr/>
                        <a:lstStyle/>
                        <a:p>
                          <a:pPr algn="ctr"/>
                          <a:r>
                            <a:rPr lang="en-US" sz="1000" i="0" dirty="0"/>
                            <a:t>Upper Bound</a:t>
                          </a:r>
                        </a:p>
                      </a:txBody>
                      <a:tcPr/>
                    </a:tc>
                    <a:tc>
                      <a:txBody>
                        <a:bodyPr/>
                        <a:lstStyle/>
                        <a:p>
                          <a:pPr algn="ctr"/>
                          <a:r>
                            <a:rPr lang="en-US" sz="1000" dirty="0"/>
                            <a:t>23.09</a:t>
                          </a:r>
                        </a:p>
                      </a:txBody>
                      <a:tcPr/>
                    </a:tc>
                    <a:extLst>
                      <a:ext uri="{0D108BD9-81ED-4DB2-BD59-A6C34878D82A}">
                        <a16:rowId xmlns:a16="http://schemas.microsoft.com/office/drawing/2014/main" val="302288256"/>
                      </a:ext>
                    </a:extLst>
                  </a:tr>
                </a:tbl>
              </a:graphicData>
            </a:graphic>
          </p:graphicFrame>
        </mc:Choice>
        <mc:Fallback>
          <p:graphicFrame>
            <p:nvGraphicFramePr>
              <p:cNvPr id="42" name="Content Placeholder 3">
                <a:extLst>
                  <a:ext uri="{FF2B5EF4-FFF2-40B4-BE49-F238E27FC236}">
                    <a16:creationId xmlns:a16="http://schemas.microsoft.com/office/drawing/2014/main" id="{963E885F-CC89-B648-8234-9BD53E640AE0}"/>
                  </a:ext>
                </a:extLst>
              </p:cNvPr>
              <p:cNvGraphicFramePr>
                <a:graphicFrameLocks/>
              </p:cNvGraphicFramePr>
              <p:nvPr>
                <p:extLst>
                  <p:ext uri="{D42A27DB-BD31-4B8C-83A1-F6EECF244321}">
                    <p14:modId xmlns:p14="http://schemas.microsoft.com/office/powerpoint/2010/main" val="1109061588"/>
                  </p:ext>
                </p:extLst>
              </p:nvPr>
            </p:nvGraphicFramePr>
            <p:xfrm>
              <a:off x="5968240" y="1845779"/>
              <a:ext cx="1721668" cy="1706880"/>
            </p:xfrm>
            <a:graphic>
              <a:graphicData uri="http://schemas.openxmlformats.org/drawingml/2006/table">
                <a:tbl>
                  <a:tblPr firstRow="1" bandRow="1">
                    <a:tableStyleId>{5940675A-B579-460E-94D1-54222C63F5DA}</a:tableStyleId>
                  </a:tblPr>
                  <a:tblGrid>
                    <a:gridCol w="1031625">
                      <a:extLst>
                        <a:ext uri="{9D8B030D-6E8A-4147-A177-3AD203B41FA5}">
                          <a16:colId xmlns:a16="http://schemas.microsoft.com/office/drawing/2014/main" val="1230162421"/>
                        </a:ext>
                      </a:extLst>
                    </a:gridCol>
                    <a:gridCol w="690043">
                      <a:extLst>
                        <a:ext uri="{9D8B030D-6E8A-4147-A177-3AD203B41FA5}">
                          <a16:colId xmlns:a16="http://schemas.microsoft.com/office/drawing/2014/main" val="3931910267"/>
                        </a:ext>
                      </a:extLst>
                    </a:gridCol>
                  </a:tblGrid>
                  <a:tr h="243840">
                    <a:tc>
                      <a:txBody>
                        <a:bodyPr/>
                        <a:lstStyle/>
                        <a:p>
                          <a:pPr algn="ctr"/>
                          <a:r>
                            <a:rPr lang="en-US" sz="1000" dirty="0"/>
                            <a:t>s = </a:t>
                          </a:r>
                        </a:p>
                      </a:txBody>
                      <a:tcPr/>
                    </a:tc>
                    <a:tc>
                      <a:txBody>
                        <a:bodyPr/>
                        <a:lstStyle/>
                        <a:p>
                          <a:pPr algn="ctr"/>
                          <a:r>
                            <a:rPr lang="en-US" sz="1000" dirty="0"/>
                            <a:t>22.844</a:t>
                          </a:r>
                        </a:p>
                      </a:txBody>
                      <a:tcPr/>
                    </a:tc>
                    <a:extLst>
                      <a:ext uri="{0D108BD9-81ED-4DB2-BD59-A6C34878D82A}">
                        <a16:rowId xmlns:a16="http://schemas.microsoft.com/office/drawing/2014/main" val="561915690"/>
                      </a:ext>
                    </a:extLst>
                  </a:tr>
                  <a:tr h="243840">
                    <a:tc>
                      <a:txBody>
                        <a:bodyPr/>
                        <a:lstStyle/>
                        <a:p>
                          <a:endParaRPr lang="en-US"/>
                        </a:p>
                      </a:txBody>
                      <a:tcPr>
                        <a:blipFill>
                          <a:blip r:embed="rId6"/>
                          <a:stretch>
                            <a:fillRect t="-100000" r="-67073" b="-490000"/>
                          </a:stretch>
                        </a:blipFill>
                      </a:tcPr>
                    </a:tc>
                    <a:tc>
                      <a:txBody>
                        <a:bodyPr/>
                        <a:lstStyle/>
                        <a:p>
                          <a:pPr algn="ctr"/>
                          <a:r>
                            <a:rPr lang="en-US" sz="1000" dirty="0"/>
                            <a:t>17.05</a:t>
                          </a:r>
                        </a:p>
                      </a:txBody>
                      <a:tcPr/>
                    </a:tc>
                    <a:extLst>
                      <a:ext uri="{0D108BD9-81ED-4DB2-BD59-A6C34878D82A}">
                        <a16:rowId xmlns:a16="http://schemas.microsoft.com/office/drawing/2014/main" val="372365513"/>
                      </a:ext>
                    </a:extLst>
                  </a:tr>
                  <a:tr h="243840">
                    <a:tc>
                      <a:txBody>
                        <a:bodyPr/>
                        <a:lstStyle/>
                        <a:p>
                          <a:pPr algn="ctr"/>
                          <a:r>
                            <a:rPr lang="en-US" sz="1000" i="1" dirty="0"/>
                            <a:t>z</a:t>
                          </a:r>
                          <a:r>
                            <a:rPr lang="en-US" sz="1000" i="0" dirty="0"/>
                            <a:t> = </a:t>
                          </a:r>
                          <a:endParaRPr lang="en-US" sz="1000" i="1" dirty="0"/>
                        </a:p>
                      </a:txBody>
                      <a:tcPr/>
                    </a:tc>
                    <a:tc>
                      <a:txBody>
                        <a:bodyPr/>
                        <a:lstStyle/>
                        <a:p>
                          <a:pPr algn="ctr"/>
                          <a:r>
                            <a:rPr lang="en-US" sz="1000" dirty="0"/>
                            <a:t>1.96</a:t>
                          </a:r>
                        </a:p>
                      </a:txBody>
                      <a:tcPr/>
                    </a:tc>
                    <a:extLst>
                      <a:ext uri="{0D108BD9-81ED-4DB2-BD59-A6C34878D82A}">
                        <a16:rowId xmlns:a16="http://schemas.microsoft.com/office/drawing/2014/main" val="1411907054"/>
                      </a:ext>
                    </a:extLst>
                  </a:tr>
                  <a:tr h="243840">
                    <a:tc>
                      <a:txBody>
                        <a:bodyPr/>
                        <a:lstStyle/>
                        <a:p>
                          <a:endParaRPr lang="en-US"/>
                        </a:p>
                      </a:txBody>
                      <a:tcPr>
                        <a:blipFill>
                          <a:blip r:embed="rId6"/>
                          <a:stretch>
                            <a:fillRect t="-310526" r="-67073" b="-315789"/>
                          </a:stretch>
                        </a:blipFill>
                      </a:tcPr>
                    </a:tc>
                    <a:tc>
                      <a:txBody>
                        <a:bodyPr/>
                        <a:lstStyle/>
                        <a:p>
                          <a:pPr algn="ctr"/>
                          <a:r>
                            <a:rPr lang="en-US" sz="1000" dirty="0"/>
                            <a:t>0.05</a:t>
                          </a:r>
                        </a:p>
                      </a:txBody>
                      <a:tcPr/>
                    </a:tc>
                    <a:extLst>
                      <a:ext uri="{0D108BD9-81ED-4DB2-BD59-A6C34878D82A}">
                        <a16:rowId xmlns:a16="http://schemas.microsoft.com/office/drawing/2014/main" val="3387181085"/>
                      </a:ext>
                    </a:extLst>
                  </a:tr>
                  <a:tr h="243840">
                    <a:tc>
                      <a:txBody>
                        <a:bodyPr/>
                        <a:lstStyle/>
                        <a:p>
                          <a:pPr algn="ctr"/>
                          <a:r>
                            <a:rPr lang="en-US" sz="1000" i="1" dirty="0"/>
                            <a:t>n </a:t>
                          </a:r>
                          <a:r>
                            <a:rPr lang="en-US" sz="1000" i="0" dirty="0"/>
                            <a:t>= </a:t>
                          </a:r>
                          <a:endParaRPr lang="en-US" sz="1000" i="1" dirty="0"/>
                        </a:p>
                      </a:txBody>
                      <a:tcPr/>
                    </a:tc>
                    <a:tc>
                      <a:txBody>
                        <a:bodyPr/>
                        <a:lstStyle/>
                        <a:p>
                          <a:pPr algn="ctr"/>
                          <a:r>
                            <a:rPr lang="en-US" sz="1000" dirty="0"/>
                            <a:t>55</a:t>
                          </a:r>
                        </a:p>
                      </a:txBody>
                      <a:tcPr/>
                    </a:tc>
                    <a:extLst>
                      <a:ext uri="{0D108BD9-81ED-4DB2-BD59-A6C34878D82A}">
                        <a16:rowId xmlns:a16="http://schemas.microsoft.com/office/drawing/2014/main" val="3253162188"/>
                      </a:ext>
                    </a:extLst>
                  </a:tr>
                  <a:tr h="243840">
                    <a:tc>
                      <a:txBody>
                        <a:bodyPr/>
                        <a:lstStyle/>
                        <a:p>
                          <a:pPr algn="ctr"/>
                          <a:r>
                            <a:rPr lang="en-US" sz="1000" i="0" dirty="0"/>
                            <a:t>Lower Bound</a:t>
                          </a:r>
                        </a:p>
                      </a:txBody>
                      <a:tcPr/>
                    </a:tc>
                    <a:tc>
                      <a:txBody>
                        <a:bodyPr/>
                        <a:lstStyle/>
                        <a:p>
                          <a:pPr algn="ctr"/>
                          <a:r>
                            <a:rPr lang="en-US" sz="1000" dirty="0"/>
                            <a:t>11.01</a:t>
                          </a:r>
                        </a:p>
                      </a:txBody>
                      <a:tcPr/>
                    </a:tc>
                    <a:extLst>
                      <a:ext uri="{0D108BD9-81ED-4DB2-BD59-A6C34878D82A}">
                        <a16:rowId xmlns:a16="http://schemas.microsoft.com/office/drawing/2014/main" val="4034580592"/>
                      </a:ext>
                    </a:extLst>
                  </a:tr>
                  <a:tr h="243840">
                    <a:tc>
                      <a:txBody>
                        <a:bodyPr/>
                        <a:lstStyle/>
                        <a:p>
                          <a:pPr algn="ctr"/>
                          <a:r>
                            <a:rPr lang="en-US" sz="1000" i="0" dirty="0"/>
                            <a:t>Upper Bound</a:t>
                          </a:r>
                        </a:p>
                      </a:txBody>
                      <a:tcPr/>
                    </a:tc>
                    <a:tc>
                      <a:txBody>
                        <a:bodyPr/>
                        <a:lstStyle/>
                        <a:p>
                          <a:pPr algn="ctr"/>
                          <a:r>
                            <a:rPr lang="en-US" sz="1000" dirty="0"/>
                            <a:t>23.09</a:t>
                          </a:r>
                        </a:p>
                      </a:txBody>
                      <a:tcPr/>
                    </a:tc>
                    <a:extLst>
                      <a:ext uri="{0D108BD9-81ED-4DB2-BD59-A6C34878D82A}">
                        <a16:rowId xmlns:a16="http://schemas.microsoft.com/office/drawing/2014/main" val="302288256"/>
                      </a:ext>
                    </a:extLst>
                  </a:tr>
                </a:tbl>
              </a:graphicData>
            </a:graphic>
          </p:graphicFrame>
        </mc:Fallback>
      </mc:AlternateContent>
      <p:graphicFrame>
        <p:nvGraphicFramePr>
          <p:cNvPr id="49" name="Chart 48">
            <a:extLst>
              <a:ext uri="{FF2B5EF4-FFF2-40B4-BE49-F238E27FC236}">
                <a16:creationId xmlns:a16="http://schemas.microsoft.com/office/drawing/2014/main" id="{C53B687C-C0B7-2D47-B1F0-7CDA3AAC750E}"/>
              </a:ext>
            </a:extLst>
          </p:cNvPr>
          <p:cNvGraphicFramePr>
            <a:graphicFrameLocks/>
          </p:cNvGraphicFramePr>
          <p:nvPr>
            <p:extLst>
              <p:ext uri="{D42A27DB-BD31-4B8C-83A1-F6EECF244321}">
                <p14:modId xmlns:p14="http://schemas.microsoft.com/office/powerpoint/2010/main" val="2977257129"/>
              </p:ext>
            </p:extLst>
          </p:nvPr>
        </p:nvGraphicFramePr>
        <p:xfrm>
          <a:off x="5812053" y="4683385"/>
          <a:ext cx="2968404" cy="1793615"/>
        </p:xfrm>
        <a:graphic>
          <a:graphicData uri="http://schemas.openxmlformats.org/drawingml/2006/chart">
            <c:chart xmlns:c="http://schemas.openxmlformats.org/drawingml/2006/chart" xmlns:r="http://schemas.openxmlformats.org/officeDocument/2006/relationships" r:id="rId7"/>
          </a:graphicData>
        </a:graphic>
      </p:graphicFrame>
      <p:sp>
        <p:nvSpPr>
          <p:cNvPr id="12" name="Left Arrow Callout 11">
            <a:extLst>
              <a:ext uri="{FF2B5EF4-FFF2-40B4-BE49-F238E27FC236}">
                <a16:creationId xmlns:a16="http://schemas.microsoft.com/office/drawing/2014/main" id="{484F7FEA-F9D7-FF46-B57B-430A0F619E26}"/>
              </a:ext>
            </a:extLst>
          </p:cNvPr>
          <p:cNvSpPr/>
          <p:nvPr/>
        </p:nvSpPr>
        <p:spPr>
          <a:xfrm>
            <a:off x="7598120" y="1942658"/>
            <a:ext cx="1308101" cy="1609304"/>
          </a:xfrm>
          <a:prstGeom prst="leftArrowCallou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a:t>95% confidence interval that the true savings amount is between $11.01 and $23.09.</a:t>
            </a:r>
          </a:p>
        </p:txBody>
      </p:sp>
      <p:sp>
        <p:nvSpPr>
          <p:cNvPr id="13" name="Rectangular Callout 12">
            <a:extLst>
              <a:ext uri="{FF2B5EF4-FFF2-40B4-BE49-F238E27FC236}">
                <a16:creationId xmlns:a16="http://schemas.microsoft.com/office/drawing/2014/main" id="{C665BEAB-99CB-F84D-9666-C95BF8567284}"/>
              </a:ext>
            </a:extLst>
          </p:cNvPr>
          <p:cNvSpPr/>
          <p:nvPr/>
        </p:nvSpPr>
        <p:spPr>
          <a:xfrm>
            <a:off x="6255123" y="3904727"/>
            <a:ext cx="1670392" cy="735071"/>
          </a:xfrm>
          <a:prstGeom prst="wedgeRectCallou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a:t>Pareto shows that about 50% of my total spending falls into 3 categories.</a:t>
            </a:r>
          </a:p>
        </p:txBody>
      </p:sp>
      <p:sp>
        <p:nvSpPr>
          <p:cNvPr id="14" name="Explosion 2 13">
            <a:extLst>
              <a:ext uri="{FF2B5EF4-FFF2-40B4-BE49-F238E27FC236}">
                <a16:creationId xmlns:a16="http://schemas.microsoft.com/office/drawing/2014/main" id="{1BCDD8EB-0EB4-7E46-A79C-EA927E2EA23D}"/>
              </a:ext>
            </a:extLst>
          </p:cNvPr>
          <p:cNvSpPr/>
          <p:nvPr/>
        </p:nvSpPr>
        <p:spPr>
          <a:xfrm>
            <a:off x="2963037" y="2928999"/>
            <a:ext cx="2368166" cy="1650309"/>
          </a:xfrm>
          <a:prstGeom prst="irregularSeal2">
            <a:avLst/>
          </a:prstGeom>
          <a:gradFill>
            <a:gsLst>
              <a:gs pos="0">
                <a:schemeClr val="accent2">
                  <a:lumMod val="110000"/>
                  <a:satMod val="105000"/>
                  <a:tint val="67000"/>
                </a:schemeClr>
              </a:gs>
              <a:gs pos="50000">
                <a:schemeClr val="accent2">
                  <a:lumMod val="105000"/>
                  <a:satMod val="103000"/>
                  <a:tint val="73000"/>
                  <a:alpha val="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r>
              <a:rPr lang="en-US" sz="800" dirty="0"/>
              <a:t>Weekly savings vary and are consistently below the target amount of $50. The process is out of control.</a:t>
            </a:r>
          </a:p>
        </p:txBody>
      </p:sp>
      <p:graphicFrame>
        <p:nvGraphicFramePr>
          <p:cNvPr id="53" name="Chart 52">
            <a:extLst>
              <a:ext uri="{FF2B5EF4-FFF2-40B4-BE49-F238E27FC236}">
                <a16:creationId xmlns:a16="http://schemas.microsoft.com/office/drawing/2014/main" id="{2B968CC2-4730-D545-A3D1-175D176DB4B1}"/>
              </a:ext>
            </a:extLst>
          </p:cNvPr>
          <p:cNvGraphicFramePr>
            <a:graphicFrameLocks/>
          </p:cNvGraphicFramePr>
          <p:nvPr>
            <p:extLst>
              <p:ext uri="{D42A27DB-BD31-4B8C-83A1-F6EECF244321}">
                <p14:modId xmlns:p14="http://schemas.microsoft.com/office/powerpoint/2010/main" val="4051672902"/>
              </p:ext>
            </p:extLst>
          </p:nvPr>
        </p:nvGraphicFramePr>
        <p:xfrm>
          <a:off x="8906221" y="1659734"/>
          <a:ext cx="3046970" cy="2112157"/>
        </p:xfrm>
        <a:graphic>
          <a:graphicData uri="http://schemas.openxmlformats.org/drawingml/2006/chart">
            <c:chart xmlns:c="http://schemas.openxmlformats.org/drawingml/2006/chart" xmlns:r="http://schemas.openxmlformats.org/officeDocument/2006/relationships" r:id="rId8"/>
          </a:graphicData>
        </a:graphic>
      </p:graphicFrame>
      <p:sp>
        <p:nvSpPr>
          <p:cNvPr id="16" name="TextBox 15">
            <a:extLst>
              <a:ext uri="{FF2B5EF4-FFF2-40B4-BE49-F238E27FC236}">
                <a16:creationId xmlns:a16="http://schemas.microsoft.com/office/drawing/2014/main" id="{25095E41-64F8-AB4F-914C-1608331B8EA2}"/>
              </a:ext>
            </a:extLst>
          </p:cNvPr>
          <p:cNvSpPr txBox="1"/>
          <p:nvPr/>
        </p:nvSpPr>
        <p:spPr>
          <a:xfrm>
            <a:off x="9182932" y="3791668"/>
            <a:ext cx="2768109" cy="1015663"/>
          </a:xfrm>
          <a:prstGeom prst="rect">
            <a:avLst/>
          </a:prstGeom>
          <a:noFill/>
        </p:spPr>
        <p:txBody>
          <a:bodyPr wrap="square" rtlCol="0">
            <a:spAutoFit/>
          </a:bodyPr>
          <a:lstStyle/>
          <a:p>
            <a:r>
              <a:rPr lang="en-US" sz="1200" dirty="0"/>
              <a:t>The process is in control. There are spikes in the data every two weeks that go up to $100 or $50/week.</a:t>
            </a:r>
          </a:p>
          <a:p>
            <a:endParaRPr lang="en-US" sz="1200" dirty="0"/>
          </a:p>
          <a:p>
            <a:r>
              <a:rPr lang="en-US" sz="1200" dirty="0"/>
              <a:t>Improved SQL = 1.5</a:t>
            </a:r>
          </a:p>
        </p:txBody>
      </p:sp>
      <p:sp>
        <p:nvSpPr>
          <p:cNvPr id="17" name="TextBox 16">
            <a:extLst>
              <a:ext uri="{FF2B5EF4-FFF2-40B4-BE49-F238E27FC236}">
                <a16:creationId xmlns:a16="http://schemas.microsoft.com/office/drawing/2014/main" id="{E0E2BE76-E396-F648-AF9E-60E525C57A17}"/>
              </a:ext>
            </a:extLst>
          </p:cNvPr>
          <p:cNvSpPr txBox="1"/>
          <p:nvPr/>
        </p:nvSpPr>
        <p:spPr>
          <a:xfrm>
            <a:off x="9091448" y="5368594"/>
            <a:ext cx="2774731" cy="1569660"/>
          </a:xfrm>
          <a:prstGeom prst="rect">
            <a:avLst/>
          </a:prstGeom>
          <a:noFill/>
        </p:spPr>
        <p:txBody>
          <a:bodyPr wrap="square" rtlCol="0">
            <a:spAutoFit/>
          </a:bodyPr>
          <a:lstStyle/>
          <a:p>
            <a:pPr marL="285750" indent="-285750">
              <a:buFont typeface="Arial" panose="020B0604020202020204" pitchFamily="34" charset="0"/>
              <a:buChar char="•"/>
            </a:pPr>
            <a:r>
              <a:rPr lang="en-US" sz="1200" dirty="0"/>
              <a:t>Transfer $100 to savings each pay period.</a:t>
            </a:r>
          </a:p>
          <a:p>
            <a:pPr marL="285750" indent="-285750">
              <a:buFont typeface="Arial" panose="020B0604020202020204" pitchFamily="34" charset="0"/>
              <a:buChar char="•"/>
            </a:pPr>
            <a:r>
              <a:rPr lang="en-US" sz="1200" dirty="0"/>
              <a:t>Keep the Way-To-Save checking account.</a:t>
            </a:r>
          </a:p>
          <a:p>
            <a:pPr marL="285750" indent="-285750">
              <a:buFont typeface="Arial" panose="020B0604020202020204" pitchFamily="34" charset="0"/>
              <a:buChar char="•"/>
            </a:pPr>
            <a:r>
              <a:rPr lang="en-US" sz="1200" dirty="0"/>
              <a:t>Cook more at home to limit the number of times ordering delivery or eating out to once a week.</a:t>
            </a:r>
          </a:p>
          <a:p>
            <a:pPr marL="285750" indent="-285750">
              <a:buFont typeface="Arial" panose="020B0604020202020204" pitchFamily="34" charset="0"/>
              <a:buChar char="•"/>
            </a:pPr>
            <a:endParaRPr lang="en-US" sz="1200" dirty="0"/>
          </a:p>
        </p:txBody>
      </p:sp>
    </p:spTree>
    <p:extLst>
      <p:ext uri="{BB962C8B-B14F-4D97-AF65-F5344CB8AC3E}">
        <p14:creationId xmlns:p14="http://schemas.microsoft.com/office/powerpoint/2010/main" val="112783891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0AEC8-D4FB-5E47-BFEF-6433C05E7AA0}"/>
              </a:ext>
            </a:extLst>
          </p:cNvPr>
          <p:cNvSpPr>
            <a:spLocks noGrp="1"/>
          </p:cNvSpPr>
          <p:nvPr>
            <p:ph type="title"/>
          </p:nvPr>
        </p:nvSpPr>
        <p:spPr>
          <a:xfrm>
            <a:off x="514351" y="153659"/>
            <a:ext cx="11015662" cy="1325563"/>
          </a:xfrm>
        </p:spPr>
        <p:txBody>
          <a:bodyPr/>
          <a:lstStyle/>
          <a:p>
            <a:pPr algn="ctr"/>
            <a:r>
              <a:rPr lang="en-US" dirty="0"/>
              <a:t>ANALYZE: Confidence Interval of Amount Saved</a:t>
            </a:r>
          </a:p>
        </p:txBody>
      </p:sp>
      <mc:AlternateContent xmlns:mc="http://schemas.openxmlformats.org/markup-compatibility/2006">
        <mc:Choice xmlns:a14="http://schemas.microsoft.com/office/drawing/2010/main" Requires="a14">
          <p:graphicFrame>
            <p:nvGraphicFramePr>
              <p:cNvPr id="4" name="Content Placeholder 3">
                <a:extLst>
                  <a:ext uri="{FF2B5EF4-FFF2-40B4-BE49-F238E27FC236}">
                    <a16:creationId xmlns:a16="http://schemas.microsoft.com/office/drawing/2014/main" id="{95A86700-1B1E-464E-83F0-E47224C6E068}"/>
                  </a:ext>
                </a:extLst>
              </p:cNvPr>
              <p:cNvGraphicFramePr>
                <a:graphicFrameLocks noGrp="1"/>
              </p:cNvGraphicFramePr>
              <p:nvPr>
                <p:ph idx="1"/>
                <p:extLst>
                  <p:ext uri="{D42A27DB-BD31-4B8C-83A1-F6EECF244321}">
                    <p14:modId xmlns:p14="http://schemas.microsoft.com/office/powerpoint/2010/main" val="240265394"/>
                  </p:ext>
                </p:extLst>
              </p:nvPr>
            </p:nvGraphicFramePr>
            <p:xfrm>
              <a:off x="6576848" y="1594617"/>
              <a:ext cx="3874813" cy="2595880"/>
            </p:xfrm>
            <a:graphic>
              <a:graphicData uri="http://schemas.openxmlformats.org/drawingml/2006/table">
                <a:tbl>
                  <a:tblPr firstRow="1" bandRow="1">
                    <a:tableStyleId>{5940675A-B579-460E-94D1-54222C63F5DA}</a:tableStyleId>
                  </a:tblPr>
                  <a:tblGrid>
                    <a:gridCol w="1846317">
                      <a:extLst>
                        <a:ext uri="{9D8B030D-6E8A-4147-A177-3AD203B41FA5}">
                          <a16:colId xmlns:a16="http://schemas.microsoft.com/office/drawing/2014/main" val="1230162421"/>
                        </a:ext>
                      </a:extLst>
                    </a:gridCol>
                    <a:gridCol w="2028496">
                      <a:extLst>
                        <a:ext uri="{9D8B030D-6E8A-4147-A177-3AD203B41FA5}">
                          <a16:colId xmlns:a16="http://schemas.microsoft.com/office/drawing/2014/main" val="3931910267"/>
                        </a:ext>
                      </a:extLst>
                    </a:gridCol>
                  </a:tblGrid>
                  <a:tr h="370840">
                    <a:tc>
                      <a:txBody>
                        <a:bodyPr/>
                        <a:lstStyle/>
                        <a:p>
                          <a:pPr algn="ctr"/>
                          <a:r>
                            <a:rPr lang="en-US" dirty="0"/>
                            <a:t>s = </a:t>
                          </a:r>
                        </a:p>
                      </a:txBody>
                      <a:tcPr/>
                    </a:tc>
                    <a:tc>
                      <a:txBody>
                        <a:bodyPr/>
                        <a:lstStyle/>
                        <a:p>
                          <a:pPr algn="ctr"/>
                          <a:r>
                            <a:rPr lang="en-US" dirty="0"/>
                            <a:t>22.844</a:t>
                          </a:r>
                        </a:p>
                      </a:txBody>
                      <a:tcPr/>
                    </a:tc>
                    <a:extLst>
                      <a:ext uri="{0D108BD9-81ED-4DB2-BD59-A6C34878D82A}">
                        <a16:rowId xmlns:a16="http://schemas.microsoft.com/office/drawing/2014/main" val="561915690"/>
                      </a:ext>
                    </a:extLst>
                  </a:tr>
                  <a:tr h="370840">
                    <a:tc>
                      <a:txBody>
                        <a:bodyPr/>
                        <a:lstStyle/>
                        <a:p>
                          <a:pPr algn="ct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oMath>
                            </m:oMathPara>
                          </a14:m>
                          <a:endParaRPr lang="en-US" dirty="0"/>
                        </a:p>
                      </a:txBody>
                      <a:tcPr/>
                    </a:tc>
                    <a:tc>
                      <a:txBody>
                        <a:bodyPr/>
                        <a:lstStyle/>
                        <a:p>
                          <a:pPr algn="ctr"/>
                          <a:r>
                            <a:rPr lang="en-US" dirty="0"/>
                            <a:t>17.05</a:t>
                          </a:r>
                        </a:p>
                      </a:txBody>
                      <a:tcPr/>
                    </a:tc>
                    <a:extLst>
                      <a:ext uri="{0D108BD9-81ED-4DB2-BD59-A6C34878D82A}">
                        <a16:rowId xmlns:a16="http://schemas.microsoft.com/office/drawing/2014/main" val="372365513"/>
                      </a:ext>
                    </a:extLst>
                  </a:tr>
                  <a:tr h="370840">
                    <a:tc>
                      <a:txBody>
                        <a:bodyPr/>
                        <a:lstStyle/>
                        <a:p>
                          <a:pPr algn="ctr"/>
                          <a:r>
                            <a:rPr lang="en-US" i="1" dirty="0"/>
                            <a:t>z</a:t>
                          </a:r>
                          <a:r>
                            <a:rPr lang="en-US" i="0" dirty="0"/>
                            <a:t> = </a:t>
                          </a:r>
                          <a:endParaRPr lang="en-US" i="1" dirty="0"/>
                        </a:p>
                      </a:txBody>
                      <a:tcPr/>
                    </a:tc>
                    <a:tc>
                      <a:txBody>
                        <a:bodyPr/>
                        <a:lstStyle/>
                        <a:p>
                          <a:pPr algn="ctr"/>
                          <a:r>
                            <a:rPr lang="en-US" dirty="0"/>
                            <a:t>1.96</a:t>
                          </a:r>
                        </a:p>
                      </a:txBody>
                      <a:tcPr/>
                    </a:tc>
                    <a:extLst>
                      <a:ext uri="{0D108BD9-81ED-4DB2-BD59-A6C34878D82A}">
                        <a16:rowId xmlns:a16="http://schemas.microsoft.com/office/drawing/2014/main" val="1411907054"/>
                      </a:ext>
                    </a:extLst>
                  </a:tr>
                  <a:tr h="370840">
                    <a:tc>
                      <a:txBody>
                        <a:bodyPr/>
                        <a:lstStyle/>
                        <a:p>
                          <a:pPr algn="ctr"/>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r>
                            <a:rPr lang="en-US" i="1" dirty="0"/>
                            <a:t> =</a:t>
                          </a:r>
                        </a:p>
                      </a:txBody>
                      <a:tcPr/>
                    </a:tc>
                    <a:tc>
                      <a:txBody>
                        <a:bodyPr/>
                        <a:lstStyle/>
                        <a:p>
                          <a:pPr algn="ctr"/>
                          <a:r>
                            <a:rPr lang="en-US" dirty="0"/>
                            <a:t>0.05</a:t>
                          </a:r>
                        </a:p>
                      </a:txBody>
                      <a:tcPr/>
                    </a:tc>
                    <a:extLst>
                      <a:ext uri="{0D108BD9-81ED-4DB2-BD59-A6C34878D82A}">
                        <a16:rowId xmlns:a16="http://schemas.microsoft.com/office/drawing/2014/main" val="3387181085"/>
                      </a:ext>
                    </a:extLst>
                  </a:tr>
                  <a:tr h="370840">
                    <a:tc>
                      <a:txBody>
                        <a:bodyPr/>
                        <a:lstStyle/>
                        <a:p>
                          <a:pPr algn="ctr"/>
                          <a:r>
                            <a:rPr lang="en-US" i="1" dirty="0"/>
                            <a:t>n </a:t>
                          </a:r>
                          <a:r>
                            <a:rPr lang="en-US" i="0" dirty="0"/>
                            <a:t>= </a:t>
                          </a:r>
                          <a:endParaRPr lang="en-US" i="1" dirty="0"/>
                        </a:p>
                      </a:txBody>
                      <a:tcPr/>
                    </a:tc>
                    <a:tc>
                      <a:txBody>
                        <a:bodyPr/>
                        <a:lstStyle/>
                        <a:p>
                          <a:pPr algn="ctr"/>
                          <a:r>
                            <a:rPr lang="en-US" dirty="0"/>
                            <a:t>55</a:t>
                          </a:r>
                        </a:p>
                      </a:txBody>
                      <a:tcPr/>
                    </a:tc>
                    <a:extLst>
                      <a:ext uri="{0D108BD9-81ED-4DB2-BD59-A6C34878D82A}">
                        <a16:rowId xmlns:a16="http://schemas.microsoft.com/office/drawing/2014/main" val="3253162188"/>
                      </a:ext>
                    </a:extLst>
                  </a:tr>
                  <a:tr h="370840">
                    <a:tc>
                      <a:txBody>
                        <a:bodyPr/>
                        <a:lstStyle/>
                        <a:p>
                          <a:pPr algn="ctr"/>
                          <a:r>
                            <a:rPr lang="en-US" i="0" dirty="0"/>
                            <a:t>Lower Bound</a:t>
                          </a:r>
                        </a:p>
                      </a:txBody>
                      <a:tcPr/>
                    </a:tc>
                    <a:tc>
                      <a:txBody>
                        <a:bodyPr/>
                        <a:lstStyle/>
                        <a:p>
                          <a:pPr algn="ctr"/>
                          <a:r>
                            <a:rPr lang="en-US" dirty="0"/>
                            <a:t>11.01</a:t>
                          </a:r>
                        </a:p>
                      </a:txBody>
                      <a:tcPr/>
                    </a:tc>
                    <a:extLst>
                      <a:ext uri="{0D108BD9-81ED-4DB2-BD59-A6C34878D82A}">
                        <a16:rowId xmlns:a16="http://schemas.microsoft.com/office/drawing/2014/main" val="4034580592"/>
                      </a:ext>
                    </a:extLst>
                  </a:tr>
                  <a:tr h="370840">
                    <a:tc>
                      <a:txBody>
                        <a:bodyPr/>
                        <a:lstStyle/>
                        <a:p>
                          <a:pPr algn="ctr"/>
                          <a:r>
                            <a:rPr lang="en-US" i="0" dirty="0"/>
                            <a:t>Upper Bound</a:t>
                          </a:r>
                        </a:p>
                      </a:txBody>
                      <a:tcPr/>
                    </a:tc>
                    <a:tc>
                      <a:txBody>
                        <a:bodyPr/>
                        <a:lstStyle/>
                        <a:p>
                          <a:pPr algn="ctr"/>
                          <a:r>
                            <a:rPr lang="en-US" dirty="0"/>
                            <a:t>23.09</a:t>
                          </a:r>
                        </a:p>
                      </a:txBody>
                      <a:tcPr/>
                    </a:tc>
                    <a:extLst>
                      <a:ext uri="{0D108BD9-81ED-4DB2-BD59-A6C34878D82A}">
                        <a16:rowId xmlns:a16="http://schemas.microsoft.com/office/drawing/2014/main" val="302288256"/>
                      </a:ext>
                    </a:extLst>
                  </a:tr>
                </a:tbl>
              </a:graphicData>
            </a:graphic>
          </p:graphicFrame>
        </mc:Choice>
        <mc:Fallback>
          <p:graphicFrame>
            <p:nvGraphicFramePr>
              <p:cNvPr id="4" name="Content Placeholder 3">
                <a:extLst>
                  <a:ext uri="{FF2B5EF4-FFF2-40B4-BE49-F238E27FC236}">
                    <a16:creationId xmlns:a16="http://schemas.microsoft.com/office/drawing/2014/main" id="{95A86700-1B1E-464E-83F0-E47224C6E068}"/>
                  </a:ext>
                </a:extLst>
              </p:cNvPr>
              <p:cNvGraphicFramePr>
                <a:graphicFrameLocks noGrp="1"/>
              </p:cNvGraphicFramePr>
              <p:nvPr>
                <p:ph idx="1"/>
                <p:extLst>
                  <p:ext uri="{D42A27DB-BD31-4B8C-83A1-F6EECF244321}">
                    <p14:modId xmlns:p14="http://schemas.microsoft.com/office/powerpoint/2010/main" val="240265394"/>
                  </p:ext>
                </p:extLst>
              </p:nvPr>
            </p:nvGraphicFramePr>
            <p:xfrm>
              <a:off x="6576848" y="1594617"/>
              <a:ext cx="3874813" cy="2595880"/>
            </p:xfrm>
            <a:graphic>
              <a:graphicData uri="http://schemas.openxmlformats.org/drawingml/2006/table">
                <a:tbl>
                  <a:tblPr firstRow="1" bandRow="1">
                    <a:tableStyleId>{5940675A-B579-460E-94D1-54222C63F5DA}</a:tableStyleId>
                  </a:tblPr>
                  <a:tblGrid>
                    <a:gridCol w="1846317">
                      <a:extLst>
                        <a:ext uri="{9D8B030D-6E8A-4147-A177-3AD203B41FA5}">
                          <a16:colId xmlns:a16="http://schemas.microsoft.com/office/drawing/2014/main" val="1230162421"/>
                        </a:ext>
                      </a:extLst>
                    </a:gridCol>
                    <a:gridCol w="2028496">
                      <a:extLst>
                        <a:ext uri="{9D8B030D-6E8A-4147-A177-3AD203B41FA5}">
                          <a16:colId xmlns:a16="http://schemas.microsoft.com/office/drawing/2014/main" val="3931910267"/>
                        </a:ext>
                      </a:extLst>
                    </a:gridCol>
                  </a:tblGrid>
                  <a:tr h="370840">
                    <a:tc>
                      <a:txBody>
                        <a:bodyPr/>
                        <a:lstStyle/>
                        <a:p>
                          <a:pPr algn="ctr"/>
                          <a:r>
                            <a:rPr lang="en-US" dirty="0"/>
                            <a:t>s = </a:t>
                          </a:r>
                        </a:p>
                      </a:txBody>
                      <a:tcPr/>
                    </a:tc>
                    <a:tc>
                      <a:txBody>
                        <a:bodyPr/>
                        <a:lstStyle/>
                        <a:p>
                          <a:pPr algn="ctr"/>
                          <a:r>
                            <a:rPr lang="en-US" dirty="0"/>
                            <a:t>22.844</a:t>
                          </a:r>
                        </a:p>
                      </a:txBody>
                      <a:tcPr/>
                    </a:tc>
                    <a:extLst>
                      <a:ext uri="{0D108BD9-81ED-4DB2-BD59-A6C34878D82A}">
                        <a16:rowId xmlns:a16="http://schemas.microsoft.com/office/drawing/2014/main" val="561915690"/>
                      </a:ext>
                    </a:extLst>
                  </a:tr>
                  <a:tr h="370840">
                    <a:tc>
                      <a:txBody>
                        <a:bodyPr/>
                        <a:lstStyle/>
                        <a:p>
                          <a:endParaRPr lang="en-US"/>
                        </a:p>
                      </a:txBody>
                      <a:tcPr>
                        <a:blipFill>
                          <a:blip r:embed="rId2"/>
                          <a:stretch>
                            <a:fillRect l="-685" t="-103333" r="-110274" b="-506667"/>
                          </a:stretch>
                        </a:blipFill>
                      </a:tcPr>
                    </a:tc>
                    <a:tc>
                      <a:txBody>
                        <a:bodyPr/>
                        <a:lstStyle/>
                        <a:p>
                          <a:pPr algn="ctr"/>
                          <a:r>
                            <a:rPr lang="en-US" dirty="0"/>
                            <a:t>17.05</a:t>
                          </a:r>
                        </a:p>
                      </a:txBody>
                      <a:tcPr/>
                    </a:tc>
                    <a:extLst>
                      <a:ext uri="{0D108BD9-81ED-4DB2-BD59-A6C34878D82A}">
                        <a16:rowId xmlns:a16="http://schemas.microsoft.com/office/drawing/2014/main" val="372365513"/>
                      </a:ext>
                    </a:extLst>
                  </a:tr>
                  <a:tr h="370840">
                    <a:tc>
                      <a:txBody>
                        <a:bodyPr/>
                        <a:lstStyle/>
                        <a:p>
                          <a:pPr algn="ctr"/>
                          <a:r>
                            <a:rPr lang="en-US" i="1" dirty="0"/>
                            <a:t>z</a:t>
                          </a:r>
                          <a:r>
                            <a:rPr lang="en-US" i="0" dirty="0"/>
                            <a:t> = </a:t>
                          </a:r>
                          <a:endParaRPr lang="en-US" i="1" dirty="0"/>
                        </a:p>
                      </a:txBody>
                      <a:tcPr/>
                    </a:tc>
                    <a:tc>
                      <a:txBody>
                        <a:bodyPr/>
                        <a:lstStyle/>
                        <a:p>
                          <a:pPr algn="ctr"/>
                          <a:r>
                            <a:rPr lang="en-US" dirty="0"/>
                            <a:t>1.96</a:t>
                          </a:r>
                        </a:p>
                      </a:txBody>
                      <a:tcPr/>
                    </a:tc>
                    <a:extLst>
                      <a:ext uri="{0D108BD9-81ED-4DB2-BD59-A6C34878D82A}">
                        <a16:rowId xmlns:a16="http://schemas.microsoft.com/office/drawing/2014/main" val="1411907054"/>
                      </a:ext>
                    </a:extLst>
                  </a:tr>
                  <a:tr h="370840">
                    <a:tc>
                      <a:txBody>
                        <a:bodyPr/>
                        <a:lstStyle/>
                        <a:p>
                          <a:endParaRPr lang="en-US"/>
                        </a:p>
                      </a:txBody>
                      <a:tcPr>
                        <a:blipFill>
                          <a:blip r:embed="rId2"/>
                          <a:stretch>
                            <a:fillRect l="-685" t="-310345" r="-110274" b="-324138"/>
                          </a:stretch>
                        </a:blipFill>
                      </a:tcPr>
                    </a:tc>
                    <a:tc>
                      <a:txBody>
                        <a:bodyPr/>
                        <a:lstStyle/>
                        <a:p>
                          <a:pPr algn="ctr"/>
                          <a:r>
                            <a:rPr lang="en-US" dirty="0"/>
                            <a:t>0.05</a:t>
                          </a:r>
                        </a:p>
                      </a:txBody>
                      <a:tcPr/>
                    </a:tc>
                    <a:extLst>
                      <a:ext uri="{0D108BD9-81ED-4DB2-BD59-A6C34878D82A}">
                        <a16:rowId xmlns:a16="http://schemas.microsoft.com/office/drawing/2014/main" val="3387181085"/>
                      </a:ext>
                    </a:extLst>
                  </a:tr>
                  <a:tr h="370840">
                    <a:tc>
                      <a:txBody>
                        <a:bodyPr/>
                        <a:lstStyle/>
                        <a:p>
                          <a:pPr algn="ctr"/>
                          <a:r>
                            <a:rPr lang="en-US" i="1" dirty="0"/>
                            <a:t>n </a:t>
                          </a:r>
                          <a:r>
                            <a:rPr lang="en-US" i="0" dirty="0"/>
                            <a:t>= </a:t>
                          </a:r>
                          <a:endParaRPr lang="en-US" i="1" dirty="0"/>
                        </a:p>
                      </a:txBody>
                      <a:tcPr/>
                    </a:tc>
                    <a:tc>
                      <a:txBody>
                        <a:bodyPr/>
                        <a:lstStyle/>
                        <a:p>
                          <a:pPr algn="ctr"/>
                          <a:r>
                            <a:rPr lang="en-US" dirty="0"/>
                            <a:t>55</a:t>
                          </a:r>
                        </a:p>
                      </a:txBody>
                      <a:tcPr/>
                    </a:tc>
                    <a:extLst>
                      <a:ext uri="{0D108BD9-81ED-4DB2-BD59-A6C34878D82A}">
                        <a16:rowId xmlns:a16="http://schemas.microsoft.com/office/drawing/2014/main" val="3253162188"/>
                      </a:ext>
                    </a:extLst>
                  </a:tr>
                  <a:tr h="370840">
                    <a:tc>
                      <a:txBody>
                        <a:bodyPr/>
                        <a:lstStyle/>
                        <a:p>
                          <a:pPr algn="ctr"/>
                          <a:r>
                            <a:rPr lang="en-US" i="0" dirty="0"/>
                            <a:t>Lower Bound</a:t>
                          </a:r>
                        </a:p>
                      </a:txBody>
                      <a:tcPr/>
                    </a:tc>
                    <a:tc>
                      <a:txBody>
                        <a:bodyPr/>
                        <a:lstStyle/>
                        <a:p>
                          <a:pPr algn="ctr"/>
                          <a:r>
                            <a:rPr lang="en-US" dirty="0"/>
                            <a:t>11.01</a:t>
                          </a:r>
                        </a:p>
                      </a:txBody>
                      <a:tcPr/>
                    </a:tc>
                    <a:extLst>
                      <a:ext uri="{0D108BD9-81ED-4DB2-BD59-A6C34878D82A}">
                        <a16:rowId xmlns:a16="http://schemas.microsoft.com/office/drawing/2014/main" val="4034580592"/>
                      </a:ext>
                    </a:extLst>
                  </a:tr>
                  <a:tr h="370840">
                    <a:tc>
                      <a:txBody>
                        <a:bodyPr/>
                        <a:lstStyle/>
                        <a:p>
                          <a:pPr algn="ctr"/>
                          <a:r>
                            <a:rPr lang="en-US" i="0" dirty="0"/>
                            <a:t>Upper Bound</a:t>
                          </a:r>
                        </a:p>
                      </a:txBody>
                      <a:tcPr/>
                    </a:tc>
                    <a:tc>
                      <a:txBody>
                        <a:bodyPr/>
                        <a:lstStyle/>
                        <a:p>
                          <a:pPr algn="ctr"/>
                          <a:r>
                            <a:rPr lang="en-US" dirty="0"/>
                            <a:t>23.09</a:t>
                          </a:r>
                        </a:p>
                      </a:txBody>
                      <a:tcPr/>
                    </a:tc>
                    <a:extLst>
                      <a:ext uri="{0D108BD9-81ED-4DB2-BD59-A6C34878D82A}">
                        <a16:rowId xmlns:a16="http://schemas.microsoft.com/office/drawing/2014/main" val="302288256"/>
                      </a:ext>
                    </a:extLst>
                  </a:tr>
                </a:tbl>
              </a:graphicData>
            </a:graphic>
          </p:graphicFrame>
        </mc:Fallback>
      </mc:AlternateContent>
      <p:sp>
        <p:nvSpPr>
          <p:cNvPr id="5" name="TextBox 4">
            <a:extLst>
              <a:ext uri="{FF2B5EF4-FFF2-40B4-BE49-F238E27FC236}">
                <a16:creationId xmlns:a16="http://schemas.microsoft.com/office/drawing/2014/main" id="{21E4E04C-CAEC-D941-A0E2-2E57398E2A11}"/>
              </a:ext>
            </a:extLst>
          </p:cNvPr>
          <p:cNvSpPr txBox="1"/>
          <p:nvPr/>
        </p:nvSpPr>
        <p:spPr>
          <a:xfrm>
            <a:off x="973520" y="4391555"/>
            <a:ext cx="9848194" cy="923330"/>
          </a:xfrm>
          <a:prstGeom prst="rect">
            <a:avLst/>
          </a:prstGeom>
          <a:noFill/>
        </p:spPr>
        <p:txBody>
          <a:bodyPr wrap="square" rtlCol="0">
            <a:spAutoFit/>
          </a:bodyPr>
          <a:lstStyle/>
          <a:p>
            <a:r>
              <a:rPr lang="en-US" dirty="0"/>
              <a:t>If I were to perform this analysis over several different 55 week time spans, 95% of the time my actual savings per week would be between $11.01 and $23.09. There is a lot of room for improvement to hit my goal of $50 per week.</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76B38973-ABB8-9E40-A74B-7D3DE63B991D}"/>
                  </a:ext>
                </a:extLst>
              </p:cNvPr>
              <p:cNvSpPr txBox="1"/>
              <p:nvPr/>
            </p:nvSpPr>
            <p:spPr>
              <a:xfrm>
                <a:off x="1334814" y="1524000"/>
                <a:ext cx="3951889" cy="1767407"/>
              </a:xfrm>
              <a:prstGeom prst="rect">
                <a:avLst/>
              </a:prstGeom>
              <a:noFill/>
            </p:spPr>
            <p:txBody>
              <a:bodyPr wrap="square" rtlCol="0">
                <a:spAutoFit/>
              </a:bodyPr>
              <a:lstStyle/>
              <a:p>
                <a:r>
                  <a:rPr lang="en-US" dirty="0"/>
                  <a:t>Lower Bound = </a:t>
                </a:r>
                <a14:m>
                  <m:oMath xmlns:m="http://schemas.openxmlformats.org/officeDocument/2006/math">
                    <m:r>
                      <a:rPr lang="en-US" b="0" i="1" smtClean="0">
                        <a:latin typeface="Cambria Math" panose="02040503050406030204" pitchFamily="18" charset="0"/>
                      </a:rPr>
                      <m:t>17.05−1.96</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22.844</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55</m:t>
                                </m:r>
                              </m:e>
                            </m:rad>
                          </m:den>
                        </m:f>
                      </m:e>
                    </m:d>
                  </m:oMath>
                </a14:m>
                <a:endParaRPr lang="en-US" dirty="0"/>
              </a:p>
              <a:p>
                <a:endParaRPr lang="en-US" dirty="0"/>
              </a:p>
              <a:p>
                <a:r>
                  <a:rPr lang="en-US" dirty="0"/>
                  <a:t>Upper Bound = </a:t>
                </a:r>
                <a14:m>
                  <m:oMath xmlns:m="http://schemas.openxmlformats.org/officeDocument/2006/math">
                    <m:r>
                      <a:rPr lang="en-US" b="0" i="1" smtClean="0">
                        <a:latin typeface="Cambria Math" panose="02040503050406030204" pitchFamily="18" charset="0"/>
                      </a:rPr>
                      <m:t>17.05+1.96</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22.844</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55</m:t>
                                </m:r>
                              </m:e>
                            </m:rad>
                          </m:den>
                        </m:f>
                      </m:e>
                    </m:d>
                  </m:oMath>
                </a14:m>
                <a:endParaRPr lang="en-US" dirty="0"/>
              </a:p>
              <a:p>
                <a:endParaRPr lang="en-US" dirty="0"/>
              </a:p>
              <a:p>
                <a:endParaRPr lang="en-US" dirty="0"/>
              </a:p>
            </p:txBody>
          </p:sp>
        </mc:Choice>
        <mc:Fallback>
          <p:sp>
            <p:nvSpPr>
              <p:cNvPr id="7" name="TextBox 6">
                <a:extLst>
                  <a:ext uri="{FF2B5EF4-FFF2-40B4-BE49-F238E27FC236}">
                    <a16:creationId xmlns:a16="http://schemas.microsoft.com/office/drawing/2014/main" id="{76B38973-ABB8-9E40-A74B-7D3DE63B991D}"/>
                  </a:ext>
                </a:extLst>
              </p:cNvPr>
              <p:cNvSpPr txBox="1">
                <a:spLocks noRot="1" noChangeAspect="1" noMove="1" noResize="1" noEditPoints="1" noAdjustHandles="1" noChangeArrowheads="1" noChangeShapeType="1" noTextEdit="1"/>
              </p:cNvSpPr>
              <p:nvPr/>
            </p:nvSpPr>
            <p:spPr>
              <a:xfrm>
                <a:off x="1334814" y="1524000"/>
                <a:ext cx="3951889" cy="1767407"/>
              </a:xfrm>
              <a:prstGeom prst="rect">
                <a:avLst/>
              </a:prstGeom>
              <a:blipFill>
                <a:blip r:embed="rId3"/>
                <a:stretch>
                  <a:fillRect l="-962"/>
                </a:stretch>
              </a:blipFill>
            </p:spPr>
            <p:txBody>
              <a:bodyPr/>
              <a:lstStyle/>
              <a:p>
                <a:r>
                  <a:rPr lang="en-US">
                    <a:noFill/>
                  </a:rPr>
                  <a:t> </a:t>
                </a:r>
              </a:p>
            </p:txBody>
          </p:sp>
        </mc:Fallback>
      </mc:AlternateContent>
    </p:spTree>
    <p:extLst>
      <p:ext uri="{BB962C8B-B14F-4D97-AF65-F5344CB8AC3E}">
        <p14:creationId xmlns:p14="http://schemas.microsoft.com/office/powerpoint/2010/main" val="2152714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CED88-BC3A-594C-B350-82324FE5853F}"/>
              </a:ext>
            </a:extLst>
          </p:cNvPr>
          <p:cNvSpPr>
            <a:spLocks noGrp="1"/>
          </p:cNvSpPr>
          <p:nvPr>
            <p:ph type="title"/>
          </p:nvPr>
        </p:nvSpPr>
        <p:spPr>
          <a:xfrm>
            <a:off x="848710" y="130701"/>
            <a:ext cx="10515600" cy="1325563"/>
          </a:xfrm>
        </p:spPr>
        <p:txBody>
          <a:bodyPr/>
          <a:lstStyle/>
          <a:p>
            <a:pPr algn="ctr"/>
            <a:r>
              <a:rPr lang="en-US" dirty="0"/>
              <a:t>ANALYZE: Multiple Linear Regression</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E9EE759F-FCB0-9E41-9D05-31E50B923A05}"/>
                  </a:ext>
                </a:extLst>
              </p:cNvPr>
              <p:cNvSpPr txBox="1"/>
              <p:nvPr/>
            </p:nvSpPr>
            <p:spPr>
              <a:xfrm>
                <a:off x="1187669" y="3501020"/>
                <a:ext cx="9070428" cy="3194849"/>
              </a:xfrm>
              <a:prstGeom prst="rect">
                <a:avLst/>
              </a:prstGeom>
              <a:noFill/>
            </p:spPr>
            <p:txBody>
              <a:bodyPr wrap="square" rtlCol="0">
                <a:spAutoFit/>
              </a:bodyPr>
              <a:lstStyle/>
              <a:p>
                <a:r>
                  <a:rPr lang="en-US" sz="1600" dirty="0"/>
                  <a:t>Regression Equation</a:t>
                </a:r>
                <a:r>
                  <a:rPr lang="en-US" sz="1600" dirty="0">
                    <a:latin typeface="Cambria Math" panose="02040503050406030204" pitchFamily="18" charset="0"/>
                  </a:rPr>
                  <a:t>: </a:t>
                </a:r>
                <a14:m>
                  <m:oMath xmlns:m="http://schemas.openxmlformats.org/officeDocument/2006/math">
                    <m:acc>
                      <m:accPr>
                        <m:chr m:val="̂"/>
                        <m:ctrlPr>
                          <a:rPr lang="en-US" sz="1600" i="1" smtClean="0">
                            <a:latin typeface="Cambria Math" panose="02040503050406030204" pitchFamily="18" charset="0"/>
                          </a:rPr>
                        </m:ctrlPr>
                      </m:accPr>
                      <m:e>
                        <m:r>
                          <a:rPr lang="en-US" sz="1600" b="0" i="1" smtClean="0">
                            <a:latin typeface="Cambria Math" panose="02040503050406030204" pitchFamily="18" charset="0"/>
                          </a:rPr>
                          <m:t>𝑦</m:t>
                        </m:r>
                      </m:e>
                    </m:acc>
                    <m:r>
                      <a:rPr lang="en-US" sz="1600" b="0" i="1" smtClean="0">
                        <a:latin typeface="Cambria Math" panose="02040503050406030204" pitchFamily="18" charset="0"/>
                      </a:rPr>
                      <m:t>=3.146+4.035</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+15.629</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−0.021</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3</m:t>
                        </m:r>
                      </m:sub>
                    </m:sSub>
                    <m:r>
                      <a:rPr lang="en-US" sz="1600" b="0" i="1" smtClean="0">
                        <a:latin typeface="Cambria Math" panose="02040503050406030204" pitchFamily="18" charset="0"/>
                      </a:rPr>
                      <m:t>−0.16</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4</m:t>
                        </m:r>
                      </m:sub>
                    </m:sSub>
                    <m:r>
                      <a:rPr lang="en-US" sz="1600" b="0" i="1" smtClean="0">
                        <a:latin typeface="Cambria Math" panose="02040503050406030204" pitchFamily="18" charset="0"/>
                      </a:rPr>
                      <m:t>−0.048</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5</m:t>
                        </m:r>
                      </m:sub>
                    </m:sSub>
                  </m:oMath>
                </a14:m>
                <a:endParaRPr lang="en-US" sz="1600" dirty="0"/>
              </a:p>
              <a:p>
                <a:endParaRPr lang="en-US" sz="1600" dirty="0"/>
              </a:p>
              <a:p>
                <a:r>
                  <a:rPr lang="en-US" sz="1600" dirty="0"/>
                  <a:t>I ran a Multiple Linear Regression on the top three continuous variables and the two discrete variables I believe to have the largest impact in my spending habits. The output for this regression is daily savings. In order to achieve my goal, I need to save </a:t>
                </a:r>
                <a14:m>
                  <m:oMath xmlns:m="http://schemas.openxmlformats.org/officeDocument/2006/math">
                    <m:f>
                      <m:fPr>
                        <m:ctrlPr>
                          <a:rPr lang="en-US" sz="1600" i="1" smtClean="0">
                            <a:latin typeface="Cambria Math" panose="02040503050406030204" pitchFamily="18" charset="0"/>
                          </a:rPr>
                        </m:ctrlPr>
                      </m:fPr>
                      <m:num>
                        <m:r>
                          <a:rPr lang="en-US" sz="1600" b="0" i="1" smtClean="0">
                            <a:latin typeface="Cambria Math" panose="02040503050406030204" pitchFamily="18" charset="0"/>
                          </a:rPr>
                          <m:t>$50</m:t>
                        </m:r>
                      </m:num>
                      <m:den>
                        <m:r>
                          <a:rPr lang="en-US" sz="1600" b="0" i="1" smtClean="0">
                            <a:latin typeface="Cambria Math" panose="02040503050406030204" pitchFamily="18" charset="0"/>
                          </a:rPr>
                          <m:t>7 </m:t>
                        </m:r>
                        <m:r>
                          <a:rPr lang="en-US" sz="1600" b="0" i="1" smtClean="0">
                            <a:latin typeface="Cambria Math" panose="02040503050406030204" pitchFamily="18" charset="0"/>
                          </a:rPr>
                          <m:t>𝑑𝑎𝑦𝑠</m:t>
                        </m:r>
                      </m:den>
                    </m:f>
                    <m:r>
                      <a:rPr lang="en-US" sz="1600" b="0" i="1" smtClean="0">
                        <a:latin typeface="Cambria Math" panose="02040503050406030204" pitchFamily="18" charset="0"/>
                      </a:rPr>
                      <m:t>=$7.14/</m:t>
                    </m:r>
                    <m:r>
                      <a:rPr lang="en-US" sz="1600" b="0" i="1" smtClean="0">
                        <a:latin typeface="Cambria Math" panose="02040503050406030204" pitchFamily="18" charset="0"/>
                      </a:rPr>
                      <m:t>𝑑𝑎𝑦</m:t>
                    </m:r>
                  </m:oMath>
                </a14:m>
                <a:endParaRPr lang="en-US" sz="1600" dirty="0"/>
              </a:p>
              <a:p>
                <a:r>
                  <a:rPr lang="en-US" sz="1600" dirty="0"/>
                  <a:t>As we can see from all the </a:t>
                </a:r>
                <a:r>
                  <a:rPr lang="en-US" sz="1600" i="1" dirty="0"/>
                  <a:t>p</a:t>
                </a:r>
                <a:r>
                  <a:rPr lang="en-US" sz="1600" dirty="0"/>
                  <a:t> values &gt; 0.05, none of the variables have a considerable impact on daily savings amount. Additionally, the adjusted R square value is quite low. This indicates that the linear regression equation does not fit the data very well and is an inaccurate predictor of daily savings. </a:t>
                </a:r>
              </a:p>
              <a:p>
                <a:endParaRPr lang="en-US" sz="1600" dirty="0"/>
              </a:p>
              <a:p>
                <a:r>
                  <a:rPr lang="en-US" sz="1600" dirty="0"/>
                  <a:t>I do notice that the two lowest </a:t>
                </a:r>
                <a:r>
                  <a:rPr lang="en-US" sz="1600" i="1" dirty="0"/>
                  <a:t>p</a:t>
                </a:r>
                <a:r>
                  <a:rPr lang="en-US" sz="1600" dirty="0"/>
                  <a:t> values are Weekend or Weekday, 0.34 and Money Spent Eating Out or Delivery, 0.42. Although it does not show statistical significance, I will use this information in my Improvement.</a:t>
                </a:r>
              </a:p>
            </p:txBody>
          </p:sp>
        </mc:Choice>
        <mc:Fallback>
          <p:sp>
            <p:nvSpPr>
              <p:cNvPr id="6" name="TextBox 5">
                <a:extLst>
                  <a:ext uri="{FF2B5EF4-FFF2-40B4-BE49-F238E27FC236}">
                    <a16:creationId xmlns:a16="http://schemas.microsoft.com/office/drawing/2014/main" id="{E9EE759F-FCB0-9E41-9D05-31E50B923A05}"/>
                  </a:ext>
                </a:extLst>
              </p:cNvPr>
              <p:cNvSpPr txBox="1">
                <a:spLocks noRot="1" noChangeAspect="1" noMove="1" noResize="1" noEditPoints="1" noAdjustHandles="1" noChangeArrowheads="1" noChangeShapeType="1" noTextEdit="1"/>
              </p:cNvSpPr>
              <p:nvPr/>
            </p:nvSpPr>
            <p:spPr>
              <a:xfrm>
                <a:off x="1187669" y="3501020"/>
                <a:ext cx="9070428" cy="3194849"/>
              </a:xfrm>
              <a:prstGeom prst="rect">
                <a:avLst/>
              </a:prstGeom>
              <a:blipFill>
                <a:blip r:embed="rId2"/>
                <a:stretch>
                  <a:fillRect l="-280" t="-797" r="-559" b="-1195"/>
                </a:stretch>
              </a:blipFill>
            </p:spPr>
            <p:txBody>
              <a:bodyPr/>
              <a:lstStyle/>
              <a:p>
                <a:r>
                  <a:rPr lang="en-US">
                    <a:noFill/>
                  </a:rPr>
                  <a:t> </a:t>
                </a:r>
              </a:p>
            </p:txBody>
          </p:sp>
        </mc:Fallback>
      </mc:AlternateContent>
      <p:graphicFrame>
        <p:nvGraphicFramePr>
          <p:cNvPr id="7" name="Table 6">
            <a:extLst>
              <a:ext uri="{FF2B5EF4-FFF2-40B4-BE49-F238E27FC236}">
                <a16:creationId xmlns:a16="http://schemas.microsoft.com/office/drawing/2014/main" id="{0474E4C8-70C3-AC4B-B148-A6ADEF0534CC}"/>
              </a:ext>
            </a:extLst>
          </p:cNvPr>
          <p:cNvGraphicFramePr>
            <a:graphicFrameLocks noGrp="1"/>
          </p:cNvGraphicFramePr>
          <p:nvPr>
            <p:extLst>
              <p:ext uri="{D42A27DB-BD31-4B8C-83A1-F6EECF244321}">
                <p14:modId xmlns:p14="http://schemas.microsoft.com/office/powerpoint/2010/main" val="3396458547"/>
              </p:ext>
            </p:extLst>
          </p:nvPr>
        </p:nvGraphicFramePr>
        <p:xfrm>
          <a:off x="1417035" y="1518522"/>
          <a:ext cx="6190594" cy="1920240"/>
        </p:xfrm>
        <a:graphic>
          <a:graphicData uri="http://schemas.openxmlformats.org/drawingml/2006/table">
            <a:tbl>
              <a:tblPr>
                <a:tableStyleId>{5940675A-B579-460E-94D1-54222C63F5DA}</a:tableStyleId>
              </a:tblPr>
              <a:tblGrid>
                <a:gridCol w="1082565">
                  <a:extLst>
                    <a:ext uri="{9D8B030D-6E8A-4147-A177-3AD203B41FA5}">
                      <a16:colId xmlns:a16="http://schemas.microsoft.com/office/drawing/2014/main" val="2419623548"/>
                    </a:ext>
                  </a:extLst>
                </a:gridCol>
                <a:gridCol w="2497222">
                  <a:extLst>
                    <a:ext uri="{9D8B030D-6E8A-4147-A177-3AD203B41FA5}">
                      <a16:colId xmlns:a16="http://schemas.microsoft.com/office/drawing/2014/main" val="1502870129"/>
                    </a:ext>
                  </a:extLst>
                </a:gridCol>
                <a:gridCol w="1177699">
                  <a:extLst>
                    <a:ext uri="{9D8B030D-6E8A-4147-A177-3AD203B41FA5}">
                      <a16:colId xmlns:a16="http://schemas.microsoft.com/office/drawing/2014/main" val="3371099476"/>
                    </a:ext>
                  </a:extLst>
                </a:gridCol>
                <a:gridCol w="1433108">
                  <a:extLst>
                    <a:ext uri="{9D8B030D-6E8A-4147-A177-3AD203B41FA5}">
                      <a16:colId xmlns:a16="http://schemas.microsoft.com/office/drawing/2014/main" val="3672892771"/>
                    </a:ext>
                  </a:extLst>
                </a:gridCol>
              </a:tblGrid>
              <a:tr h="274320">
                <a:tc>
                  <a:txBody>
                    <a:bodyPr/>
                    <a:lstStyle/>
                    <a:p>
                      <a:pPr algn="ctr" fontAlgn="b"/>
                      <a:r>
                        <a:rPr lang="en-US" sz="1100" b="1" i="0" u="none" strike="noStrike" dirty="0">
                          <a:solidFill>
                            <a:srgbClr val="000000"/>
                          </a:solidFill>
                          <a:effectLst/>
                          <a:latin typeface="Calibri" panose="020F0502020204030204" pitchFamily="34" charset="0"/>
                        </a:rPr>
                        <a:t>Variable</a:t>
                      </a:r>
                    </a:p>
                  </a:txBody>
                  <a:tcPr marL="0" marR="0" marT="0" marB="0" anchor="b">
                    <a:solidFill>
                      <a:schemeClr val="accent2">
                        <a:lumMod val="60000"/>
                        <a:lumOff val="40000"/>
                      </a:schemeClr>
                    </a:solidFill>
                  </a:tcPr>
                </a:tc>
                <a:tc>
                  <a:txBody>
                    <a:bodyPr/>
                    <a:lstStyle/>
                    <a:p>
                      <a:pPr algn="ctr" fontAlgn="b"/>
                      <a:r>
                        <a:rPr lang="en-US" sz="1100" b="1" u="none" strike="noStrike" dirty="0">
                          <a:effectLst/>
                        </a:rPr>
                        <a:t>Variable Name</a:t>
                      </a:r>
                      <a:endParaRPr lang="en-US" sz="1100" b="1" i="1" u="none" strike="noStrike" dirty="0">
                        <a:solidFill>
                          <a:srgbClr val="000000"/>
                        </a:solidFill>
                        <a:effectLst/>
                        <a:latin typeface="Calibri" panose="020F0502020204030204" pitchFamily="34" charset="0"/>
                      </a:endParaRPr>
                    </a:p>
                  </a:txBody>
                  <a:tcPr marL="0" marR="0" marT="0" marB="0" anchor="b">
                    <a:solidFill>
                      <a:schemeClr val="accent2">
                        <a:lumMod val="60000"/>
                        <a:lumOff val="40000"/>
                      </a:schemeClr>
                    </a:solidFill>
                  </a:tcPr>
                </a:tc>
                <a:tc>
                  <a:txBody>
                    <a:bodyPr/>
                    <a:lstStyle/>
                    <a:p>
                      <a:pPr algn="ctr" fontAlgn="b"/>
                      <a:r>
                        <a:rPr lang="en-US" sz="1100" b="1" u="none" strike="noStrike">
                          <a:effectLst/>
                        </a:rPr>
                        <a:t>Coefficients</a:t>
                      </a:r>
                      <a:endParaRPr lang="en-US" sz="1100" b="1" i="1" u="none" strike="noStrike">
                        <a:solidFill>
                          <a:srgbClr val="000000"/>
                        </a:solidFill>
                        <a:effectLst/>
                        <a:latin typeface="Calibri" panose="020F0502020204030204" pitchFamily="34" charset="0"/>
                      </a:endParaRPr>
                    </a:p>
                  </a:txBody>
                  <a:tcPr marL="0" marR="0" marT="0" marB="0" anchor="b">
                    <a:solidFill>
                      <a:schemeClr val="accent2">
                        <a:lumMod val="60000"/>
                        <a:lumOff val="40000"/>
                      </a:schemeClr>
                    </a:solidFill>
                  </a:tcPr>
                </a:tc>
                <a:tc>
                  <a:txBody>
                    <a:bodyPr/>
                    <a:lstStyle/>
                    <a:p>
                      <a:pPr algn="ctr" fontAlgn="b"/>
                      <a:r>
                        <a:rPr lang="en-US" sz="1100" b="1" u="none" strike="noStrike" dirty="0">
                          <a:effectLst/>
                        </a:rPr>
                        <a:t>P-value</a:t>
                      </a:r>
                      <a:endParaRPr lang="en-US" sz="1100" b="1" i="1" u="none" strike="noStrike" dirty="0">
                        <a:solidFill>
                          <a:srgbClr val="000000"/>
                        </a:solidFill>
                        <a:effectLst/>
                        <a:latin typeface="Calibri" panose="020F0502020204030204" pitchFamily="34" charset="0"/>
                      </a:endParaRPr>
                    </a:p>
                  </a:txBody>
                  <a:tcPr marL="0" marR="0" marT="0" marB="0" anchor="b">
                    <a:solidFill>
                      <a:schemeClr val="accent2">
                        <a:lumMod val="60000"/>
                        <a:lumOff val="40000"/>
                      </a:schemeClr>
                    </a:solidFill>
                  </a:tcPr>
                </a:tc>
                <a:extLst>
                  <a:ext uri="{0D108BD9-81ED-4DB2-BD59-A6C34878D82A}">
                    <a16:rowId xmlns:a16="http://schemas.microsoft.com/office/drawing/2014/main" val="1271920932"/>
                  </a:ext>
                </a:extLst>
              </a:tr>
              <a:tr h="274320">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100" u="none" strike="noStrike" dirty="0">
                          <a:effectLst/>
                        </a:rPr>
                        <a:t>Intercept</a:t>
                      </a:r>
                      <a:endParaRPr lang="en-US" sz="11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100" u="none" strike="noStrike">
                          <a:effectLst/>
                        </a:rPr>
                        <a:t>3.14584115</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100" u="none" strike="noStrike">
                          <a:effectLst/>
                        </a:rPr>
                        <a:t>0.424851</a:t>
                      </a:r>
                      <a:endParaRPr lang="en-US"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552828437"/>
                  </a:ext>
                </a:extLst>
              </a:tr>
              <a:tr h="274320">
                <a:tc>
                  <a:txBody>
                    <a:bodyPr/>
                    <a:lstStyle/>
                    <a:p>
                      <a:pPr algn="ctr" fontAlgn="b"/>
                      <a:endParaRPr lang="en-US" sz="1100" b="0" i="1"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100" u="none" strike="noStrike" dirty="0">
                          <a:effectLst/>
                        </a:rPr>
                        <a:t>Drink Alcohol (1 = Yes, 0 = No)</a:t>
                      </a:r>
                      <a:endParaRPr lang="en-US" sz="11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100" u="none" strike="noStrike">
                          <a:effectLst/>
                        </a:rPr>
                        <a:t>4.035857044</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100" u="none" strike="noStrike">
                          <a:effectLst/>
                        </a:rPr>
                        <a:t>0.817758</a:t>
                      </a:r>
                      <a:endParaRPr lang="en-US"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061104258"/>
                  </a:ext>
                </a:extLst>
              </a:tr>
              <a:tr h="274320">
                <a:tc>
                  <a:txBody>
                    <a:bodyPr/>
                    <a:lstStyle/>
                    <a:p>
                      <a:pPr algn="ctr" fontAlgn="b"/>
                      <a:endParaRPr lang="en-US" sz="1100" b="0" i="1"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100" b="0" i="0" u="none" strike="noStrike" dirty="0">
                          <a:solidFill>
                            <a:srgbClr val="000000"/>
                          </a:solidFill>
                          <a:effectLst/>
                          <a:latin typeface="Calibri" panose="020F0502020204030204" pitchFamily="34" charset="0"/>
                        </a:rPr>
                        <a:t>Weekend (1) or Weekday (0)</a:t>
                      </a:r>
                    </a:p>
                  </a:txBody>
                  <a:tcPr marL="0" marR="0" marT="0" marB="0" anchor="b"/>
                </a:tc>
                <a:tc>
                  <a:txBody>
                    <a:bodyPr/>
                    <a:lstStyle/>
                    <a:p>
                      <a:pPr algn="ctr" fontAlgn="b"/>
                      <a:r>
                        <a:rPr lang="en-US" sz="1100" u="none" strike="noStrike" dirty="0">
                          <a:effectLst/>
                        </a:rPr>
                        <a:t>15.62851047</a:t>
                      </a:r>
                      <a:endParaRPr lang="en-US" sz="11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100" u="none" strike="noStrike">
                          <a:effectLst/>
                        </a:rPr>
                        <a:t>0.347882</a:t>
                      </a:r>
                      <a:endParaRPr lang="en-US"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093757470"/>
                  </a:ext>
                </a:extLst>
              </a:tr>
              <a:tr h="274320">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100" u="none" strike="noStrike" dirty="0">
                          <a:effectLst/>
                        </a:rPr>
                        <a:t>Money Spent on Entertainment</a:t>
                      </a:r>
                      <a:endParaRPr lang="en-US" sz="11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100" u="none" strike="noStrike">
                          <a:effectLst/>
                        </a:rPr>
                        <a:t>-0.02144093</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100" u="none" strike="noStrike">
                          <a:effectLst/>
                        </a:rPr>
                        <a:t>0.919291</a:t>
                      </a:r>
                      <a:endParaRPr lang="en-US"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262865853"/>
                  </a:ext>
                </a:extLst>
              </a:tr>
              <a:tr h="274320">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100" u="none" strike="noStrike" dirty="0">
                          <a:effectLst/>
                        </a:rPr>
                        <a:t>Money Spent on Eating Out or  Delivery</a:t>
                      </a:r>
                      <a:endParaRPr lang="en-US" sz="11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100" u="none" strike="noStrike">
                          <a:effectLst/>
                        </a:rPr>
                        <a:t>-0.16012705</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100" u="none" strike="noStrike">
                          <a:effectLst/>
                        </a:rPr>
                        <a:t>0.426671</a:t>
                      </a:r>
                      <a:endParaRPr lang="en-US"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337160590"/>
                  </a:ext>
                </a:extLst>
              </a:tr>
              <a:tr h="274320">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100" u="none" strike="noStrike" dirty="0">
                          <a:effectLst/>
                        </a:rPr>
                        <a:t>Money Spent on Transportation</a:t>
                      </a:r>
                      <a:endParaRPr lang="en-US" sz="11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100" u="none" strike="noStrike" dirty="0">
                          <a:effectLst/>
                        </a:rPr>
                        <a:t>-0.0476811</a:t>
                      </a:r>
                      <a:endParaRPr lang="en-US" sz="11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100" u="none" strike="noStrike" dirty="0">
                          <a:effectLst/>
                        </a:rPr>
                        <a:t>0.434179</a:t>
                      </a:r>
                      <a:endParaRPr lang="en-US" sz="11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20713061"/>
                  </a:ext>
                </a:extLst>
              </a:tr>
            </a:tbl>
          </a:graphicData>
        </a:graphic>
      </p:graphicFrame>
      <p:graphicFrame>
        <p:nvGraphicFramePr>
          <p:cNvPr id="8" name="Table 7">
            <a:extLst>
              <a:ext uri="{FF2B5EF4-FFF2-40B4-BE49-F238E27FC236}">
                <a16:creationId xmlns:a16="http://schemas.microsoft.com/office/drawing/2014/main" id="{FBE1E215-8738-2C4F-9197-F0DBB4FD0593}"/>
              </a:ext>
            </a:extLst>
          </p:cNvPr>
          <p:cNvGraphicFramePr>
            <a:graphicFrameLocks noGrp="1"/>
          </p:cNvGraphicFramePr>
          <p:nvPr>
            <p:extLst>
              <p:ext uri="{D42A27DB-BD31-4B8C-83A1-F6EECF244321}">
                <p14:modId xmlns:p14="http://schemas.microsoft.com/office/powerpoint/2010/main" val="2096974186"/>
              </p:ext>
            </p:extLst>
          </p:nvPr>
        </p:nvGraphicFramePr>
        <p:xfrm>
          <a:off x="8043480" y="1628704"/>
          <a:ext cx="2611384" cy="1309869"/>
        </p:xfrm>
        <a:graphic>
          <a:graphicData uri="http://schemas.openxmlformats.org/drawingml/2006/table">
            <a:tbl>
              <a:tblPr>
                <a:tableStyleId>{5940675A-B579-460E-94D1-54222C63F5DA}</a:tableStyleId>
              </a:tblPr>
              <a:tblGrid>
                <a:gridCol w="1308101">
                  <a:extLst>
                    <a:ext uri="{9D8B030D-6E8A-4147-A177-3AD203B41FA5}">
                      <a16:colId xmlns:a16="http://schemas.microsoft.com/office/drawing/2014/main" val="1672074581"/>
                    </a:ext>
                  </a:extLst>
                </a:gridCol>
                <a:gridCol w="1303283">
                  <a:extLst>
                    <a:ext uri="{9D8B030D-6E8A-4147-A177-3AD203B41FA5}">
                      <a16:colId xmlns:a16="http://schemas.microsoft.com/office/drawing/2014/main" val="2191747007"/>
                    </a:ext>
                  </a:extLst>
                </a:gridCol>
              </a:tblGrid>
              <a:tr h="345183">
                <a:tc gridSpan="2">
                  <a:txBody>
                    <a:bodyPr/>
                    <a:lstStyle/>
                    <a:p>
                      <a:pPr algn="ctr" fontAlgn="b"/>
                      <a:r>
                        <a:rPr lang="en-US" sz="1100" b="1" u="none" strike="noStrike" dirty="0">
                          <a:effectLst/>
                        </a:rPr>
                        <a:t>Regression Statistics</a:t>
                      </a:r>
                      <a:endParaRPr lang="en-US" sz="1100" b="1" i="1" u="none" strike="noStrike" dirty="0">
                        <a:solidFill>
                          <a:srgbClr val="000000"/>
                        </a:solidFill>
                        <a:effectLst/>
                        <a:latin typeface="Calibri" panose="020F0502020204030204" pitchFamily="34" charset="0"/>
                      </a:endParaRPr>
                    </a:p>
                  </a:txBody>
                  <a:tcPr marL="0" marR="0" marT="0" marB="0" anchor="b">
                    <a:solidFill>
                      <a:schemeClr val="accent2">
                        <a:lumMod val="60000"/>
                        <a:lumOff val="40000"/>
                      </a:schemeClr>
                    </a:solidFill>
                  </a:tcPr>
                </a:tc>
                <a:tc hMerge="1">
                  <a:txBody>
                    <a:bodyPr/>
                    <a:lstStyle/>
                    <a:p>
                      <a:endParaRPr lang="en-US"/>
                    </a:p>
                  </a:txBody>
                  <a:tcPr/>
                </a:tc>
                <a:extLst>
                  <a:ext uri="{0D108BD9-81ED-4DB2-BD59-A6C34878D82A}">
                    <a16:rowId xmlns:a16="http://schemas.microsoft.com/office/drawing/2014/main" val="4024537275"/>
                  </a:ext>
                </a:extLst>
              </a:tr>
              <a:tr h="274320">
                <a:tc>
                  <a:txBody>
                    <a:bodyPr/>
                    <a:lstStyle/>
                    <a:p>
                      <a:pPr algn="ctr" fontAlgn="b"/>
                      <a:r>
                        <a:rPr lang="en-US" sz="1100" u="none" strike="noStrike" dirty="0">
                          <a:effectLst/>
                        </a:rPr>
                        <a:t>Multiple R</a:t>
                      </a:r>
                      <a:endParaRPr lang="en-US" sz="11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100" u="none" strike="noStrike">
                          <a:effectLst/>
                        </a:rPr>
                        <a:t>0.545866232</a:t>
                      </a:r>
                      <a:endParaRPr lang="en-US"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001507909"/>
                  </a:ext>
                </a:extLst>
              </a:tr>
              <a:tr h="345183">
                <a:tc>
                  <a:txBody>
                    <a:bodyPr/>
                    <a:lstStyle/>
                    <a:p>
                      <a:pPr algn="ctr" fontAlgn="b"/>
                      <a:r>
                        <a:rPr lang="en-US" sz="1100" u="none" strike="noStrike">
                          <a:effectLst/>
                        </a:rPr>
                        <a:t>R Square</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100" u="none" strike="noStrike">
                          <a:effectLst/>
                        </a:rPr>
                        <a:t>0.297969943</a:t>
                      </a:r>
                      <a:endParaRPr lang="en-US"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676683953"/>
                  </a:ext>
                </a:extLst>
              </a:tr>
              <a:tr h="345183">
                <a:tc>
                  <a:txBody>
                    <a:bodyPr/>
                    <a:lstStyle/>
                    <a:p>
                      <a:pPr algn="ctr" fontAlgn="b"/>
                      <a:r>
                        <a:rPr lang="en-US" sz="1100" u="none" strike="noStrike" dirty="0">
                          <a:effectLst/>
                        </a:rPr>
                        <a:t>Adjusted R Square</a:t>
                      </a:r>
                      <a:endParaRPr lang="en-US" sz="11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100" u="none" strike="noStrike" dirty="0">
                          <a:effectLst/>
                        </a:rPr>
                        <a:t>0.130819929</a:t>
                      </a:r>
                      <a:endParaRPr lang="en-US" sz="11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938921262"/>
                  </a:ext>
                </a:extLst>
              </a:tr>
            </a:tbl>
          </a:graphicData>
        </a:graphic>
      </p:graphicFrame>
      <p:pic>
        <p:nvPicPr>
          <p:cNvPr id="9" name="Picture 8">
            <a:extLst>
              <a:ext uri="{FF2B5EF4-FFF2-40B4-BE49-F238E27FC236}">
                <a16:creationId xmlns:a16="http://schemas.microsoft.com/office/drawing/2014/main" id="{7DAC3F76-FA91-F748-B338-B2218FCF1113}"/>
              </a:ext>
            </a:extLst>
          </p:cNvPr>
          <p:cNvPicPr>
            <a:picLocks noChangeAspect="1"/>
          </p:cNvPicPr>
          <p:nvPr/>
        </p:nvPicPr>
        <p:blipFill>
          <a:blip r:embed="rId3"/>
          <a:stretch>
            <a:fillRect/>
          </a:stretch>
        </p:blipFill>
        <p:spPr>
          <a:xfrm>
            <a:off x="1842375" y="2104310"/>
            <a:ext cx="152400" cy="241300"/>
          </a:xfrm>
          <a:prstGeom prst="rect">
            <a:avLst/>
          </a:prstGeom>
        </p:spPr>
      </p:pic>
      <p:pic>
        <p:nvPicPr>
          <p:cNvPr id="10" name="Picture 9">
            <a:extLst>
              <a:ext uri="{FF2B5EF4-FFF2-40B4-BE49-F238E27FC236}">
                <a16:creationId xmlns:a16="http://schemas.microsoft.com/office/drawing/2014/main" id="{08C7214F-1A82-E44E-9CBF-74BF6E3189D8}"/>
              </a:ext>
            </a:extLst>
          </p:cNvPr>
          <p:cNvPicPr>
            <a:picLocks noChangeAspect="1"/>
          </p:cNvPicPr>
          <p:nvPr/>
        </p:nvPicPr>
        <p:blipFill>
          <a:blip r:embed="rId4"/>
          <a:stretch>
            <a:fillRect/>
          </a:stretch>
        </p:blipFill>
        <p:spPr>
          <a:xfrm>
            <a:off x="1842375" y="2358486"/>
            <a:ext cx="165100" cy="241300"/>
          </a:xfrm>
          <a:prstGeom prst="rect">
            <a:avLst/>
          </a:prstGeom>
        </p:spPr>
      </p:pic>
      <p:pic>
        <p:nvPicPr>
          <p:cNvPr id="11" name="Picture 10">
            <a:extLst>
              <a:ext uri="{FF2B5EF4-FFF2-40B4-BE49-F238E27FC236}">
                <a16:creationId xmlns:a16="http://schemas.microsoft.com/office/drawing/2014/main" id="{C746AFF1-3A38-EC43-854A-529298E00F73}"/>
              </a:ext>
            </a:extLst>
          </p:cNvPr>
          <p:cNvPicPr>
            <a:picLocks noChangeAspect="1"/>
          </p:cNvPicPr>
          <p:nvPr/>
        </p:nvPicPr>
        <p:blipFill>
          <a:blip r:embed="rId5"/>
          <a:stretch>
            <a:fillRect/>
          </a:stretch>
        </p:blipFill>
        <p:spPr>
          <a:xfrm>
            <a:off x="1855513" y="2635036"/>
            <a:ext cx="165100" cy="241300"/>
          </a:xfrm>
          <a:prstGeom prst="rect">
            <a:avLst/>
          </a:prstGeom>
        </p:spPr>
      </p:pic>
      <p:pic>
        <p:nvPicPr>
          <p:cNvPr id="12" name="Picture 11">
            <a:extLst>
              <a:ext uri="{FF2B5EF4-FFF2-40B4-BE49-F238E27FC236}">
                <a16:creationId xmlns:a16="http://schemas.microsoft.com/office/drawing/2014/main" id="{7DAA0D04-1902-244A-9479-0BC0C9770D31}"/>
              </a:ext>
            </a:extLst>
          </p:cNvPr>
          <p:cNvPicPr>
            <a:picLocks noChangeAspect="1"/>
          </p:cNvPicPr>
          <p:nvPr/>
        </p:nvPicPr>
        <p:blipFill>
          <a:blip r:embed="rId6"/>
          <a:stretch>
            <a:fillRect/>
          </a:stretch>
        </p:blipFill>
        <p:spPr>
          <a:xfrm>
            <a:off x="1845003" y="2908665"/>
            <a:ext cx="165100" cy="241300"/>
          </a:xfrm>
          <a:prstGeom prst="rect">
            <a:avLst/>
          </a:prstGeom>
        </p:spPr>
      </p:pic>
      <p:pic>
        <p:nvPicPr>
          <p:cNvPr id="13" name="Picture 12">
            <a:extLst>
              <a:ext uri="{FF2B5EF4-FFF2-40B4-BE49-F238E27FC236}">
                <a16:creationId xmlns:a16="http://schemas.microsoft.com/office/drawing/2014/main" id="{96579867-A5B1-9146-A8F9-F107A1EEF47C}"/>
              </a:ext>
            </a:extLst>
          </p:cNvPr>
          <p:cNvPicPr>
            <a:picLocks noChangeAspect="1"/>
          </p:cNvPicPr>
          <p:nvPr/>
        </p:nvPicPr>
        <p:blipFill>
          <a:blip r:embed="rId7"/>
          <a:stretch>
            <a:fillRect/>
          </a:stretch>
        </p:blipFill>
        <p:spPr>
          <a:xfrm>
            <a:off x="1852886" y="3180311"/>
            <a:ext cx="165100" cy="241300"/>
          </a:xfrm>
          <a:prstGeom prst="rect">
            <a:avLst/>
          </a:prstGeom>
        </p:spPr>
      </p:pic>
    </p:spTree>
    <p:extLst>
      <p:ext uri="{BB962C8B-B14F-4D97-AF65-F5344CB8AC3E}">
        <p14:creationId xmlns:p14="http://schemas.microsoft.com/office/powerpoint/2010/main" val="2842055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C95A1-A408-6449-8AB2-3933217B18C1}"/>
              </a:ext>
            </a:extLst>
          </p:cNvPr>
          <p:cNvSpPr>
            <a:spLocks noGrp="1"/>
          </p:cNvSpPr>
          <p:nvPr>
            <p:ph type="title"/>
          </p:nvPr>
        </p:nvSpPr>
        <p:spPr>
          <a:xfrm>
            <a:off x="806669" y="217981"/>
            <a:ext cx="10515600" cy="967061"/>
          </a:xfrm>
        </p:spPr>
        <p:txBody>
          <a:bodyPr>
            <a:normAutofit/>
          </a:bodyPr>
          <a:lstStyle/>
          <a:p>
            <a:pPr algn="ctr"/>
            <a:r>
              <a:rPr lang="en-US" sz="3600" dirty="0"/>
              <a:t>ANALYZE: Control Charts</a:t>
            </a:r>
          </a:p>
        </p:txBody>
      </p:sp>
      <p:graphicFrame>
        <p:nvGraphicFramePr>
          <p:cNvPr id="8" name="Chart 7">
            <a:extLst>
              <a:ext uri="{FF2B5EF4-FFF2-40B4-BE49-F238E27FC236}">
                <a16:creationId xmlns:a16="http://schemas.microsoft.com/office/drawing/2014/main" id="{A1274D1E-9108-A144-8C9E-898011C7BB19}"/>
              </a:ext>
            </a:extLst>
          </p:cNvPr>
          <p:cNvGraphicFramePr>
            <a:graphicFrameLocks/>
          </p:cNvGraphicFramePr>
          <p:nvPr>
            <p:extLst>
              <p:ext uri="{D42A27DB-BD31-4B8C-83A1-F6EECF244321}">
                <p14:modId xmlns:p14="http://schemas.microsoft.com/office/powerpoint/2010/main" val="1614711114"/>
              </p:ext>
            </p:extLst>
          </p:nvPr>
        </p:nvGraphicFramePr>
        <p:xfrm>
          <a:off x="246828" y="3714750"/>
          <a:ext cx="6425436" cy="29432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D8F55A24-D857-5B42-9D21-59956EB41765}"/>
              </a:ext>
            </a:extLst>
          </p:cNvPr>
          <p:cNvGraphicFramePr>
            <a:graphicFrameLocks/>
          </p:cNvGraphicFramePr>
          <p:nvPr>
            <p:extLst>
              <p:ext uri="{D42A27DB-BD31-4B8C-83A1-F6EECF244321}">
                <p14:modId xmlns:p14="http://schemas.microsoft.com/office/powerpoint/2010/main" val="3580524346"/>
              </p:ext>
            </p:extLst>
          </p:nvPr>
        </p:nvGraphicFramePr>
        <p:xfrm>
          <a:off x="246828" y="1185042"/>
          <a:ext cx="6259075"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a:extLst>
              <a:ext uri="{FF2B5EF4-FFF2-40B4-BE49-F238E27FC236}">
                <a16:creationId xmlns:a16="http://schemas.microsoft.com/office/drawing/2014/main" id="{A88BDA37-A29C-2344-9302-C44025F56447}"/>
              </a:ext>
            </a:extLst>
          </p:cNvPr>
          <p:cNvSpPr txBox="1"/>
          <p:nvPr/>
        </p:nvSpPr>
        <p:spPr>
          <a:xfrm>
            <a:off x="7315200" y="1481959"/>
            <a:ext cx="3699641" cy="3139321"/>
          </a:xfrm>
          <a:prstGeom prst="rect">
            <a:avLst/>
          </a:prstGeom>
          <a:noFill/>
        </p:spPr>
        <p:txBody>
          <a:bodyPr wrap="square" rtlCol="0">
            <a:spAutoFit/>
          </a:bodyPr>
          <a:lstStyle/>
          <a:p>
            <a:r>
              <a:rPr lang="en-US" dirty="0"/>
              <a:t>The control charts for both the moving range and x bar show that the process is out of control. There is no order or reason for the weekly savings amounts before the improvement. At this point, I do not have one or two specific reasons for the process being out of control. It appears that I need to try to cut spending in a variety of categories, especially on the weekend.</a:t>
            </a:r>
          </a:p>
        </p:txBody>
      </p:sp>
    </p:spTree>
    <p:extLst>
      <p:ext uri="{BB962C8B-B14F-4D97-AF65-F5344CB8AC3E}">
        <p14:creationId xmlns:p14="http://schemas.microsoft.com/office/powerpoint/2010/main" val="1846310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29944-E89C-3048-8F6F-964C5E83AB0E}"/>
              </a:ext>
            </a:extLst>
          </p:cNvPr>
          <p:cNvSpPr>
            <a:spLocks noGrp="1"/>
          </p:cNvSpPr>
          <p:nvPr>
            <p:ph type="title"/>
          </p:nvPr>
        </p:nvSpPr>
        <p:spPr>
          <a:xfrm>
            <a:off x="2231136" y="249989"/>
            <a:ext cx="7729728" cy="1188720"/>
          </a:xfrm>
        </p:spPr>
        <p:txBody>
          <a:bodyPr/>
          <a:lstStyle/>
          <a:p>
            <a:pPr algn="ctr"/>
            <a:r>
              <a:rPr lang="en-US" dirty="0"/>
              <a:t>IMPROVE</a:t>
            </a:r>
          </a:p>
        </p:txBody>
      </p:sp>
      <p:sp>
        <p:nvSpPr>
          <p:cNvPr id="3" name="Content Placeholder 2">
            <a:extLst>
              <a:ext uri="{FF2B5EF4-FFF2-40B4-BE49-F238E27FC236}">
                <a16:creationId xmlns:a16="http://schemas.microsoft.com/office/drawing/2014/main" id="{3FF3FAA7-E320-9E49-9988-F1BC3CC77852}"/>
              </a:ext>
            </a:extLst>
          </p:cNvPr>
          <p:cNvSpPr>
            <a:spLocks noGrp="1"/>
          </p:cNvSpPr>
          <p:nvPr>
            <p:ph idx="1"/>
          </p:nvPr>
        </p:nvSpPr>
        <p:spPr>
          <a:xfrm>
            <a:off x="2231136" y="1965382"/>
            <a:ext cx="7729728" cy="3101983"/>
          </a:xfrm>
        </p:spPr>
        <p:txBody>
          <a:bodyPr>
            <a:noAutofit/>
          </a:bodyPr>
          <a:lstStyle/>
          <a:p>
            <a:pPr marL="0" indent="0">
              <a:buNone/>
            </a:pPr>
            <a:r>
              <a:rPr lang="en-US" sz="1600" dirty="0"/>
              <a:t>The improvements I made to my process are as follows:</a:t>
            </a:r>
          </a:p>
          <a:p>
            <a:pPr marL="0" indent="0">
              <a:buNone/>
            </a:pPr>
            <a:endParaRPr lang="en-US" sz="1600" dirty="0"/>
          </a:p>
          <a:p>
            <a:pPr lvl="1"/>
            <a:r>
              <a:rPr lang="en-US" dirty="0"/>
              <a:t>I changed my checking account to a Way-to-Save account that transfers </a:t>
            </a:r>
          </a:p>
          <a:p>
            <a:pPr marL="457200" lvl="1" indent="0">
              <a:buNone/>
            </a:pPr>
            <a:r>
              <a:rPr lang="en-US" dirty="0"/>
              <a:t>$1 - $4 each time I use my debit card. The amount transferred is dependent upon the amount spent. This can help me begin to save during the week without explicitly transferring money to my savings account.</a:t>
            </a:r>
          </a:p>
          <a:p>
            <a:pPr marL="457200" lvl="1" indent="0">
              <a:buNone/>
            </a:pPr>
            <a:endParaRPr lang="en-US" dirty="0"/>
          </a:p>
          <a:p>
            <a:pPr lvl="1"/>
            <a:r>
              <a:rPr lang="en-US" dirty="0"/>
              <a:t>I created the process of transferring $100 to my savings account each biweekly pay period. This will average $50 savings per week. </a:t>
            </a:r>
          </a:p>
          <a:p>
            <a:pPr marL="457200" lvl="1" indent="0">
              <a:buNone/>
            </a:pPr>
            <a:endParaRPr lang="en-US" dirty="0"/>
          </a:p>
          <a:p>
            <a:pPr lvl="1"/>
            <a:r>
              <a:rPr lang="en-US" dirty="0"/>
              <a:t>My wife and I have made a concerted effort to only go to dinner or order take out once a week.</a:t>
            </a:r>
          </a:p>
        </p:txBody>
      </p:sp>
    </p:spTree>
    <p:extLst>
      <p:ext uri="{BB962C8B-B14F-4D97-AF65-F5344CB8AC3E}">
        <p14:creationId xmlns:p14="http://schemas.microsoft.com/office/powerpoint/2010/main" val="1570178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D563B-F33F-7B4B-911B-94621BB20A21}"/>
              </a:ext>
            </a:extLst>
          </p:cNvPr>
          <p:cNvSpPr>
            <a:spLocks noGrp="1"/>
          </p:cNvSpPr>
          <p:nvPr>
            <p:ph type="title"/>
          </p:nvPr>
        </p:nvSpPr>
        <p:spPr>
          <a:xfrm>
            <a:off x="869731" y="112877"/>
            <a:ext cx="10515600" cy="1325563"/>
          </a:xfrm>
        </p:spPr>
        <p:txBody>
          <a:bodyPr/>
          <a:lstStyle/>
          <a:p>
            <a:pPr algn="ctr"/>
            <a:r>
              <a:rPr lang="en-US" dirty="0"/>
              <a:t>IMPROVED SQL</a:t>
            </a:r>
          </a:p>
        </p:txBody>
      </p:sp>
      <p:graphicFrame>
        <p:nvGraphicFramePr>
          <p:cNvPr id="4" name="Table 3">
            <a:extLst>
              <a:ext uri="{FF2B5EF4-FFF2-40B4-BE49-F238E27FC236}">
                <a16:creationId xmlns:a16="http://schemas.microsoft.com/office/drawing/2014/main" id="{C042FCD4-8894-0844-9981-CEEA9DA5C79E}"/>
              </a:ext>
            </a:extLst>
          </p:cNvPr>
          <p:cNvGraphicFramePr>
            <a:graphicFrameLocks noGrp="1"/>
          </p:cNvGraphicFramePr>
          <p:nvPr>
            <p:extLst>
              <p:ext uri="{D42A27DB-BD31-4B8C-83A1-F6EECF244321}">
                <p14:modId xmlns:p14="http://schemas.microsoft.com/office/powerpoint/2010/main" val="1452116976"/>
              </p:ext>
            </p:extLst>
          </p:nvPr>
        </p:nvGraphicFramePr>
        <p:xfrm>
          <a:off x="6503276" y="1523893"/>
          <a:ext cx="4390479" cy="2478405"/>
        </p:xfrm>
        <a:graphic>
          <a:graphicData uri="http://schemas.openxmlformats.org/drawingml/2006/table">
            <a:tbl>
              <a:tblPr>
                <a:tableStyleId>{5940675A-B579-460E-94D1-54222C63F5DA}</a:tableStyleId>
              </a:tblPr>
              <a:tblGrid>
                <a:gridCol w="3413017">
                  <a:extLst>
                    <a:ext uri="{9D8B030D-6E8A-4147-A177-3AD203B41FA5}">
                      <a16:colId xmlns:a16="http://schemas.microsoft.com/office/drawing/2014/main" val="2288273143"/>
                    </a:ext>
                  </a:extLst>
                </a:gridCol>
                <a:gridCol w="977462">
                  <a:extLst>
                    <a:ext uri="{9D8B030D-6E8A-4147-A177-3AD203B41FA5}">
                      <a16:colId xmlns:a16="http://schemas.microsoft.com/office/drawing/2014/main" val="3751273447"/>
                    </a:ext>
                  </a:extLst>
                </a:gridCol>
              </a:tblGrid>
              <a:tr h="274320">
                <a:tc>
                  <a:txBody>
                    <a:bodyPr/>
                    <a:lstStyle/>
                    <a:p>
                      <a:pPr algn="ctr" fontAlgn="b"/>
                      <a:r>
                        <a:rPr lang="en-US" sz="1100" b="1" u="none" strike="noStrike" dirty="0">
                          <a:effectLst/>
                        </a:rPr>
                        <a:t>Calculate SQL </a:t>
                      </a:r>
                      <a:endParaRPr lang="en-US" sz="1100" b="1" i="0" u="none" strike="noStrike" dirty="0">
                        <a:solidFill>
                          <a:srgbClr val="000000"/>
                        </a:solidFill>
                        <a:effectLst/>
                        <a:latin typeface="Calibri" panose="020F0502020204030204" pitchFamily="34" charset="0"/>
                      </a:endParaRPr>
                    </a:p>
                  </a:txBody>
                  <a:tcPr marL="0" marR="0" marT="0" marB="0" anchor="b">
                    <a:solidFill>
                      <a:schemeClr val="accent2">
                        <a:lumMod val="60000"/>
                        <a:lumOff val="40000"/>
                      </a:schemeClr>
                    </a:solidFill>
                  </a:tcPr>
                </a:tc>
                <a:tc>
                  <a:txBody>
                    <a:bodyPr/>
                    <a:lstStyle/>
                    <a:p>
                      <a:pPr algn="ctr"/>
                      <a:endParaRPr lang="en-US"/>
                    </a:p>
                  </a:txBody>
                  <a:tcPr marL="9525" marR="9525" marT="9525" marB="0" anchor="b">
                    <a:solidFill>
                      <a:schemeClr val="accent2">
                        <a:lumMod val="60000"/>
                        <a:lumOff val="40000"/>
                      </a:schemeClr>
                    </a:solidFill>
                  </a:tcPr>
                </a:tc>
                <a:extLst>
                  <a:ext uri="{0D108BD9-81ED-4DB2-BD59-A6C34878D82A}">
                    <a16:rowId xmlns:a16="http://schemas.microsoft.com/office/drawing/2014/main" val="3753032635"/>
                  </a:ext>
                </a:extLst>
              </a:tr>
              <a:tr h="274320">
                <a:tc>
                  <a:txBody>
                    <a:bodyPr/>
                    <a:lstStyle/>
                    <a:p>
                      <a:pPr algn="ctr" fontAlgn="b"/>
                      <a:r>
                        <a:rPr lang="en-US" sz="1100" u="none" strike="noStrike" dirty="0">
                          <a:effectLst/>
                        </a:rPr>
                        <a:t>Opportunities for Defects = </a:t>
                      </a:r>
                      <a:endParaRPr lang="en-US" sz="11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100" b="0" i="0" u="none" strike="noStrike" dirty="0">
                          <a:solidFill>
                            <a:srgbClr val="000000"/>
                          </a:solidFill>
                          <a:effectLst/>
                          <a:latin typeface="Calibri" panose="020F0502020204030204" pitchFamily="34" charset="0"/>
                        </a:rPr>
                        <a:t>1</a:t>
                      </a:r>
                    </a:p>
                  </a:txBody>
                  <a:tcPr marL="0" marR="0" marT="0" marB="0" anchor="b"/>
                </a:tc>
                <a:extLst>
                  <a:ext uri="{0D108BD9-81ED-4DB2-BD59-A6C34878D82A}">
                    <a16:rowId xmlns:a16="http://schemas.microsoft.com/office/drawing/2014/main" val="80413433"/>
                  </a:ext>
                </a:extLst>
              </a:tr>
              <a:tr h="274320">
                <a:tc>
                  <a:txBody>
                    <a:bodyPr/>
                    <a:lstStyle/>
                    <a:p>
                      <a:pPr algn="ctr" fontAlgn="b"/>
                      <a:r>
                        <a:rPr lang="en-US" sz="1100" u="none" strike="noStrike" dirty="0">
                          <a:effectLst/>
                        </a:rPr>
                        <a:t>Total Number of Weeks =</a:t>
                      </a:r>
                      <a:endParaRPr lang="en-US" sz="11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100" b="0" i="0" u="none" strike="noStrike">
                          <a:solidFill>
                            <a:srgbClr val="000000"/>
                          </a:solidFill>
                          <a:effectLst/>
                          <a:latin typeface="Calibri" panose="020F0502020204030204" pitchFamily="34" charset="0"/>
                        </a:rPr>
                        <a:t>6</a:t>
                      </a:r>
                    </a:p>
                  </a:txBody>
                  <a:tcPr marL="0" marR="0" marT="0" marB="0" anchor="b"/>
                </a:tc>
                <a:extLst>
                  <a:ext uri="{0D108BD9-81ED-4DB2-BD59-A6C34878D82A}">
                    <a16:rowId xmlns:a16="http://schemas.microsoft.com/office/drawing/2014/main" val="3967233026"/>
                  </a:ext>
                </a:extLst>
              </a:tr>
              <a:tr h="274320">
                <a:tc>
                  <a:txBody>
                    <a:bodyPr/>
                    <a:lstStyle/>
                    <a:p>
                      <a:pPr algn="ctr" fontAlgn="b"/>
                      <a:r>
                        <a:rPr lang="en-US" sz="1100" u="none" strike="noStrike" dirty="0">
                          <a:effectLst/>
                        </a:rPr>
                        <a:t>Total Possible Defects  =</a:t>
                      </a:r>
                      <a:endParaRPr lang="en-US" sz="11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100" b="0" i="0" u="none" strike="noStrike">
                          <a:solidFill>
                            <a:srgbClr val="000000"/>
                          </a:solidFill>
                          <a:effectLst/>
                          <a:latin typeface="Calibri" panose="020F0502020204030204" pitchFamily="34" charset="0"/>
                        </a:rPr>
                        <a:t>6</a:t>
                      </a:r>
                    </a:p>
                  </a:txBody>
                  <a:tcPr marL="0" marR="0" marT="0" marB="0" anchor="b"/>
                </a:tc>
                <a:extLst>
                  <a:ext uri="{0D108BD9-81ED-4DB2-BD59-A6C34878D82A}">
                    <a16:rowId xmlns:a16="http://schemas.microsoft.com/office/drawing/2014/main" val="3125365925"/>
                  </a:ext>
                </a:extLst>
              </a:tr>
              <a:tr h="274320">
                <a:tc>
                  <a:txBody>
                    <a:bodyPr/>
                    <a:lstStyle/>
                    <a:p>
                      <a:pPr algn="ctr" fontAlgn="b"/>
                      <a:r>
                        <a:rPr lang="en-US" sz="1100" u="none" strike="noStrike" dirty="0">
                          <a:effectLst/>
                        </a:rPr>
                        <a:t>Actual Defects =</a:t>
                      </a:r>
                      <a:endParaRPr lang="en-US" sz="11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100" b="0" i="0" u="none" strike="noStrike">
                          <a:solidFill>
                            <a:srgbClr val="000000"/>
                          </a:solidFill>
                          <a:effectLst/>
                          <a:latin typeface="Calibri" panose="020F0502020204030204" pitchFamily="34" charset="0"/>
                        </a:rPr>
                        <a:t>3</a:t>
                      </a:r>
                    </a:p>
                  </a:txBody>
                  <a:tcPr marL="0" marR="0" marT="0" marB="0" anchor="b"/>
                </a:tc>
                <a:extLst>
                  <a:ext uri="{0D108BD9-81ED-4DB2-BD59-A6C34878D82A}">
                    <a16:rowId xmlns:a16="http://schemas.microsoft.com/office/drawing/2014/main" val="3593026206"/>
                  </a:ext>
                </a:extLst>
              </a:tr>
              <a:tr h="274320">
                <a:tc>
                  <a:txBody>
                    <a:bodyPr/>
                    <a:lstStyle/>
                    <a:p>
                      <a:pPr algn="ctr" fontAlgn="b"/>
                      <a:r>
                        <a:rPr lang="en-US" sz="1100" u="none" strike="noStrike" dirty="0">
                          <a:effectLst/>
                        </a:rPr>
                        <a:t>Defects Per Opportunity = </a:t>
                      </a:r>
                      <a:endParaRPr lang="en-US" sz="11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100" b="0" i="0" u="none" strike="noStrike">
                          <a:solidFill>
                            <a:srgbClr val="000000"/>
                          </a:solidFill>
                          <a:effectLst/>
                          <a:latin typeface="Calibri" panose="020F0502020204030204" pitchFamily="34" charset="0"/>
                        </a:rPr>
                        <a:t>0.5</a:t>
                      </a:r>
                    </a:p>
                  </a:txBody>
                  <a:tcPr marL="0" marR="0" marT="0" marB="0" anchor="b"/>
                </a:tc>
                <a:extLst>
                  <a:ext uri="{0D108BD9-81ED-4DB2-BD59-A6C34878D82A}">
                    <a16:rowId xmlns:a16="http://schemas.microsoft.com/office/drawing/2014/main" val="3086464080"/>
                  </a:ext>
                </a:extLst>
              </a:tr>
              <a:tr h="274320">
                <a:tc>
                  <a:txBody>
                    <a:bodyPr/>
                    <a:lstStyle/>
                    <a:p>
                      <a:pPr algn="ctr" fontAlgn="b"/>
                      <a:r>
                        <a:rPr lang="en-US" sz="1100" u="none" strike="noStrike" dirty="0">
                          <a:effectLst/>
                        </a:rPr>
                        <a:t>Defects Per Opportunity Percent</a:t>
                      </a:r>
                      <a:endParaRPr lang="en-US" sz="11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100" b="0" i="0" u="none" strike="noStrike">
                          <a:solidFill>
                            <a:srgbClr val="000000"/>
                          </a:solidFill>
                          <a:effectLst/>
                          <a:latin typeface="Calibri" panose="020F0502020204030204" pitchFamily="34" charset="0"/>
                        </a:rPr>
                        <a:t>50</a:t>
                      </a:r>
                    </a:p>
                  </a:txBody>
                  <a:tcPr marL="0" marR="0" marT="0" marB="0" anchor="b"/>
                </a:tc>
                <a:extLst>
                  <a:ext uri="{0D108BD9-81ED-4DB2-BD59-A6C34878D82A}">
                    <a16:rowId xmlns:a16="http://schemas.microsoft.com/office/drawing/2014/main" val="3031439080"/>
                  </a:ext>
                </a:extLst>
              </a:tr>
              <a:tr h="274320">
                <a:tc>
                  <a:txBody>
                    <a:bodyPr/>
                    <a:lstStyle/>
                    <a:p>
                      <a:pPr algn="ctr" fontAlgn="b"/>
                      <a:r>
                        <a:rPr lang="en-US" sz="1100" u="none" strike="noStrike" dirty="0">
                          <a:effectLst/>
                        </a:rPr>
                        <a:t>Defects Per Million Opportunities = </a:t>
                      </a:r>
                      <a:endParaRPr lang="en-US" sz="11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100" b="0" i="0" u="none" strike="noStrike">
                          <a:solidFill>
                            <a:srgbClr val="000000"/>
                          </a:solidFill>
                          <a:effectLst/>
                          <a:latin typeface="Calibri" panose="020F0502020204030204" pitchFamily="34" charset="0"/>
                        </a:rPr>
                        <a:t>500000</a:t>
                      </a:r>
                    </a:p>
                  </a:txBody>
                  <a:tcPr marL="0" marR="0" marT="0" marB="0" anchor="b"/>
                </a:tc>
                <a:extLst>
                  <a:ext uri="{0D108BD9-81ED-4DB2-BD59-A6C34878D82A}">
                    <a16:rowId xmlns:a16="http://schemas.microsoft.com/office/drawing/2014/main" val="2504568876"/>
                  </a:ext>
                </a:extLst>
              </a:tr>
              <a:tr h="274320">
                <a:tc>
                  <a:txBody>
                    <a:bodyPr/>
                    <a:lstStyle/>
                    <a:p>
                      <a:pPr algn="ctr" fontAlgn="b"/>
                      <a:r>
                        <a:rPr lang="en-US" sz="1100" b="0" i="0" u="none" strike="noStrike" dirty="0">
                          <a:solidFill>
                            <a:srgbClr val="000000"/>
                          </a:solidFill>
                          <a:effectLst/>
                          <a:latin typeface="Calibri" panose="020F0502020204030204" pitchFamily="34" charset="0"/>
                        </a:rPr>
                        <a:t>SQL</a:t>
                      </a:r>
                    </a:p>
                  </a:txBody>
                  <a:tcPr marL="0" marR="0" marT="0" marB="0" anchor="b"/>
                </a:tc>
                <a:tc>
                  <a:txBody>
                    <a:bodyPr/>
                    <a:lstStyle/>
                    <a:p>
                      <a:pPr algn="ctr" fontAlgn="b"/>
                      <a:r>
                        <a:rPr lang="en-US" sz="1100" b="0" i="0" u="none" strike="noStrike" dirty="0">
                          <a:solidFill>
                            <a:srgbClr val="000000"/>
                          </a:solidFill>
                          <a:effectLst/>
                          <a:latin typeface="Calibri" panose="020F0502020204030204" pitchFamily="34" charset="0"/>
                        </a:rPr>
                        <a:t>1.5</a:t>
                      </a:r>
                    </a:p>
                  </a:txBody>
                  <a:tcPr marL="0" marR="0" marT="0" marB="0" anchor="b"/>
                </a:tc>
                <a:extLst>
                  <a:ext uri="{0D108BD9-81ED-4DB2-BD59-A6C34878D82A}">
                    <a16:rowId xmlns:a16="http://schemas.microsoft.com/office/drawing/2014/main" val="3070053784"/>
                  </a:ext>
                </a:extLst>
              </a:tr>
            </a:tbl>
          </a:graphicData>
        </a:graphic>
      </p:graphicFrame>
      <p:graphicFrame>
        <p:nvGraphicFramePr>
          <p:cNvPr id="5" name="Chart 4">
            <a:extLst>
              <a:ext uri="{FF2B5EF4-FFF2-40B4-BE49-F238E27FC236}">
                <a16:creationId xmlns:a16="http://schemas.microsoft.com/office/drawing/2014/main" id="{250EDEF7-1038-5D48-9A20-E48CFDDC1D7B}"/>
              </a:ext>
            </a:extLst>
          </p:cNvPr>
          <p:cNvGraphicFramePr>
            <a:graphicFrameLocks/>
          </p:cNvGraphicFramePr>
          <p:nvPr>
            <p:extLst>
              <p:ext uri="{D42A27DB-BD31-4B8C-83A1-F6EECF244321}">
                <p14:modId xmlns:p14="http://schemas.microsoft.com/office/powerpoint/2010/main" val="1630464355"/>
              </p:ext>
            </p:extLst>
          </p:nvPr>
        </p:nvGraphicFramePr>
        <p:xfrm>
          <a:off x="549384" y="4068700"/>
          <a:ext cx="9614119"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B98580C6-291B-AB47-A8C3-00D1B9EFEF9E}"/>
              </a:ext>
            </a:extLst>
          </p:cNvPr>
          <p:cNvSpPr txBox="1"/>
          <p:nvPr/>
        </p:nvSpPr>
        <p:spPr>
          <a:xfrm>
            <a:off x="549384" y="1523893"/>
            <a:ext cx="4960883" cy="2308324"/>
          </a:xfrm>
          <a:prstGeom prst="rect">
            <a:avLst/>
          </a:prstGeom>
          <a:noFill/>
        </p:spPr>
        <p:txBody>
          <a:bodyPr wrap="square" rtlCol="0">
            <a:spAutoFit/>
          </a:bodyPr>
          <a:lstStyle/>
          <a:p>
            <a:r>
              <a:rPr lang="en-US" dirty="0"/>
              <a:t>My SQL improved from 0.4 to 1.5. There is still much improvement to be made. Looking at the total saved per week graph below, we can see that after the improvement in week 55, the savings amount has a pattern and is consistently above 0. This is a huge improvement from the random spikes and plateaus seen in the first 54 weeks of data.</a:t>
            </a:r>
          </a:p>
        </p:txBody>
      </p:sp>
    </p:spTree>
    <p:extLst>
      <p:ext uri="{BB962C8B-B14F-4D97-AF65-F5344CB8AC3E}">
        <p14:creationId xmlns:p14="http://schemas.microsoft.com/office/powerpoint/2010/main" val="532810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81437-61A6-8E4B-9A0A-14783A4514AA}"/>
              </a:ext>
            </a:extLst>
          </p:cNvPr>
          <p:cNvSpPr>
            <a:spLocks noGrp="1"/>
          </p:cNvSpPr>
          <p:nvPr>
            <p:ph type="title"/>
          </p:nvPr>
        </p:nvSpPr>
        <p:spPr>
          <a:xfrm>
            <a:off x="2073481" y="167664"/>
            <a:ext cx="7729728" cy="1188720"/>
          </a:xfrm>
        </p:spPr>
        <p:txBody>
          <a:bodyPr/>
          <a:lstStyle/>
          <a:p>
            <a:pPr algn="ctr"/>
            <a:r>
              <a:rPr lang="en-US" dirty="0"/>
              <a:t>IMPROVE: Right Tailed Hypothesis Test of Amount Saved</a:t>
            </a:r>
          </a:p>
        </p:txBody>
      </p:sp>
      <mc:AlternateContent xmlns:mc="http://schemas.openxmlformats.org/markup-compatibility/2006">
        <mc:Choice xmlns:a14="http://schemas.microsoft.com/office/drawing/2010/main" Requires="a14">
          <p:graphicFrame>
            <p:nvGraphicFramePr>
              <p:cNvPr id="4" name="Table 3">
                <a:extLst>
                  <a:ext uri="{FF2B5EF4-FFF2-40B4-BE49-F238E27FC236}">
                    <a16:creationId xmlns:a16="http://schemas.microsoft.com/office/drawing/2014/main" id="{8CFB2351-B662-5247-A3FC-9B0453C6511D}"/>
                  </a:ext>
                </a:extLst>
              </p:cNvPr>
              <p:cNvGraphicFramePr>
                <a:graphicFrameLocks noGrp="1"/>
              </p:cNvGraphicFramePr>
              <p:nvPr>
                <p:extLst>
                  <p:ext uri="{D42A27DB-BD31-4B8C-83A1-F6EECF244321}">
                    <p14:modId xmlns:p14="http://schemas.microsoft.com/office/powerpoint/2010/main" val="2144229226"/>
                  </p:ext>
                </p:extLst>
              </p:nvPr>
            </p:nvGraphicFramePr>
            <p:xfrm>
              <a:off x="922283" y="3142593"/>
              <a:ext cx="3654097" cy="2966720"/>
            </p:xfrm>
            <a:graphic>
              <a:graphicData uri="http://schemas.openxmlformats.org/drawingml/2006/table">
                <a:tbl>
                  <a:tblPr firstRow="1" bandRow="1">
                    <a:tableStyleId>{5940675A-B579-460E-94D1-54222C63F5DA}</a:tableStyleId>
                  </a:tblPr>
                  <a:tblGrid>
                    <a:gridCol w="2172139">
                      <a:extLst>
                        <a:ext uri="{9D8B030D-6E8A-4147-A177-3AD203B41FA5}">
                          <a16:colId xmlns:a16="http://schemas.microsoft.com/office/drawing/2014/main" val="2315827089"/>
                        </a:ext>
                      </a:extLst>
                    </a:gridCol>
                    <a:gridCol w="1481958">
                      <a:extLst>
                        <a:ext uri="{9D8B030D-6E8A-4147-A177-3AD203B41FA5}">
                          <a16:colId xmlns:a16="http://schemas.microsoft.com/office/drawing/2014/main" val="3849191192"/>
                        </a:ext>
                      </a:extLst>
                    </a:gridCol>
                  </a:tblGrid>
                  <a:tr h="370840">
                    <a:tc>
                      <a:txBody>
                        <a:bodyPr/>
                        <a:lstStyle/>
                        <a:p>
                          <a:pPr algn="ct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oMath>
                            </m:oMathPara>
                          </a14:m>
                          <a:endParaRPr lang="en-US" i="1" dirty="0"/>
                        </a:p>
                      </a:txBody>
                      <a:tcPr/>
                    </a:tc>
                    <a:tc>
                      <a:txBody>
                        <a:bodyPr/>
                        <a:lstStyle/>
                        <a:p>
                          <a:pPr algn="ctr"/>
                          <a:r>
                            <a:rPr lang="en-US" dirty="0"/>
                            <a:t>57.33</a:t>
                          </a:r>
                        </a:p>
                      </a:txBody>
                      <a:tcPr/>
                    </a:tc>
                    <a:extLst>
                      <a:ext uri="{0D108BD9-81ED-4DB2-BD59-A6C34878D82A}">
                        <a16:rowId xmlns:a16="http://schemas.microsoft.com/office/drawing/2014/main" val="379494060"/>
                      </a:ext>
                    </a:extLst>
                  </a:tr>
                  <a:tr h="370840">
                    <a:tc>
                      <a:txBody>
                        <a:bodyPr/>
                        <a:lstStyle/>
                        <a:p>
                          <a:pPr algn="ctr"/>
                          <a:r>
                            <a:rPr lang="en-US" i="1" dirty="0"/>
                            <a:t>x (target savings) </a:t>
                          </a:r>
                          <a:r>
                            <a:rPr lang="en-US" i="0" dirty="0"/>
                            <a:t>=</a:t>
                          </a:r>
                          <a:r>
                            <a:rPr lang="en-US" i="1" dirty="0"/>
                            <a:t> </a:t>
                          </a:r>
                        </a:p>
                      </a:txBody>
                      <a:tcPr/>
                    </a:tc>
                    <a:tc>
                      <a:txBody>
                        <a:bodyPr/>
                        <a:lstStyle/>
                        <a:p>
                          <a:pPr algn="ctr"/>
                          <a:r>
                            <a:rPr lang="en-US" dirty="0"/>
                            <a:t>50</a:t>
                          </a:r>
                        </a:p>
                      </a:txBody>
                      <a:tcPr/>
                    </a:tc>
                    <a:extLst>
                      <a:ext uri="{0D108BD9-81ED-4DB2-BD59-A6C34878D82A}">
                        <a16:rowId xmlns:a16="http://schemas.microsoft.com/office/drawing/2014/main" val="2117211370"/>
                      </a:ext>
                    </a:extLst>
                  </a:tr>
                  <a:tr h="370840">
                    <a:tc>
                      <a:txBody>
                        <a:bodyPr/>
                        <a:lstStyle/>
                        <a:p>
                          <a:pPr algn="ctr"/>
                          <a:r>
                            <a:rPr lang="en-US" i="1" dirty="0"/>
                            <a:t>s </a:t>
                          </a:r>
                          <a:r>
                            <a:rPr lang="en-US" i="0" dirty="0"/>
                            <a:t>= </a:t>
                          </a:r>
                          <a:endParaRPr lang="en-US" i="1" dirty="0"/>
                        </a:p>
                      </a:txBody>
                      <a:tcPr/>
                    </a:tc>
                    <a:tc>
                      <a:txBody>
                        <a:bodyPr/>
                        <a:lstStyle/>
                        <a:p>
                          <a:pPr algn="ctr"/>
                          <a:r>
                            <a:rPr lang="en-US" dirty="0"/>
                            <a:t>49.713</a:t>
                          </a:r>
                        </a:p>
                      </a:txBody>
                      <a:tcPr/>
                    </a:tc>
                    <a:extLst>
                      <a:ext uri="{0D108BD9-81ED-4DB2-BD59-A6C34878D82A}">
                        <a16:rowId xmlns:a16="http://schemas.microsoft.com/office/drawing/2014/main" val="3589178436"/>
                      </a:ext>
                    </a:extLst>
                  </a:tr>
                  <a:tr h="370840">
                    <a:tc>
                      <a:txBody>
                        <a:bodyPr/>
                        <a:lstStyle/>
                        <a:p>
                          <a:pPr algn="ctr"/>
                          <a:r>
                            <a:rPr lang="en-US" i="1" dirty="0"/>
                            <a:t>n</a:t>
                          </a:r>
                          <a:r>
                            <a:rPr lang="en-US" dirty="0"/>
                            <a:t> =</a:t>
                          </a:r>
                        </a:p>
                      </a:txBody>
                      <a:tcPr/>
                    </a:tc>
                    <a:tc>
                      <a:txBody>
                        <a:bodyPr/>
                        <a:lstStyle/>
                        <a:p>
                          <a:pPr algn="ctr"/>
                          <a:r>
                            <a:rPr lang="en-US" dirty="0"/>
                            <a:t>6</a:t>
                          </a:r>
                        </a:p>
                      </a:txBody>
                      <a:tcPr/>
                    </a:tc>
                    <a:extLst>
                      <a:ext uri="{0D108BD9-81ED-4DB2-BD59-A6C34878D82A}">
                        <a16:rowId xmlns:a16="http://schemas.microsoft.com/office/drawing/2014/main" val="2954922116"/>
                      </a:ext>
                    </a:extLst>
                  </a:tr>
                  <a:tr h="370840">
                    <a:tc>
                      <a:txBody>
                        <a:bodyPr/>
                        <a:lstStyle/>
                        <a:p>
                          <a:pPr algn="ctr"/>
                          <a:r>
                            <a:rPr lang="en-US" i="1" dirty="0" err="1"/>
                            <a:t>df</a:t>
                          </a:r>
                          <a:r>
                            <a:rPr lang="en-US" i="0" dirty="0"/>
                            <a:t> =</a:t>
                          </a:r>
                          <a:endParaRPr lang="en-US" i="1" dirty="0"/>
                        </a:p>
                      </a:txBody>
                      <a:tcPr/>
                    </a:tc>
                    <a:tc>
                      <a:txBody>
                        <a:bodyPr/>
                        <a:lstStyle/>
                        <a:p>
                          <a:pPr algn="ctr"/>
                          <a:r>
                            <a:rPr lang="en-US" dirty="0"/>
                            <a:t>5</a:t>
                          </a:r>
                        </a:p>
                      </a:txBody>
                      <a:tcPr/>
                    </a:tc>
                    <a:extLst>
                      <a:ext uri="{0D108BD9-81ED-4DB2-BD59-A6C34878D82A}">
                        <a16:rowId xmlns:a16="http://schemas.microsoft.com/office/drawing/2014/main" val="2086731411"/>
                      </a:ext>
                    </a:extLst>
                  </a:tr>
                  <a:tr h="370840">
                    <a:tc>
                      <a:txBody>
                        <a:bodyPr/>
                        <a:lstStyle/>
                        <a:p>
                          <a:pPr algn="ctr"/>
                          <a:r>
                            <a:rPr lang="en-US" i="1" dirty="0"/>
                            <a:t>t</a:t>
                          </a:r>
                          <a:r>
                            <a:rPr lang="en-US" dirty="0"/>
                            <a:t> = </a:t>
                          </a:r>
                        </a:p>
                      </a:txBody>
                      <a:tcPr/>
                    </a:tc>
                    <a:tc>
                      <a:txBody>
                        <a:bodyPr/>
                        <a:lstStyle/>
                        <a:p>
                          <a:pPr algn="ctr"/>
                          <a:r>
                            <a:rPr lang="en-US" dirty="0"/>
                            <a:t>0.361</a:t>
                          </a:r>
                        </a:p>
                      </a:txBody>
                      <a:tcPr/>
                    </a:tc>
                    <a:extLst>
                      <a:ext uri="{0D108BD9-81ED-4DB2-BD59-A6C34878D82A}">
                        <a16:rowId xmlns:a16="http://schemas.microsoft.com/office/drawing/2014/main" val="2216407168"/>
                      </a:ext>
                    </a:extLst>
                  </a:tr>
                  <a:tr h="370840">
                    <a:tc>
                      <a:txBody>
                        <a:bodyPr/>
                        <a:lstStyle/>
                        <a:p>
                          <a:pPr algn="ctr"/>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r>
                            <a:rPr lang="en-US" i="1" dirty="0"/>
                            <a:t> =</a:t>
                          </a:r>
                        </a:p>
                      </a:txBody>
                      <a:tcPr/>
                    </a:tc>
                    <a:tc>
                      <a:txBody>
                        <a:bodyPr/>
                        <a:lstStyle/>
                        <a:p>
                          <a:pPr algn="ctr"/>
                          <a:r>
                            <a:rPr lang="en-US" dirty="0"/>
                            <a:t>0.05</a:t>
                          </a:r>
                        </a:p>
                      </a:txBody>
                      <a:tcPr/>
                    </a:tc>
                    <a:extLst>
                      <a:ext uri="{0D108BD9-81ED-4DB2-BD59-A6C34878D82A}">
                        <a16:rowId xmlns:a16="http://schemas.microsoft.com/office/drawing/2014/main" val="1085825156"/>
                      </a:ext>
                    </a:extLst>
                  </a:tr>
                  <a:tr h="370840">
                    <a:tc>
                      <a:txBody>
                        <a:bodyPr/>
                        <a:lstStyle/>
                        <a:p>
                          <a:pPr algn="ctr"/>
                          <a:r>
                            <a:rPr lang="en-US" i="1" baseline="0" dirty="0"/>
                            <a:t>p </a:t>
                          </a:r>
                          <a:r>
                            <a:rPr lang="en-US" i="0" baseline="0" dirty="0"/>
                            <a:t>=</a:t>
                          </a:r>
                          <a:endParaRPr lang="en-US" i="1" dirty="0"/>
                        </a:p>
                      </a:txBody>
                      <a:tcPr/>
                    </a:tc>
                    <a:tc>
                      <a:txBody>
                        <a:bodyPr/>
                        <a:lstStyle/>
                        <a:p>
                          <a:pPr algn="ctr"/>
                          <a:r>
                            <a:rPr lang="en-US" dirty="0"/>
                            <a:t>0.366</a:t>
                          </a:r>
                        </a:p>
                      </a:txBody>
                      <a:tcPr/>
                    </a:tc>
                    <a:extLst>
                      <a:ext uri="{0D108BD9-81ED-4DB2-BD59-A6C34878D82A}">
                        <a16:rowId xmlns:a16="http://schemas.microsoft.com/office/drawing/2014/main" val="1506304188"/>
                      </a:ext>
                    </a:extLst>
                  </a:tr>
                </a:tbl>
              </a:graphicData>
            </a:graphic>
          </p:graphicFrame>
        </mc:Choice>
        <mc:Fallback>
          <p:graphicFrame>
            <p:nvGraphicFramePr>
              <p:cNvPr id="4" name="Table 3">
                <a:extLst>
                  <a:ext uri="{FF2B5EF4-FFF2-40B4-BE49-F238E27FC236}">
                    <a16:creationId xmlns:a16="http://schemas.microsoft.com/office/drawing/2014/main" id="{8CFB2351-B662-5247-A3FC-9B0453C6511D}"/>
                  </a:ext>
                </a:extLst>
              </p:cNvPr>
              <p:cNvGraphicFramePr>
                <a:graphicFrameLocks noGrp="1"/>
              </p:cNvGraphicFramePr>
              <p:nvPr>
                <p:extLst>
                  <p:ext uri="{D42A27DB-BD31-4B8C-83A1-F6EECF244321}">
                    <p14:modId xmlns:p14="http://schemas.microsoft.com/office/powerpoint/2010/main" val="2144229226"/>
                  </p:ext>
                </p:extLst>
              </p:nvPr>
            </p:nvGraphicFramePr>
            <p:xfrm>
              <a:off x="922283" y="3142593"/>
              <a:ext cx="3654097" cy="2966720"/>
            </p:xfrm>
            <a:graphic>
              <a:graphicData uri="http://schemas.openxmlformats.org/drawingml/2006/table">
                <a:tbl>
                  <a:tblPr firstRow="1" bandRow="1">
                    <a:tableStyleId>{5940675A-B579-460E-94D1-54222C63F5DA}</a:tableStyleId>
                  </a:tblPr>
                  <a:tblGrid>
                    <a:gridCol w="2172139">
                      <a:extLst>
                        <a:ext uri="{9D8B030D-6E8A-4147-A177-3AD203B41FA5}">
                          <a16:colId xmlns:a16="http://schemas.microsoft.com/office/drawing/2014/main" val="2315827089"/>
                        </a:ext>
                      </a:extLst>
                    </a:gridCol>
                    <a:gridCol w="1481958">
                      <a:extLst>
                        <a:ext uri="{9D8B030D-6E8A-4147-A177-3AD203B41FA5}">
                          <a16:colId xmlns:a16="http://schemas.microsoft.com/office/drawing/2014/main" val="3849191192"/>
                        </a:ext>
                      </a:extLst>
                    </a:gridCol>
                  </a:tblGrid>
                  <a:tr h="370840">
                    <a:tc>
                      <a:txBody>
                        <a:bodyPr/>
                        <a:lstStyle/>
                        <a:p>
                          <a:endParaRPr lang="en-US"/>
                        </a:p>
                      </a:txBody>
                      <a:tcPr>
                        <a:blipFill>
                          <a:blip r:embed="rId2"/>
                          <a:stretch>
                            <a:fillRect t="-6897" r="-68023" b="-727586"/>
                          </a:stretch>
                        </a:blipFill>
                      </a:tcPr>
                    </a:tc>
                    <a:tc>
                      <a:txBody>
                        <a:bodyPr/>
                        <a:lstStyle/>
                        <a:p>
                          <a:pPr algn="ctr"/>
                          <a:r>
                            <a:rPr lang="en-US" dirty="0"/>
                            <a:t>57.33</a:t>
                          </a:r>
                        </a:p>
                      </a:txBody>
                      <a:tcPr/>
                    </a:tc>
                    <a:extLst>
                      <a:ext uri="{0D108BD9-81ED-4DB2-BD59-A6C34878D82A}">
                        <a16:rowId xmlns:a16="http://schemas.microsoft.com/office/drawing/2014/main" val="379494060"/>
                      </a:ext>
                    </a:extLst>
                  </a:tr>
                  <a:tr h="370840">
                    <a:tc>
                      <a:txBody>
                        <a:bodyPr/>
                        <a:lstStyle/>
                        <a:p>
                          <a:pPr algn="ctr"/>
                          <a:r>
                            <a:rPr lang="en-US" i="1" dirty="0"/>
                            <a:t>x (target savings) </a:t>
                          </a:r>
                          <a:r>
                            <a:rPr lang="en-US" i="0" dirty="0"/>
                            <a:t>=</a:t>
                          </a:r>
                          <a:r>
                            <a:rPr lang="en-US" i="1" dirty="0"/>
                            <a:t> </a:t>
                          </a:r>
                        </a:p>
                      </a:txBody>
                      <a:tcPr/>
                    </a:tc>
                    <a:tc>
                      <a:txBody>
                        <a:bodyPr/>
                        <a:lstStyle/>
                        <a:p>
                          <a:pPr algn="ctr"/>
                          <a:r>
                            <a:rPr lang="en-US" dirty="0"/>
                            <a:t>50</a:t>
                          </a:r>
                        </a:p>
                      </a:txBody>
                      <a:tcPr/>
                    </a:tc>
                    <a:extLst>
                      <a:ext uri="{0D108BD9-81ED-4DB2-BD59-A6C34878D82A}">
                        <a16:rowId xmlns:a16="http://schemas.microsoft.com/office/drawing/2014/main" val="2117211370"/>
                      </a:ext>
                    </a:extLst>
                  </a:tr>
                  <a:tr h="370840">
                    <a:tc>
                      <a:txBody>
                        <a:bodyPr/>
                        <a:lstStyle/>
                        <a:p>
                          <a:pPr algn="ctr"/>
                          <a:r>
                            <a:rPr lang="en-US" i="1" dirty="0"/>
                            <a:t>s </a:t>
                          </a:r>
                          <a:r>
                            <a:rPr lang="en-US" i="0" dirty="0"/>
                            <a:t>= </a:t>
                          </a:r>
                          <a:endParaRPr lang="en-US" i="1" dirty="0"/>
                        </a:p>
                      </a:txBody>
                      <a:tcPr/>
                    </a:tc>
                    <a:tc>
                      <a:txBody>
                        <a:bodyPr/>
                        <a:lstStyle/>
                        <a:p>
                          <a:pPr algn="ctr"/>
                          <a:r>
                            <a:rPr lang="en-US" dirty="0"/>
                            <a:t>49.713</a:t>
                          </a:r>
                        </a:p>
                      </a:txBody>
                      <a:tcPr/>
                    </a:tc>
                    <a:extLst>
                      <a:ext uri="{0D108BD9-81ED-4DB2-BD59-A6C34878D82A}">
                        <a16:rowId xmlns:a16="http://schemas.microsoft.com/office/drawing/2014/main" val="3589178436"/>
                      </a:ext>
                    </a:extLst>
                  </a:tr>
                  <a:tr h="370840">
                    <a:tc>
                      <a:txBody>
                        <a:bodyPr/>
                        <a:lstStyle/>
                        <a:p>
                          <a:pPr algn="ctr"/>
                          <a:r>
                            <a:rPr lang="en-US" i="1" dirty="0"/>
                            <a:t>n</a:t>
                          </a:r>
                          <a:r>
                            <a:rPr lang="en-US" dirty="0"/>
                            <a:t> =</a:t>
                          </a:r>
                        </a:p>
                      </a:txBody>
                      <a:tcPr/>
                    </a:tc>
                    <a:tc>
                      <a:txBody>
                        <a:bodyPr/>
                        <a:lstStyle/>
                        <a:p>
                          <a:pPr algn="ctr"/>
                          <a:r>
                            <a:rPr lang="en-US" dirty="0"/>
                            <a:t>6</a:t>
                          </a:r>
                        </a:p>
                      </a:txBody>
                      <a:tcPr/>
                    </a:tc>
                    <a:extLst>
                      <a:ext uri="{0D108BD9-81ED-4DB2-BD59-A6C34878D82A}">
                        <a16:rowId xmlns:a16="http://schemas.microsoft.com/office/drawing/2014/main" val="2954922116"/>
                      </a:ext>
                    </a:extLst>
                  </a:tr>
                  <a:tr h="370840">
                    <a:tc>
                      <a:txBody>
                        <a:bodyPr/>
                        <a:lstStyle/>
                        <a:p>
                          <a:pPr algn="ctr"/>
                          <a:r>
                            <a:rPr lang="en-US" i="1" dirty="0" err="1"/>
                            <a:t>df</a:t>
                          </a:r>
                          <a:r>
                            <a:rPr lang="en-US" i="0" dirty="0"/>
                            <a:t> =</a:t>
                          </a:r>
                          <a:endParaRPr lang="en-US" i="1" dirty="0"/>
                        </a:p>
                      </a:txBody>
                      <a:tcPr/>
                    </a:tc>
                    <a:tc>
                      <a:txBody>
                        <a:bodyPr/>
                        <a:lstStyle/>
                        <a:p>
                          <a:pPr algn="ctr"/>
                          <a:r>
                            <a:rPr lang="en-US" dirty="0"/>
                            <a:t>5</a:t>
                          </a:r>
                        </a:p>
                      </a:txBody>
                      <a:tcPr/>
                    </a:tc>
                    <a:extLst>
                      <a:ext uri="{0D108BD9-81ED-4DB2-BD59-A6C34878D82A}">
                        <a16:rowId xmlns:a16="http://schemas.microsoft.com/office/drawing/2014/main" val="2086731411"/>
                      </a:ext>
                    </a:extLst>
                  </a:tr>
                  <a:tr h="370840">
                    <a:tc>
                      <a:txBody>
                        <a:bodyPr/>
                        <a:lstStyle/>
                        <a:p>
                          <a:pPr algn="ctr"/>
                          <a:r>
                            <a:rPr lang="en-US" i="1" dirty="0"/>
                            <a:t>t</a:t>
                          </a:r>
                          <a:r>
                            <a:rPr lang="en-US" dirty="0"/>
                            <a:t> = </a:t>
                          </a:r>
                        </a:p>
                      </a:txBody>
                      <a:tcPr/>
                    </a:tc>
                    <a:tc>
                      <a:txBody>
                        <a:bodyPr/>
                        <a:lstStyle/>
                        <a:p>
                          <a:pPr algn="ctr"/>
                          <a:r>
                            <a:rPr lang="en-US" dirty="0"/>
                            <a:t>0.361</a:t>
                          </a:r>
                        </a:p>
                      </a:txBody>
                      <a:tcPr/>
                    </a:tc>
                    <a:extLst>
                      <a:ext uri="{0D108BD9-81ED-4DB2-BD59-A6C34878D82A}">
                        <a16:rowId xmlns:a16="http://schemas.microsoft.com/office/drawing/2014/main" val="2216407168"/>
                      </a:ext>
                    </a:extLst>
                  </a:tr>
                  <a:tr h="370840">
                    <a:tc>
                      <a:txBody>
                        <a:bodyPr/>
                        <a:lstStyle/>
                        <a:p>
                          <a:endParaRPr lang="en-US"/>
                        </a:p>
                      </a:txBody>
                      <a:tcPr>
                        <a:blipFill>
                          <a:blip r:embed="rId2"/>
                          <a:stretch>
                            <a:fillRect t="-593333" r="-68023" b="-113333"/>
                          </a:stretch>
                        </a:blipFill>
                      </a:tcPr>
                    </a:tc>
                    <a:tc>
                      <a:txBody>
                        <a:bodyPr/>
                        <a:lstStyle/>
                        <a:p>
                          <a:pPr algn="ctr"/>
                          <a:r>
                            <a:rPr lang="en-US" dirty="0"/>
                            <a:t>0.05</a:t>
                          </a:r>
                        </a:p>
                      </a:txBody>
                      <a:tcPr/>
                    </a:tc>
                    <a:extLst>
                      <a:ext uri="{0D108BD9-81ED-4DB2-BD59-A6C34878D82A}">
                        <a16:rowId xmlns:a16="http://schemas.microsoft.com/office/drawing/2014/main" val="1085825156"/>
                      </a:ext>
                    </a:extLst>
                  </a:tr>
                  <a:tr h="370840">
                    <a:tc>
                      <a:txBody>
                        <a:bodyPr/>
                        <a:lstStyle/>
                        <a:p>
                          <a:pPr algn="ctr"/>
                          <a:r>
                            <a:rPr lang="en-US" i="1" baseline="0" dirty="0"/>
                            <a:t>p </a:t>
                          </a:r>
                          <a:r>
                            <a:rPr lang="en-US" i="0" baseline="0" dirty="0"/>
                            <a:t>=</a:t>
                          </a:r>
                          <a:endParaRPr lang="en-US" i="1" dirty="0"/>
                        </a:p>
                      </a:txBody>
                      <a:tcPr/>
                    </a:tc>
                    <a:tc>
                      <a:txBody>
                        <a:bodyPr/>
                        <a:lstStyle/>
                        <a:p>
                          <a:pPr algn="ctr"/>
                          <a:r>
                            <a:rPr lang="en-US" dirty="0"/>
                            <a:t>0.366</a:t>
                          </a:r>
                        </a:p>
                      </a:txBody>
                      <a:tcPr/>
                    </a:tc>
                    <a:extLst>
                      <a:ext uri="{0D108BD9-81ED-4DB2-BD59-A6C34878D82A}">
                        <a16:rowId xmlns:a16="http://schemas.microsoft.com/office/drawing/2014/main" val="1506304188"/>
                      </a:ext>
                    </a:extLst>
                  </a:tr>
                </a:tbl>
              </a:graphicData>
            </a:graphic>
          </p:graphicFrame>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394D9B60-F0B8-0C4E-B658-7FE42343DF98}"/>
                  </a:ext>
                </a:extLst>
              </p:cNvPr>
              <p:cNvSpPr txBox="1"/>
              <p:nvPr/>
            </p:nvSpPr>
            <p:spPr>
              <a:xfrm>
                <a:off x="4981903" y="2080561"/>
                <a:ext cx="6193221" cy="84266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57.33−50</m:t>
                          </m:r>
                        </m:num>
                        <m:den>
                          <m:f>
                            <m:fPr>
                              <m:type m:val="skw"/>
                              <m:ctrlPr>
                                <a:rPr lang="en-US" b="0" i="1" smtClean="0">
                                  <a:latin typeface="Cambria Math" panose="02040503050406030204" pitchFamily="18" charset="0"/>
                                </a:rPr>
                              </m:ctrlPr>
                            </m:fPr>
                            <m:num>
                              <m:r>
                                <a:rPr lang="en-US" b="0" i="1" smtClean="0">
                                  <a:latin typeface="Cambria Math" panose="02040503050406030204" pitchFamily="18" charset="0"/>
                                </a:rPr>
                                <m:t>49.713</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6</m:t>
                                  </m:r>
                                </m:e>
                              </m:rad>
                            </m:den>
                          </m:f>
                        </m:den>
                      </m:f>
                      <m:r>
                        <a:rPr lang="en-US" b="0" i="1" smtClean="0">
                          <a:latin typeface="Cambria Math" panose="02040503050406030204" pitchFamily="18" charset="0"/>
                        </a:rPr>
                        <m:t>=0.361</m:t>
                      </m:r>
                    </m:oMath>
                  </m:oMathPara>
                </a14:m>
                <a:endParaRPr lang="en-US" dirty="0"/>
              </a:p>
            </p:txBody>
          </p:sp>
        </mc:Choice>
        <mc:Fallback>
          <p:sp>
            <p:nvSpPr>
              <p:cNvPr id="6" name="TextBox 5">
                <a:extLst>
                  <a:ext uri="{FF2B5EF4-FFF2-40B4-BE49-F238E27FC236}">
                    <a16:creationId xmlns:a16="http://schemas.microsoft.com/office/drawing/2014/main" id="{394D9B60-F0B8-0C4E-B658-7FE42343DF98}"/>
                  </a:ext>
                </a:extLst>
              </p:cNvPr>
              <p:cNvSpPr txBox="1">
                <a:spLocks noRot="1" noChangeAspect="1" noMove="1" noResize="1" noEditPoints="1" noAdjustHandles="1" noChangeArrowheads="1" noChangeShapeType="1" noTextEdit="1"/>
              </p:cNvSpPr>
              <p:nvPr/>
            </p:nvSpPr>
            <p:spPr>
              <a:xfrm>
                <a:off x="4981903" y="2080561"/>
                <a:ext cx="6193221" cy="842667"/>
              </a:xfrm>
              <a:prstGeom prst="rect">
                <a:avLst/>
              </a:prstGeom>
              <a:blipFill>
                <a:blip r:embed="rId3"/>
                <a:stretch>
                  <a:fillRect t="-22388" b="-8806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23EC4D7A-637C-2747-872C-2E017B76AD8B}"/>
                  </a:ext>
                </a:extLst>
              </p:cNvPr>
              <p:cNvSpPr txBox="1"/>
              <p:nvPr/>
            </p:nvSpPr>
            <p:spPr>
              <a:xfrm>
                <a:off x="1008993" y="1535967"/>
                <a:ext cx="8639503" cy="1477328"/>
              </a:xfrm>
              <a:prstGeom prst="rect">
                <a:avLst/>
              </a:prstGeom>
              <a:noFill/>
            </p:spPr>
            <p:txBody>
              <a:bodyPr wrap="square" rtlCol="0">
                <a:spAutoFit/>
              </a:bodyPr>
              <a:lstStyle/>
              <a:p>
                <a:r>
                  <a:rPr lang="en-US" dirty="0"/>
                  <a:t>The average amount saved over the 6 weeks after improvement was $57.33 per week. </a:t>
                </a:r>
              </a:p>
              <a:p>
                <a:r>
                  <a:rPr lang="en-US" dirty="0"/>
                  <a:t>Ho: </a:t>
                </a:r>
                <a14:m>
                  <m:oMath xmlns:m="http://schemas.openxmlformats.org/officeDocument/2006/math">
                    <m:r>
                      <a:rPr lang="en-US" i="1">
                        <a:latin typeface="Cambria Math" panose="02040503050406030204" pitchFamily="18" charset="0"/>
                        <a:ea typeface="Cambria Math" panose="02040503050406030204" pitchFamily="18" charset="0"/>
                      </a:rPr>
                      <m:t>𝜇</m:t>
                    </m:r>
                    <m:r>
                      <a:rPr lang="en-US" i="1">
                        <a:latin typeface="Cambria Math" panose="02040503050406030204" pitchFamily="18" charset="0"/>
                        <a:ea typeface="Cambria Math" panose="02040503050406030204" pitchFamily="18" charset="0"/>
                      </a:rPr>
                      <m:t> </m:t>
                    </m:r>
                  </m:oMath>
                </a14:m>
                <a:r>
                  <a:rPr lang="en-US" u="sng" dirty="0"/>
                  <a:t>&lt;</a:t>
                </a:r>
                <a:r>
                  <a:rPr lang="en-US" dirty="0"/>
                  <a:t> $50</a:t>
                </a:r>
              </a:p>
              <a:p>
                <a:r>
                  <a:rPr lang="en-US" dirty="0"/>
                  <a:t>Ha: </a:t>
                </a:r>
                <a14:m>
                  <m:oMath xmlns:m="http://schemas.openxmlformats.org/officeDocument/2006/math">
                    <m:r>
                      <a:rPr lang="en-US" i="1">
                        <a:latin typeface="Cambria Math" panose="02040503050406030204" pitchFamily="18" charset="0"/>
                        <a:ea typeface="Cambria Math" panose="02040503050406030204" pitchFamily="18" charset="0"/>
                      </a:rPr>
                      <m:t>𝜇</m:t>
                    </m:r>
                    <m:r>
                      <a:rPr lang="en-US">
                        <a:latin typeface="Cambria Math" panose="02040503050406030204" pitchFamily="18" charset="0"/>
                        <a:ea typeface="Cambria Math" panose="02040503050406030204" pitchFamily="18" charset="0"/>
                      </a:rPr>
                      <m:t>&gt;</m:t>
                    </m:r>
                  </m:oMath>
                </a14:m>
                <a:r>
                  <a:rPr lang="en-US" dirty="0"/>
                  <a:t>$50 </a:t>
                </a:r>
              </a:p>
              <a:p>
                <a:endParaRPr lang="en-US" dirty="0"/>
              </a:p>
              <a:p>
                <a:r>
                  <a:rPr lang="en-US" dirty="0"/>
                  <a:t>I used a </a:t>
                </a:r>
                <a:r>
                  <a:rPr lang="en-US" i="1" dirty="0"/>
                  <a:t>t</a:t>
                </a:r>
                <a:r>
                  <a:rPr lang="en-US" dirty="0"/>
                  <a:t> test because </a:t>
                </a:r>
                <a:r>
                  <a:rPr lang="en-US" i="1" dirty="0"/>
                  <a:t>n </a:t>
                </a:r>
                <a:r>
                  <a:rPr lang="en-US" dirty="0"/>
                  <a:t>= 6 &lt; 30</a:t>
                </a:r>
              </a:p>
            </p:txBody>
          </p:sp>
        </mc:Choice>
        <mc:Fallback>
          <p:sp>
            <p:nvSpPr>
              <p:cNvPr id="8" name="TextBox 7">
                <a:extLst>
                  <a:ext uri="{FF2B5EF4-FFF2-40B4-BE49-F238E27FC236}">
                    <a16:creationId xmlns:a16="http://schemas.microsoft.com/office/drawing/2014/main" id="{23EC4D7A-637C-2747-872C-2E017B76AD8B}"/>
                  </a:ext>
                </a:extLst>
              </p:cNvPr>
              <p:cNvSpPr txBox="1">
                <a:spLocks noRot="1" noChangeAspect="1" noMove="1" noResize="1" noEditPoints="1" noAdjustHandles="1" noChangeArrowheads="1" noChangeShapeType="1" noTextEdit="1"/>
              </p:cNvSpPr>
              <p:nvPr/>
            </p:nvSpPr>
            <p:spPr>
              <a:xfrm>
                <a:off x="1008993" y="1535967"/>
                <a:ext cx="8639503" cy="1477328"/>
              </a:xfrm>
              <a:prstGeom prst="rect">
                <a:avLst/>
              </a:prstGeom>
              <a:blipFill>
                <a:blip r:embed="rId4"/>
                <a:stretch>
                  <a:fillRect l="-440" t="-855" b="-5128"/>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4F7D0A47-B870-3343-B191-542A0C895922}"/>
              </a:ext>
            </a:extLst>
          </p:cNvPr>
          <p:cNvSpPr txBox="1"/>
          <p:nvPr/>
        </p:nvSpPr>
        <p:spPr>
          <a:xfrm>
            <a:off x="5328745" y="3142593"/>
            <a:ext cx="5454869" cy="1754326"/>
          </a:xfrm>
          <a:prstGeom prst="rect">
            <a:avLst/>
          </a:prstGeom>
          <a:noFill/>
        </p:spPr>
        <p:txBody>
          <a:bodyPr wrap="square" rtlCol="0">
            <a:spAutoFit/>
          </a:bodyPr>
          <a:lstStyle/>
          <a:p>
            <a:r>
              <a:rPr lang="en-US" dirty="0"/>
              <a:t>0.366 &gt; 0.05 so I fail to reject the null. There is evidence to suggest that my average savings per week is less than $50. This is a better </a:t>
            </a:r>
            <a:r>
              <a:rPr lang="en-US" i="1" dirty="0"/>
              <a:t>p</a:t>
            </a:r>
            <a:r>
              <a:rPr lang="en-US" dirty="0"/>
              <a:t> value than I found before the improvement, so the result is promising, even though I still have a ways to go. This is echoed in my improved SQL score of 1.5 from 0.4.</a:t>
            </a:r>
          </a:p>
        </p:txBody>
      </p:sp>
    </p:spTree>
    <p:extLst>
      <p:ext uri="{BB962C8B-B14F-4D97-AF65-F5344CB8AC3E}">
        <p14:creationId xmlns:p14="http://schemas.microsoft.com/office/powerpoint/2010/main" val="4231685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8D3EF-A360-0E42-8A79-CD8F2CE1B2DF}"/>
              </a:ext>
            </a:extLst>
          </p:cNvPr>
          <p:cNvSpPr>
            <a:spLocks noGrp="1"/>
          </p:cNvSpPr>
          <p:nvPr>
            <p:ph type="title"/>
          </p:nvPr>
        </p:nvSpPr>
        <p:spPr>
          <a:xfrm>
            <a:off x="385763" y="365125"/>
            <a:ext cx="11315700" cy="1325563"/>
          </a:xfrm>
        </p:spPr>
        <p:txBody>
          <a:bodyPr/>
          <a:lstStyle/>
          <a:p>
            <a:pPr algn="ctr"/>
            <a:r>
              <a:rPr lang="en-US" dirty="0"/>
              <a:t>IMPROVE: Confidence Interval of Amount Saved</a:t>
            </a:r>
          </a:p>
        </p:txBody>
      </p:sp>
      <mc:AlternateContent xmlns:mc="http://schemas.openxmlformats.org/markup-compatibility/2006">
        <mc:Choice xmlns:a14="http://schemas.microsoft.com/office/drawing/2010/main" Requires="a14">
          <p:graphicFrame>
            <p:nvGraphicFramePr>
              <p:cNvPr id="4" name="Content Placeholder 3">
                <a:extLst>
                  <a:ext uri="{FF2B5EF4-FFF2-40B4-BE49-F238E27FC236}">
                    <a16:creationId xmlns:a16="http://schemas.microsoft.com/office/drawing/2014/main" id="{2646354B-B37A-C647-84C5-B9E9369276BE}"/>
                  </a:ext>
                </a:extLst>
              </p:cNvPr>
              <p:cNvGraphicFramePr>
                <a:graphicFrameLocks noGrp="1"/>
              </p:cNvGraphicFramePr>
              <p:nvPr>
                <p:ph idx="1"/>
                <p:extLst>
                  <p:ext uri="{D42A27DB-BD31-4B8C-83A1-F6EECF244321}">
                    <p14:modId xmlns:p14="http://schemas.microsoft.com/office/powerpoint/2010/main" val="2423638044"/>
                  </p:ext>
                </p:extLst>
              </p:nvPr>
            </p:nvGraphicFramePr>
            <p:xfrm>
              <a:off x="5525813" y="2099529"/>
              <a:ext cx="3874813" cy="2595880"/>
            </p:xfrm>
            <a:graphic>
              <a:graphicData uri="http://schemas.openxmlformats.org/drawingml/2006/table">
                <a:tbl>
                  <a:tblPr firstRow="1" bandRow="1">
                    <a:tableStyleId>{5940675A-B579-460E-94D1-54222C63F5DA}</a:tableStyleId>
                  </a:tblPr>
                  <a:tblGrid>
                    <a:gridCol w="1846317">
                      <a:extLst>
                        <a:ext uri="{9D8B030D-6E8A-4147-A177-3AD203B41FA5}">
                          <a16:colId xmlns:a16="http://schemas.microsoft.com/office/drawing/2014/main" val="1230162421"/>
                        </a:ext>
                      </a:extLst>
                    </a:gridCol>
                    <a:gridCol w="2028496">
                      <a:extLst>
                        <a:ext uri="{9D8B030D-6E8A-4147-A177-3AD203B41FA5}">
                          <a16:colId xmlns:a16="http://schemas.microsoft.com/office/drawing/2014/main" val="3931910267"/>
                        </a:ext>
                      </a:extLst>
                    </a:gridCol>
                  </a:tblGrid>
                  <a:tr h="370840">
                    <a:tc>
                      <a:txBody>
                        <a:bodyPr/>
                        <a:lstStyle/>
                        <a:p>
                          <a:pPr algn="ctr"/>
                          <a:r>
                            <a:rPr lang="en-US" dirty="0"/>
                            <a:t>s = </a:t>
                          </a:r>
                        </a:p>
                      </a:txBody>
                      <a:tcPr/>
                    </a:tc>
                    <a:tc>
                      <a:txBody>
                        <a:bodyPr/>
                        <a:lstStyle/>
                        <a:p>
                          <a:pPr algn="ctr"/>
                          <a:r>
                            <a:rPr lang="en-US" dirty="0"/>
                            <a:t>49.714</a:t>
                          </a:r>
                        </a:p>
                      </a:txBody>
                      <a:tcPr/>
                    </a:tc>
                    <a:extLst>
                      <a:ext uri="{0D108BD9-81ED-4DB2-BD59-A6C34878D82A}">
                        <a16:rowId xmlns:a16="http://schemas.microsoft.com/office/drawing/2014/main" val="561915690"/>
                      </a:ext>
                    </a:extLst>
                  </a:tr>
                  <a:tr h="370840">
                    <a:tc>
                      <a:txBody>
                        <a:bodyPr/>
                        <a:lstStyle/>
                        <a:p>
                          <a:pPr algn="ct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oMath>
                            </m:oMathPara>
                          </a14:m>
                          <a:endParaRPr lang="en-US" dirty="0"/>
                        </a:p>
                      </a:txBody>
                      <a:tcPr/>
                    </a:tc>
                    <a:tc>
                      <a:txBody>
                        <a:bodyPr/>
                        <a:lstStyle/>
                        <a:p>
                          <a:pPr algn="ctr"/>
                          <a:r>
                            <a:rPr lang="en-US" dirty="0"/>
                            <a:t>57.33</a:t>
                          </a:r>
                        </a:p>
                      </a:txBody>
                      <a:tcPr/>
                    </a:tc>
                    <a:extLst>
                      <a:ext uri="{0D108BD9-81ED-4DB2-BD59-A6C34878D82A}">
                        <a16:rowId xmlns:a16="http://schemas.microsoft.com/office/drawing/2014/main" val="372365513"/>
                      </a:ext>
                    </a:extLst>
                  </a:tr>
                  <a:tr h="370840">
                    <a:tc>
                      <a:txBody>
                        <a:bodyPr/>
                        <a:lstStyle/>
                        <a:p>
                          <a:pPr algn="ctr"/>
                          <a:r>
                            <a:rPr lang="en-US" i="1" dirty="0"/>
                            <a:t>z</a:t>
                          </a:r>
                          <a:r>
                            <a:rPr lang="en-US" i="0" dirty="0"/>
                            <a:t> = </a:t>
                          </a:r>
                          <a:endParaRPr lang="en-US" i="1" dirty="0"/>
                        </a:p>
                      </a:txBody>
                      <a:tcPr/>
                    </a:tc>
                    <a:tc>
                      <a:txBody>
                        <a:bodyPr/>
                        <a:lstStyle/>
                        <a:p>
                          <a:pPr algn="ctr"/>
                          <a:r>
                            <a:rPr lang="en-US" dirty="0"/>
                            <a:t>1.96</a:t>
                          </a:r>
                        </a:p>
                      </a:txBody>
                      <a:tcPr/>
                    </a:tc>
                    <a:extLst>
                      <a:ext uri="{0D108BD9-81ED-4DB2-BD59-A6C34878D82A}">
                        <a16:rowId xmlns:a16="http://schemas.microsoft.com/office/drawing/2014/main" val="1411907054"/>
                      </a:ext>
                    </a:extLst>
                  </a:tr>
                  <a:tr h="370840">
                    <a:tc>
                      <a:txBody>
                        <a:bodyPr/>
                        <a:lstStyle/>
                        <a:p>
                          <a:pPr algn="ctr"/>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r>
                            <a:rPr lang="en-US" i="1" dirty="0"/>
                            <a:t> =</a:t>
                          </a:r>
                        </a:p>
                      </a:txBody>
                      <a:tcPr/>
                    </a:tc>
                    <a:tc>
                      <a:txBody>
                        <a:bodyPr/>
                        <a:lstStyle/>
                        <a:p>
                          <a:pPr algn="ctr"/>
                          <a:r>
                            <a:rPr lang="en-US" dirty="0"/>
                            <a:t>0.05</a:t>
                          </a:r>
                        </a:p>
                      </a:txBody>
                      <a:tcPr/>
                    </a:tc>
                    <a:extLst>
                      <a:ext uri="{0D108BD9-81ED-4DB2-BD59-A6C34878D82A}">
                        <a16:rowId xmlns:a16="http://schemas.microsoft.com/office/drawing/2014/main" val="3387181085"/>
                      </a:ext>
                    </a:extLst>
                  </a:tr>
                  <a:tr h="370840">
                    <a:tc>
                      <a:txBody>
                        <a:bodyPr/>
                        <a:lstStyle/>
                        <a:p>
                          <a:pPr algn="ctr"/>
                          <a:r>
                            <a:rPr lang="en-US" i="1" dirty="0"/>
                            <a:t>n </a:t>
                          </a:r>
                          <a:r>
                            <a:rPr lang="en-US" i="0" dirty="0"/>
                            <a:t>= </a:t>
                          </a:r>
                          <a:endParaRPr lang="en-US" i="1" dirty="0"/>
                        </a:p>
                      </a:txBody>
                      <a:tcPr/>
                    </a:tc>
                    <a:tc>
                      <a:txBody>
                        <a:bodyPr/>
                        <a:lstStyle/>
                        <a:p>
                          <a:pPr algn="ctr"/>
                          <a:r>
                            <a:rPr lang="en-US" dirty="0"/>
                            <a:t>6</a:t>
                          </a:r>
                        </a:p>
                      </a:txBody>
                      <a:tcPr/>
                    </a:tc>
                    <a:extLst>
                      <a:ext uri="{0D108BD9-81ED-4DB2-BD59-A6C34878D82A}">
                        <a16:rowId xmlns:a16="http://schemas.microsoft.com/office/drawing/2014/main" val="3253162188"/>
                      </a:ext>
                    </a:extLst>
                  </a:tr>
                  <a:tr h="370840">
                    <a:tc>
                      <a:txBody>
                        <a:bodyPr/>
                        <a:lstStyle/>
                        <a:p>
                          <a:pPr algn="ctr"/>
                          <a:r>
                            <a:rPr lang="en-US" i="0" dirty="0"/>
                            <a:t>Lower Bound</a:t>
                          </a:r>
                        </a:p>
                      </a:txBody>
                      <a:tcPr/>
                    </a:tc>
                    <a:tc>
                      <a:txBody>
                        <a:bodyPr/>
                        <a:lstStyle/>
                        <a:p>
                          <a:pPr algn="ctr"/>
                          <a:r>
                            <a:rPr lang="en-US" dirty="0"/>
                            <a:t>17.55</a:t>
                          </a:r>
                        </a:p>
                      </a:txBody>
                      <a:tcPr/>
                    </a:tc>
                    <a:extLst>
                      <a:ext uri="{0D108BD9-81ED-4DB2-BD59-A6C34878D82A}">
                        <a16:rowId xmlns:a16="http://schemas.microsoft.com/office/drawing/2014/main" val="4034580592"/>
                      </a:ext>
                    </a:extLst>
                  </a:tr>
                  <a:tr h="370840">
                    <a:tc>
                      <a:txBody>
                        <a:bodyPr/>
                        <a:lstStyle/>
                        <a:p>
                          <a:pPr algn="ctr"/>
                          <a:r>
                            <a:rPr lang="en-US" i="0" dirty="0"/>
                            <a:t>Upper Bound</a:t>
                          </a:r>
                        </a:p>
                      </a:txBody>
                      <a:tcPr/>
                    </a:tc>
                    <a:tc>
                      <a:txBody>
                        <a:bodyPr/>
                        <a:lstStyle/>
                        <a:p>
                          <a:pPr algn="ctr"/>
                          <a:r>
                            <a:rPr lang="en-US" dirty="0"/>
                            <a:t>97.11</a:t>
                          </a:r>
                        </a:p>
                      </a:txBody>
                      <a:tcPr/>
                    </a:tc>
                    <a:extLst>
                      <a:ext uri="{0D108BD9-81ED-4DB2-BD59-A6C34878D82A}">
                        <a16:rowId xmlns:a16="http://schemas.microsoft.com/office/drawing/2014/main" val="302288256"/>
                      </a:ext>
                    </a:extLst>
                  </a:tr>
                </a:tbl>
              </a:graphicData>
            </a:graphic>
          </p:graphicFrame>
        </mc:Choice>
        <mc:Fallback>
          <p:graphicFrame>
            <p:nvGraphicFramePr>
              <p:cNvPr id="4" name="Content Placeholder 3">
                <a:extLst>
                  <a:ext uri="{FF2B5EF4-FFF2-40B4-BE49-F238E27FC236}">
                    <a16:creationId xmlns:a16="http://schemas.microsoft.com/office/drawing/2014/main" id="{2646354B-B37A-C647-84C5-B9E9369276BE}"/>
                  </a:ext>
                </a:extLst>
              </p:cNvPr>
              <p:cNvGraphicFramePr>
                <a:graphicFrameLocks noGrp="1"/>
              </p:cNvGraphicFramePr>
              <p:nvPr>
                <p:ph idx="1"/>
                <p:extLst>
                  <p:ext uri="{D42A27DB-BD31-4B8C-83A1-F6EECF244321}">
                    <p14:modId xmlns:p14="http://schemas.microsoft.com/office/powerpoint/2010/main" val="2423638044"/>
                  </p:ext>
                </p:extLst>
              </p:nvPr>
            </p:nvGraphicFramePr>
            <p:xfrm>
              <a:off x="5525813" y="2099529"/>
              <a:ext cx="3874813" cy="2595880"/>
            </p:xfrm>
            <a:graphic>
              <a:graphicData uri="http://schemas.openxmlformats.org/drawingml/2006/table">
                <a:tbl>
                  <a:tblPr firstRow="1" bandRow="1">
                    <a:tableStyleId>{5940675A-B579-460E-94D1-54222C63F5DA}</a:tableStyleId>
                  </a:tblPr>
                  <a:tblGrid>
                    <a:gridCol w="1846317">
                      <a:extLst>
                        <a:ext uri="{9D8B030D-6E8A-4147-A177-3AD203B41FA5}">
                          <a16:colId xmlns:a16="http://schemas.microsoft.com/office/drawing/2014/main" val="1230162421"/>
                        </a:ext>
                      </a:extLst>
                    </a:gridCol>
                    <a:gridCol w="2028496">
                      <a:extLst>
                        <a:ext uri="{9D8B030D-6E8A-4147-A177-3AD203B41FA5}">
                          <a16:colId xmlns:a16="http://schemas.microsoft.com/office/drawing/2014/main" val="3931910267"/>
                        </a:ext>
                      </a:extLst>
                    </a:gridCol>
                  </a:tblGrid>
                  <a:tr h="370840">
                    <a:tc>
                      <a:txBody>
                        <a:bodyPr/>
                        <a:lstStyle/>
                        <a:p>
                          <a:pPr algn="ctr"/>
                          <a:r>
                            <a:rPr lang="en-US" dirty="0"/>
                            <a:t>s = </a:t>
                          </a:r>
                        </a:p>
                      </a:txBody>
                      <a:tcPr/>
                    </a:tc>
                    <a:tc>
                      <a:txBody>
                        <a:bodyPr/>
                        <a:lstStyle/>
                        <a:p>
                          <a:pPr algn="ctr"/>
                          <a:r>
                            <a:rPr lang="en-US" dirty="0"/>
                            <a:t>49.714</a:t>
                          </a:r>
                        </a:p>
                      </a:txBody>
                      <a:tcPr/>
                    </a:tc>
                    <a:extLst>
                      <a:ext uri="{0D108BD9-81ED-4DB2-BD59-A6C34878D82A}">
                        <a16:rowId xmlns:a16="http://schemas.microsoft.com/office/drawing/2014/main" val="561915690"/>
                      </a:ext>
                    </a:extLst>
                  </a:tr>
                  <a:tr h="370840">
                    <a:tc>
                      <a:txBody>
                        <a:bodyPr/>
                        <a:lstStyle/>
                        <a:p>
                          <a:endParaRPr lang="en-US"/>
                        </a:p>
                      </a:txBody>
                      <a:tcPr>
                        <a:blipFill>
                          <a:blip r:embed="rId2"/>
                          <a:stretch>
                            <a:fillRect l="-685" t="-103333" r="-109589" b="-506667"/>
                          </a:stretch>
                        </a:blipFill>
                      </a:tcPr>
                    </a:tc>
                    <a:tc>
                      <a:txBody>
                        <a:bodyPr/>
                        <a:lstStyle/>
                        <a:p>
                          <a:pPr algn="ctr"/>
                          <a:r>
                            <a:rPr lang="en-US" dirty="0"/>
                            <a:t>57.33</a:t>
                          </a:r>
                        </a:p>
                      </a:txBody>
                      <a:tcPr/>
                    </a:tc>
                    <a:extLst>
                      <a:ext uri="{0D108BD9-81ED-4DB2-BD59-A6C34878D82A}">
                        <a16:rowId xmlns:a16="http://schemas.microsoft.com/office/drawing/2014/main" val="372365513"/>
                      </a:ext>
                    </a:extLst>
                  </a:tr>
                  <a:tr h="370840">
                    <a:tc>
                      <a:txBody>
                        <a:bodyPr/>
                        <a:lstStyle/>
                        <a:p>
                          <a:pPr algn="ctr"/>
                          <a:r>
                            <a:rPr lang="en-US" i="1" dirty="0"/>
                            <a:t>z</a:t>
                          </a:r>
                          <a:r>
                            <a:rPr lang="en-US" i="0" dirty="0"/>
                            <a:t> = </a:t>
                          </a:r>
                          <a:endParaRPr lang="en-US" i="1" dirty="0"/>
                        </a:p>
                      </a:txBody>
                      <a:tcPr/>
                    </a:tc>
                    <a:tc>
                      <a:txBody>
                        <a:bodyPr/>
                        <a:lstStyle/>
                        <a:p>
                          <a:pPr algn="ctr"/>
                          <a:r>
                            <a:rPr lang="en-US" dirty="0"/>
                            <a:t>1.96</a:t>
                          </a:r>
                        </a:p>
                      </a:txBody>
                      <a:tcPr/>
                    </a:tc>
                    <a:extLst>
                      <a:ext uri="{0D108BD9-81ED-4DB2-BD59-A6C34878D82A}">
                        <a16:rowId xmlns:a16="http://schemas.microsoft.com/office/drawing/2014/main" val="1411907054"/>
                      </a:ext>
                    </a:extLst>
                  </a:tr>
                  <a:tr h="370840">
                    <a:tc>
                      <a:txBody>
                        <a:bodyPr/>
                        <a:lstStyle/>
                        <a:p>
                          <a:endParaRPr lang="en-US"/>
                        </a:p>
                      </a:txBody>
                      <a:tcPr>
                        <a:blipFill>
                          <a:blip r:embed="rId2"/>
                          <a:stretch>
                            <a:fillRect l="-685" t="-310345" r="-109589" b="-324138"/>
                          </a:stretch>
                        </a:blipFill>
                      </a:tcPr>
                    </a:tc>
                    <a:tc>
                      <a:txBody>
                        <a:bodyPr/>
                        <a:lstStyle/>
                        <a:p>
                          <a:pPr algn="ctr"/>
                          <a:r>
                            <a:rPr lang="en-US" dirty="0"/>
                            <a:t>0.05</a:t>
                          </a:r>
                        </a:p>
                      </a:txBody>
                      <a:tcPr/>
                    </a:tc>
                    <a:extLst>
                      <a:ext uri="{0D108BD9-81ED-4DB2-BD59-A6C34878D82A}">
                        <a16:rowId xmlns:a16="http://schemas.microsoft.com/office/drawing/2014/main" val="3387181085"/>
                      </a:ext>
                    </a:extLst>
                  </a:tr>
                  <a:tr h="370840">
                    <a:tc>
                      <a:txBody>
                        <a:bodyPr/>
                        <a:lstStyle/>
                        <a:p>
                          <a:pPr algn="ctr"/>
                          <a:r>
                            <a:rPr lang="en-US" i="1" dirty="0"/>
                            <a:t>n </a:t>
                          </a:r>
                          <a:r>
                            <a:rPr lang="en-US" i="0" dirty="0"/>
                            <a:t>= </a:t>
                          </a:r>
                          <a:endParaRPr lang="en-US" i="1" dirty="0"/>
                        </a:p>
                      </a:txBody>
                      <a:tcPr/>
                    </a:tc>
                    <a:tc>
                      <a:txBody>
                        <a:bodyPr/>
                        <a:lstStyle/>
                        <a:p>
                          <a:pPr algn="ctr"/>
                          <a:r>
                            <a:rPr lang="en-US" dirty="0"/>
                            <a:t>6</a:t>
                          </a:r>
                        </a:p>
                      </a:txBody>
                      <a:tcPr/>
                    </a:tc>
                    <a:extLst>
                      <a:ext uri="{0D108BD9-81ED-4DB2-BD59-A6C34878D82A}">
                        <a16:rowId xmlns:a16="http://schemas.microsoft.com/office/drawing/2014/main" val="3253162188"/>
                      </a:ext>
                    </a:extLst>
                  </a:tr>
                  <a:tr h="370840">
                    <a:tc>
                      <a:txBody>
                        <a:bodyPr/>
                        <a:lstStyle/>
                        <a:p>
                          <a:pPr algn="ctr"/>
                          <a:r>
                            <a:rPr lang="en-US" i="0" dirty="0"/>
                            <a:t>Lower Bound</a:t>
                          </a:r>
                        </a:p>
                      </a:txBody>
                      <a:tcPr/>
                    </a:tc>
                    <a:tc>
                      <a:txBody>
                        <a:bodyPr/>
                        <a:lstStyle/>
                        <a:p>
                          <a:pPr algn="ctr"/>
                          <a:r>
                            <a:rPr lang="en-US" dirty="0"/>
                            <a:t>17.55</a:t>
                          </a:r>
                        </a:p>
                      </a:txBody>
                      <a:tcPr/>
                    </a:tc>
                    <a:extLst>
                      <a:ext uri="{0D108BD9-81ED-4DB2-BD59-A6C34878D82A}">
                        <a16:rowId xmlns:a16="http://schemas.microsoft.com/office/drawing/2014/main" val="4034580592"/>
                      </a:ext>
                    </a:extLst>
                  </a:tr>
                  <a:tr h="370840">
                    <a:tc>
                      <a:txBody>
                        <a:bodyPr/>
                        <a:lstStyle/>
                        <a:p>
                          <a:pPr algn="ctr"/>
                          <a:r>
                            <a:rPr lang="en-US" i="0" dirty="0"/>
                            <a:t>Upper Bound</a:t>
                          </a:r>
                        </a:p>
                      </a:txBody>
                      <a:tcPr/>
                    </a:tc>
                    <a:tc>
                      <a:txBody>
                        <a:bodyPr/>
                        <a:lstStyle/>
                        <a:p>
                          <a:pPr algn="ctr"/>
                          <a:r>
                            <a:rPr lang="en-US" dirty="0"/>
                            <a:t>97.11</a:t>
                          </a:r>
                        </a:p>
                      </a:txBody>
                      <a:tcPr/>
                    </a:tc>
                    <a:extLst>
                      <a:ext uri="{0D108BD9-81ED-4DB2-BD59-A6C34878D82A}">
                        <a16:rowId xmlns:a16="http://schemas.microsoft.com/office/drawing/2014/main" val="302288256"/>
                      </a:ext>
                    </a:extLst>
                  </a:tr>
                </a:tbl>
              </a:graphicData>
            </a:graphic>
          </p:graphicFrame>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5E599D32-E10B-844E-BA21-F11A5BB4B8C8}"/>
                  </a:ext>
                </a:extLst>
              </p:cNvPr>
              <p:cNvSpPr txBox="1"/>
              <p:nvPr/>
            </p:nvSpPr>
            <p:spPr>
              <a:xfrm>
                <a:off x="651641" y="1965434"/>
                <a:ext cx="4687614" cy="1217256"/>
              </a:xfrm>
              <a:prstGeom prst="rect">
                <a:avLst/>
              </a:prstGeom>
              <a:noFill/>
            </p:spPr>
            <p:txBody>
              <a:bodyPr wrap="square" rtlCol="0">
                <a:spAutoFit/>
              </a:bodyPr>
              <a:lstStyle/>
              <a:p>
                <a:r>
                  <a:rPr lang="en-US" dirty="0"/>
                  <a:t>Lower Bound = </a:t>
                </a:r>
                <a14:m>
                  <m:oMath xmlns:m="http://schemas.openxmlformats.org/officeDocument/2006/math">
                    <m:r>
                      <a:rPr lang="en-US" b="0" i="1" smtClean="0">
                        <a:latin typeface="Cambria Math" panose="02040503050406030204" pitchFamily="18" charset="0"/>
                      </a:rPr>
                      <m:t>57.33−1.96</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49.714</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6</m:t>
                                </m:r>
                              </m:e>
                            </m:rad>
                          </m:den>
                        </m:f>
                      </m:e>
                    </m:d>
                    <m:r>
                      <a:rPr lang="en-US" b="0" i="1" smtClean="0">
                        <a:latin typeface="Cambria Math" panose="02040503050406030204" pitchFamily="18" charset="0"/>
                      </a:rPr>
                      <m:t>=17.55</m:t>
                    </m:r>
                  </m:oMath>
                </a14:m>
                <a:endParaRPr lang="en-US" b="0" dirty="0"/>
              </a:p>
              <a:p>
                <a:endParaRPr lang="en-US" dirty="0"/>
              </a:p>
              <a:p>
                <a:r>
                  <a:rPr lang="en-US" dirty="0"/>
                  <a:t>Upper Bound = </a:t>
                </a:r>
                <a14:m>
                  <m:oMath xmlns:m="http://schemas.openxmlformats.org/officeDocument/2006/math">
                    <m:r>
                      <a:rPr lang="en-US" b="0" i="1" smtClean="0">
                        <a:latin typeface="Cambria Math" panose="02040503050406030204" pitchFamily="18" charset="0"/>
                      </a:rPr>
                      <m:t>57.33+1.96</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49.714</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6</m:t>
                                </m:r>
                              </m:e>
                            </m:rad>
                          </m:den>
                        </m:f>
                      </m:e>
                    </m:d>
                    <m:r>
                      <a:rPr lang="en-US" b="0" i="1" smtClean="0">
                        <a:latin typeface="Cambria Math" panose="02040503050406030204" pitchFamily="18" charset="0"/>
                      </a:rPr>
                      <m:t>=</m:t>
                    </m:r>
                    <m:r>
                      <a:rPr lang="en-US" b="0" i="1" smtClean="0">
                        <a:latin typeface="Cambria Math" panose="02040503050406030204" pitchFamily="18" charset="0"/>
                      </a:rPr>
                      <m:t>97.11</m:t>
                    </m:r>
                  </m:oMath>
                </a14:m>
                <a:endParaRPr lang="en-US" dirty="0"/>
              </a:p>
            </p:txBody>
          </p:sp>
        </mc:Choice>
        <mc:Fallback>
          <p:sp>
            <p:nvSpPr>
              <p:cNvPr id="6" name="TextBox 5">
                <a:extLst>
                  <a:ext uri="{FF2B5EF4-FFF2-40B4-BE49-F238E27FC236}">
                    <a16:creationId xmlns:a16="http://schemas.microsoft.com/office/drawing/2014/main" id="{5E599D32-E10B-844E-BA21-F11A5BB4B8C8}"/>
                  </a:ext>
                </a:extLst>
              </p:cNvPr>
              <p:cNvSpPr txBox="1">
                <a:spLocks noRot="1" noChangeAspect="1" noMove="1" noResize="1" noEditPoints="1" noAdjustHandles="1" noChangeArrowheads="1" noChangeShapeType="1" noTextEdit="1"/>
              </p:cNvSpPr>
              <p:nvPr/>
            </p:nvSpPr>
            <p:spPr>
              <a:xfrm>
                <a:off x="651641" y="1965434"/>
                <a:ext cx="4687614" cy="1217256"/>
              </a:xfrm>
              <a:prstGeom prst="rect">
                <a:avLst/>
              </a:prstGeom>
              <a:blipFill>
                <a:blip r:embed="rId3"/>
                <a:stretch>
                  <a:fillRect l="-811"/>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64BAEBAC-7FD3-7649-A663-76BFC64020BC}"/>
              </a:ext>
            </a:extLst>
          </p:cNvPr>
          <p:cNvSpPr txBox="1"/>
          <p:nvPr/>
        </p:nvSpPr>
        <p:spPr>
          <a:xfrm>
            <a:off x="525517" y="3689131"/>
            <a:ext cx="4624552" cy="2031325"/>
          </a:xfrm>
          <a:prstGeom prst="rect">
            <a:avLst/>
          </a:prstGeom>
          <a:noFill/>
        </p:spPr>
        <p:txBody>
          <a:bodyPr wrap="square" rtlCol="0">
            <a:spAutoFit/>
          </a:bodyPr>
          <a:lstStyle/>
          <a:p>
            <a:r>
              <a:rPr lang="en-US" dirty="0"/>
              <a:t>If I were to perform this analysis over several different 6 week time spans, 95% of the time my actual savings per week would be between $17.55 and $97.11. My target goal is well within the confidence interval which is a vast improvement from the start of the project.</a:t>
            </a:r>
          </a:p>
          <a:p>
            <a:endParaRPr lang="en-US" dirty="0"/>
          </a:p>
        </p:txBody>
      </p:sp>
    </p:spTree>
    <p:extLst>
      <p:ext uri="{BB962C8B-B14F-4D97-AF65-F5344CB8AC3E}">
        <p14:creationId xmlns:p14="http://schemas.microsoft.com/office/powerpoint/2010/main" val="327804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159D0-DD71-DC40-A300-9D4218B8A61C}"/>
              </a:ext>
            </a:extLst>
          </p:cNvPr>
          <p:cNvSpPr>
            <a:spLocks noGrp="1"/>
          </p:cNvSpPr>
          <p:nvPr>
            <p:ph type="title"/>
          </p:nvPr>
        </p:nvSpPr>
        <p:spPr>
          <a:xfrm>
            <a:off x="880241" y="84688"/>
            <a:ext cx="10515600" cy="1325563"/>
          </a:xfrm>
        </p:spPr>
        <p:txBody>
          <a:bodyPr/>
          <a:lstStyle/>
          <a:p>
            <a:pPr algn="ctr"/>
            <a:r>
              <a:rPr lang="en-US" dirty="0"/>
              <a:t>IMPROVE: Results</a:t>
            </a:r>
          </a:p>
        </p:txBody>
      </p:sp>
      <p:graphicFrame>
        <p:nvGraphicFramePr>
          <p:cNvPr id="4" name="Chart 3">
            <a:extLst>
              <a:ext uri="{FF2B5EF4-FFF2-40B4-BE49-F238E27FC236}">
                <a16:creationId xmlns:a16="http://schemas.microsoft.com/office/drawing/2014/main" id="{AC85AB79-5870-0F40-928C-F5E756E4F288}"/>
              </a:ext>
            </a:extLst>
          </p:cNvPr>
          <p:cNvGraphicFramePr>
            <a:graphicFrameLocks/>
          </p:cNvGraphicFramePr>
          <p:nvPr>
            <p:extLst>
              <p:ext uri="{D42A27DB-BD31-4B8C-83A1-F6EECF244321}">
                <p14:modId xmlns:p14="http://schemas.microsoft.com/office/powerpoint/2010/main" val="1038240934"/>
              </p:ext>
            </p:extLst>
          </p:nvPr>
        </p:nvGraphicFramePr>
        <p:xfrm>
          <a:off x="838200" y="1334813"/>
          <a:ext cx="5299841" cy="259605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BB5164CF-6358-CA49-BF29-7E831B373743}"/>
              </a:ext>
            </a:extLst>
          </p:cNvPr>
          <p:cNvGraphicFramePr>
            <a:graphicFrameLocks/>
          </p:cNvGraphicFramePr>
          <p:nvPr>
            <p:extLst>
              <p:ext uri="{D42A27DB-BD31-4B8C-83A1-F6EECF244321}">
                <p14:modId xmlns:p14="http://schemas.microsoft.com/office/powerpoint/2010/main" val="532247434"/>
              </p:ext>
            </p:extLst>
          </p:nvPr>
        </p:nvGraphicFramePr>
        <p:xfrm>
          <a:off x="668720" y="3930868"/>
          <a:ext cx="5469321" cy="2543504"/>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44DFD5E9-3A51-5A43-9208-3A279412AE0F}"/>
              </a:ext>
            </a:extLst>
          </p:cNvPr>
          <p:cNvSpPr txBox="1"/>
          <p:nvPr/>
        </p:nvSpPr>
        <p:spPr>
          <a:xfrm>
            <a:off x="6663559" y="1534510"/>
            <a:ext cx="4403834" cy="2308324"/>
          </a:xfrm>
          <a:prstGeom prst="rect">
            <a:avLst/>
          </a:prstGeom>
          <a:noFill/>
        </p:spPr>
        <p:txBody>
          <a:bodyPr wrap="square" rtlCol="0">
            <a:spAutoFit/>
          </a:bodyPr>
          <a:lstStyle/>
          <a:p>
            <a:r>
              <a:rPr lang="en-US" sz="1600" dirty="0"/>
              <a:t>After implementing the improvements, the process is in control. There are no trends and both the moving range and the weekly savings amount are within the upper and lower control limits. </a:t>
            </a:r>
          </a:p>
          <a:p>
            <a:r>
              <a:rPr lang="en-US" sz="1600" dirty="0"/>
              <a:t>The line graph below shows the weekly savings amounts. There are the spikes we would expect to see based on the biweekly transfers. In addition, I should not have any more weeks of saving $0 because of my new checking account.</a:t>
            </a:r>
          </a:p>
        </p:txBody>
      </p:sp>
      <p:graphicFrame>
        <p:nvGraphicFramePr>
          <p:cNvPr id="8" name="Chart 7">
            <a:extLst>
              <a:ext uri="{FF2B5EF4-FFF2-40B4-BE49-F238E27FC236}">
                <a16:creationId xmlns:a16="http://schemas.microsoft.com/office/drawing/2014/main" id="{26DF9209-215B-F14A-A81F-9ED423600532}"/>
              </a:ext>
            </a:extLst>
          </p:cNvPr>
          <p:cNvGraphicFramePr>
            <a:graphicFrameLocks/>
          </p:cNvGraphicFramePr>
          <p:nvPr>
            <p:extLst>
              <p:ext uri="{D42A27DB-BD31-4B8C-83A1-F6EECF244321}">
                <p14:modId xmlns:p14="http://schemas.microsoft.com/office/powerpoint/2010/main" val="296900445"/>
              </p:ext>
            </p:extLst>
          </p:nvPr>
        </p:nvGraphicFramePr>
        <p:xfrm>
          <a:off x="6450725" y="4091352"/>
          <a:ext cx="4543096" cy="187852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3737169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0D327-4BB1-094E-9D7B-03AFFC1A2F03}"/>
              </a:ext>
            </a:extLst>
          </p:cNvPr>
          <p:cNvSpPr>
            <a:spLocks noGrp="1"/>
          </p:cNvSpPr>
          <p:nvPr>
            <p:ph type="title"/>
          </p:nvPr>
        </p:nvSpPr>
        <p:spPr>
          <a:xfrm>
            <a:off x="2220625" y="334071"/>
            <a:ext cx="7729728" cy="1188720"/>
          </a:xfrm>
        </p:spPr>
        <p:txBody>
          <a:bodyPr/>
          <a:lstStyle/>
          <a:p>
            <a:pPr algn="ctr"/>
            <a:r>
              <a:rPr lang="en-US" dirty="0"/>
              <a:t>CONTROL</a:t>
            </a:r>
          </a:p>
        </p:txBody>
      </p:sp>
      <p:sp>
        <p:nvSpPr>
          <p:cNvPr id="5" name="TextBox 4">
            <a:extLst>
              <a:ext uri="{FF2B5EF4-FFF2-40B4-BE49-F238E27FC236}">
                <a16:creationId xmlns:a16="http://schemas.microsoft.com/office/drawing/2014/main" id="{F010D6C5-624C-5A44-A6FC-84621194DF89}"/>
              </a:ext>
            </a:extLst>
          </p:cNvPr>
          <p:cNvSpPr txBox="1"/>
          <p:nvPr/>
        </p:nvSpPr>
        <p:spPr>
          <a:xfrm>
            <a:off x="1797269" y="1690688"/>
            <a:ext cx="7956331" cy="3139321"/>
          </a:xfrm>
          <a:prstGeom prst="rect">
            <a:avLst/>
          </a:prstGeom>
          <a:noFill/>
        </p:spPr>
        <p:txBody>
          <a:bodyPr wrap="square" rtlCol="0">
            <a:spAutoFit/>
          </a:bodyPr>
          <a:lstStyle/>
          <a:p>
            <a:r>
              <a:rPr lang="en-US" dirty="0"/>
              <a:t>I have improved my process using my defined measure of success. I am now averaging a savings of $50 per week.</a:t>
            </a:r>
          </a:p>
          <a:p>
            <a:endParaRPr lang="en-US" dirty="0"/>
          </a:p>
          <a:p>
            <a:r>
              <a:rPr lang="en-US" dirty="0"/>
              <a:t>In order to continue meeting my goal, I will use this information to persist with my savings process of immediately transferring $100 to my savings account on payday. I also will keep my new checking account to assist in small daily transfers that go unnoticed.</a:t>
            </a:r>
          </a:p>
          <a:p>
            <a:endParaRPr lang="en-US" dirty="0"/>
          </a:p>
          <a:p>
            <a:r>
              <a:rPr lang="en-US" dirty="0"/>
              <a:t>My wife and I are trying to buy more versatile groceries and cook at home. I feel that this is an area where we have the control to curtail excessive spending and plan date nights thoughtfully and within our budget.</a:t>
            </a:r>
          </a:p>
        </p:txBody>
      </p:sp>
    </p:spTree>
    <p:extLst>
      <p:ext uri="{BB962C8B-B14F-4D97-AF65-F5344CB8AC3E}">
        <p14:creationId xmlns:p14="http://schemas.microsoft.com/office/powerpoint/2010/main" val="3903568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9DFFA-C34B-2A4D-8C81-BF45047CABB1}"/>
              </a:ext>
            </a:extLst>
          </p:cNvPr>
          <p:cNvSpPr>
            <a:spLocks noGrp="1"/>
          </p:cNvSpPr>
          <p:nvPr>
            <p:ph type="ctrTitle"/>
          </p:nvPr>
        </p:nvSpPr>
        <p:spPr>
          <a:xfrm>
            <a:off x="1524000" y="281535"/>
            <a:ext cx="9144000" cy="1221444"/>
          </a:xfrm>
        </p:spPr>
        <p:txBody>
          <a:bodyPr/>
          <a:lstStyle/>
          <a:p>
            <a:r>
              <a:rPr lang="en-US" dirty="0"/>
              <a:t>DEFINE</a:t>
            </a:r>
          </a:p>
        </p:txBody>
      </p:sp>
      <p:sp>
        <p:nvSpPr>
          <p:cNvPr id="3" name="Subtitle 2">
            <a:extLst>
              <a:ext uri="{FF2B5EF4-FFF2-40B4-BE49-F238E27FC236}">
                <a16:creationId xmlns:a16="http://schemas.microsoft.com/office/drawing/2014/main" id="{D2F3758F-3D8D-0448-9B2E-08B5C3DE7097}"/>
              </a:ext>
            </a:extLst>
          </p:cNvPr>
          <p:cNvSpPr>
            <a:spLocks noGrp="1"/>
          </p:cNvSpPr>
          <p:nvPr>
            <p:ph type="subTitle" idx="1"/>
          </p:nvPr>
        </p:nvSpPr>
        <p:spPr>
          <a:xfrm>
            <a:off x="1524000" y="1397874"/>
            <a:ext cx="9144000" cy="4908333"/>
          </a:xfrm>
        </p:spPr>
        <p:txBody>
          <a:bodyPr>
            <a:noAutofit/>
          </a:bodyPr>
          <a:lstStyle/>
          <a:p>
            <a:pPr algn="l"/>
            <a:r>
              <a:rPr lang="en-US" sz="2000" dirty="0">
                <a:solidFill>
                  <a:schemeClr val="bg1"/>
                </a:solidFill>
              </a:rPr>
              <a:t>	</a:t>
            </a:r>
          </a:p>
          <a:p>
            <a:pPr algn="l"/>
            <a:r>
              <a:rPr lang="en-US" sz="2000" dirty="0">
                <a:solidFill>
                  <a:schemeClr val="bg1"/>
                </a:solidFill>
              </a:rPr>
              <a:t>	My goal is to save $50 per week, for an annual total of $2600. I will know I am successful if I have have saved $50 per week or have an average savings of $50 per week at the end of the month. The current steps in the process are as follows: Around the 15</a:t>
            </a:r>
            <a:r>
              <a:rPr lang="en-US" sz="2000" baseline="30000" dirty="0">
                <a:solidFill>
                  <a:schemeClr val="bg1"/>
                </a:solidFill>
              </a:rPr>
              <a:t>th</a:t>
            </a:r>
            <a:r>
              <a:rPr lang="en-US" sz="2000" dirty="0">
                <a:solidFill>
                  <a:schemeClr val="bg1"/>
                </a:solidFill>
              </a:rPr>
              <a:t> of the month I pay my bills. If I deem that there is enough of the remaining money to put in savings, I transfer to my savings a varying amount every other week. </a:t>
            </a:r>
          </a:p>
          <a:p>
            <a:pPr algn="l"/>
            <a:r>
              <a:rPr lang="en-US" sz="2000" dirty="0">
                <a:solidFill>
                  <a:schemeClr val="bg1"/>
                </a:solidFill>
              </a:rPr>
              <a:t>	The variables that affect the goal are eating out or ordering delivery and the money spent, as defined as any meal not prepared at home, the money spent on entertainment, going out for activities, the money spent at the bar, the money spent on transportation (gas, MetroCard and tolls), and the money spent on bills, whether or not I drank alcohol that day, whether a day is during the week or weekend and whether or not I worked that day. </a:t>
            </a:r>
          </a:p>
          <a:p>
            <a:pPr algn="l"/>
            <a:r>
              <a:rPr lang="en-US" sz="2000" dirty="0">
                <a:solidFill>
                  <a:schemeClr val="bg1"/>
                </a:solidFill>
              </a:rPr>
              <a:t>	Success will be measured by whether or not I hit my goal of saving $50 per week or an average savings of $50 per week at the end of the month. The business impact would be to have more discretionary income and to eat at nicer restaurants for our date nights.</a:t>
            </a:r>
          </a:p>
          <a:p>
            <a:pPr algn="l"/>
            <a:endParaRPr lang="en-US" sz="2000" dirty="0">
              <a:solidFill>
                <a:schemeClr val="bg1"/>
              </a:solidFill>
            </a:endParaRPr>
          </a:p>
        </p:txBody>
      </p:sp>
    </p:spTree>
    <p:extLst>
      <p:ext uri="{BB962C8B-B14F-4D97-AF65-F5344CB8AC3E}">
        <p14:creationId xmlns:p14="http://schemas.microsoft.com/office/powerpoint/2010/main" val="3490931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A90B3-E9E5-3749-8AEB-9AEC7404252E}"/>
              </a:ext>
            </a:extLst>
          </p:cNvPr>
          <p:cNvSpPr>
            <a:spLocks noGrp="1"/>
          </p:cNvSpPr>
          <p:nvPr>
            <p:ph type="title"/>
          </p:nvPr>
        </p:nvSpPr>
        <p:spPr>
          <a:xfrm>
            <a:off x="2231136" y="449685"/>
            <a:ext cx="7729728" cy="1188720"/>
          </a:xfrm>
        </p:spPr>
        <p:txBody>
          <a:bodyPr/>
          <a:lstStyle/>
          <a:p>
            <a:r>
              <a:rPr lang="en-US" dirty="0"/>
              <a:t>Measure: Data collection method</a:t>
            </a:r>
          </a:p>
        </p:txBody>
      </p:sp>
      <p:sp>
        <p:nvSpPr>
          <p:cNvPr id="3" name="Content Placeholder 2">
            <a:extLst>
              <a:ext uri="{FF2B5EF4-FFF2-40B4-BE49-F238E27FC236}">
                <a16:creationId xmlns:a16="http://schemas.microsoft.com/office/drawing/2014/main" id="{968B9323-70FA-C642-B27F-66FA51D5ED6E}"/>
              </a:ext>
            </a:extLst>
          </p:cNvPr>
          <p:cNvSpPr>
            <a:spLocks noGrp="1"/>
          </p:cNvSpPr>
          <p:nvPr>
            <p:ph idx="1"/>
          </p:nvPr>
        </p:nvSpPr>
        <p:spPr>
          <a:xfrm>
            <a:off x="2231136" y="1975892"/>
            <a:ext cx="7729728" cy="3101983"/>
          </a:xfrm>
        </p:spPr>
        <p:txBody>
          <a:bodyPr/>
          <a:lstStyle/>
          <a:p>
            <a:r>
              <a:rPr lang="en-US" dirty="0"/>
              <a:t>I have been tracking my savings on a spreadsheet over the course of 50 weeks before the class started. This was a result of total monthly savings divided by 4 to give an average weekly savings. I used my bank statement to get my total monthly savings.</a:t>
            </a:r>
          </a:p>
          <a:p>
            <a:r>
              <a:rPr lang="en-US" dirty="0"/>
              <a:t>To collect the other data, I looked at bank statements each Saturday and categorized the spending. </a:t>
            </a:r>
          </a:p>
          <a:p>
            <a:r>
              <a:rPr lang="en-US" dirty="0"/>
              <a:t>For weekend or weekday, I referred to a calendar. I needed to use my memory of the previous weekend to apply expenditures to weekends because my bank posts expenses on Monday.</a:t>
            </a:r>
          </a:p>
        </p:txBody>
      </p:sp>
    </p:spTree>
    <p:extLst>
      <p:ext uri="{BB962C8B-B14F-4D97-AF65-F5344CB8AC3E}">
        <p14:creationId xmlns:p14="http://schemas.microsoft.com/office/powerpoint/2010/main" val="1357910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29CE3-7783-364A-8CA1-DD6C83536CA9}"/>
              </a:ext>
            </a:extLst>
          </p:cNvPr>
          <p:cNvSpPr>
            <a:spLocks noGrp="1"/>
          </p:cNvSpPr>
          <p:nvPr>
            <p:ph type="title"/>
          </p:nvPr>
        </p:nvSpPr>
        <p:spPr>
          <a:xfrm>
            <a:off x="2231136" y="186927"/>
            <a:ext cx="7729728" cy="1188720"/>
          </a:xfrm>
        </p:spPr>
        <p:txBody>
          <a:bodyPr/>
          <a:lstStyle/>
          <a:p>
            <a:pPr algn="ctr"/>
            <a:r>
              <a:rPr lang="en-US" dirty="0"/>
              <a:t>MEASURE: Data Measurement Plan</a:t>
            </a:r>
          </a:p>
        </p:txBody>
      </p:sp>
      <p:graphicFrame>
        <p:nvGraphicFramePr>
          <p:cNvPr id="4" name="Content Placeholder 3">
            <a:extLst>
              <a:ext uri="{FF2B5EF4-FFF2-40B4-BE49-F238E27FC236}">
                <a16:creationId xmlns:a16="http://schemas.microsoft.com/office/drawing/2014/main" id="{7633BB84-2C6F-4143-A7B8-47F25C363625}"/>
              </a:ext>
            </a:extLst>
          </p:cNvPr>
          <p:cNvGraphicFramePr>
            <a:graphicFrameLocks noGrp="1"/>
          </p:cNvGraphicFramePr>
          <p:nvPr>
            <p:ph idx="1"/>
            <p:extLst>
              <p:ext uri="{D42A27DB-BD31-4B8C-83A1-F6EECF244321}">
                <p14:modId xmlns:p14="http://schemas.microsoft.com/office/powerpoint/2010/main" val="2918978015"/>
              </p:ext>
            </p:extLst>
          </p:nvPr>
        </p:nvGraphicFramePr>
        <p:xfrm>
          <a:off x="1264526" y="1529830"/>
          <a:ext cx="9410700" cy="4565015"/>
        </p:xfrm>
        <a:graphic>
          <a:graphicData uri="http://schemas.openxmlformats.org/drawingml/2006/table">
            <a:tbl>
              <a:tblPr firstRow="1">
                <a:tableStyleId>{5940675A-B579-460E-94D1-54222C63F5DA}</a:tableStyleId>
              </a:tblPr>
              <a:tblGrid>
                <a:gridCol w="1793984">
                  <a:extLst>
                    <a:ext uri="{9D8B030D-6E8A-4147-A177-3AD203B41FA5}">
                      <a16:colId xmlns:a16="http://schemas.microsoft.com/office/drawing/2014/main" val="3808077775"/>
                    </a:ext>
                  </a:extLst>
                </a:gridCol>
                <a:gridCol w="1482616">
                  <a:extLst>
                    <a:ext uri="{9D8B030D-6E8A-4147-A177-3AD203B41FA5}">
                      <a16:colId xmlns:a16="http://schemas.microsoft.com/office/drawing/2014/main" val="913042535"/>
                    </a:ext>
                  </a:extLst>
                </a:gridCol>
                <a:gridCol w="3390900">
                  <a:extLst>
                    <a:ext uri="{9D8B030D-6E8A-4147-A177-3AD203B41FA5}">
                      <a16:colId xmlns:a16="http://schemas.microsoft.com/office/drawing/2014/main" val="2626683825"/>
                    </a:ext>
                  </a:extLst>
                </a:gridCol>
                <a:gridCol w="876300">
                  <a:extLst>
                    <a:ext uri="{9D8B030D-6E8A-4147-A177-3AD203B41FA5}">
                      <a16:colId xmlns:a16="http://schemas.microsoft.com/office/drawing/2014/main" val="1561570296"/>
                    </a:ext>
                  </a:extLst>
                </a:gridCol>
                <a:gridCol w="1866900">
                  <a:extLst>
                    <a:ext uri="{9D8B030D-6E8A-4147-A177-3AD203B41FA5}">
                      <a16:colId xmlns:a16="http://schemas.microsoft.com/office/drawing/2014/main" val="2650432180"/>
                    </a:ext>
                  </a:extLst>
                </a:gridCol>
              </a:tblGrid>
              <a:tr h="406400">
                <a:tc>
                  <a:txBody>
                    <a:bodyPr/>
                    <a:lstStyle/>
                    <a:p>
                      <a:pPr algn="ctr" fontAlgn="b"/>
                      <a:r>
                        <a:rPr lang="en-US" sz="1100" u="none" strike="noStrike" dirty="0">
                          <a:effectLst/>
                        </a:rPr>
                        <a:t>Performance </a:t>
                      </a:r>
                      <a:br>
                        <a:rPr lang="en-US" sz="1100" u="none" strike="noStrike" dirty="0">
                          <a:effectLst/>
                        </a:rPr>
                      </a:br>
                      <a:r>
                        <a:rPr lang="en-US" sz="1100" u="none" strike="noStrike" dirty="0">
                          <a:effectLst/>
                        </a:rPr>
                        <a:t>Measure</a:t>
                      </a:r>
                      <a:endParaRPr lang="en-US" sz="1100" b="1"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r>
                        <a:rPr lang="en-US" sz="1100" u="none" strike="noStrike" dirty="0">
                          <a:effectLst/>
                        </a:rPr>
                        <a:t>Data Source</a:t>
                      </a:r>
                      <a:br>
                        <a:rPr lang="en-US" sz="1100" u="none" strike="noStrike" dirty="0">
                          <a:effectLst/>
                        </a:rPr>
                      </a:br>
                      <a:r>
                        <a:rPr lang="en-US" sz="1100" u="none" strike="noStrike" dirty="0">
                          <a:effectLst/>
                        </a:rPr>
                        <a:t>&amp; Location</a:t>
                      </a:r>
                      <a:endParaRPr lang="en-US" sz="1100" b="1"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r>
                        <a:rPr lang="en-US" sz="1100" u="none" strike="noStrike" dirty="0">
                          <a:effectLst/>
                        </a:rPr>
                        <a:t>How will data </a:t>
                      </a:r>
                      <a:br>
                        <a:rPr lang="en-US" sz="1100" u="none" strike="noStrike" dirty="0">
                          <a:effectLst/>
                        </a:rPr>
                      </a:br>
                      <a:r>
                        <a:rPr lang="en-US" sz="1100" u="none" strike="noStrike" dirty="0">
                          <a:effectLst/>
                        </a:rPr>
                        <a:t>be collected?</a:t>
                      </a:r>
                      <a:endParaRPr lang="en-US" sz="1100" b="1"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r>
                        <a:rPr lang="en-US" sz="1100" u="none" strike="noStrike" dirty="0">
                          <a:effectLst/>
                        </a:rPr>
                        <a:t>Who Will Collect Data</a:t>
                      </a:r>
                      <a:endParaRPr lang="en-US" sz="1100" b="1"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ctr" fontAlgn="b"/>
                      <a:r>
                        <a:rPr lang="en-US" sz="1100" u="none" strike="noStrike" dirty="0">
                          <a:effectLst/>
                        </a:rPr>
                        <a:t>When Will Data Be Collected</a:t>
                      </a:r>
                      <a:endParaRPr lang="en-US" sz="1100" b="1"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38485234"/>
                  </a:ext>
                </a:extLst>
              </a:tr>
              <a:tr h="406400">
                <a:tc>
                  <a:txBody>
                    <a:bodyPr/>
                    <a:lstStyle/>
                    <a:p>
                      <a:pPr algn="ctr" fontAlgn="b"/>
                      <a:r>
                        <a:rPr lang="en-US" sz="1100" u="none" strike="noStrike" dirty="0">
                          <a:effectLst/>
                        </a:rPr>
                        <a:t>Amount Saved (weeks 1 - 49)</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Budget Spreadsheet</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Averaged monthly savings to weekly (monthly savings/4)</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Jason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Beginning of project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27321383"/>
                  </a:ext>
                </a:extLst>
              </a:tr>
              <a:tr h="406400">
                <a:tc>
                  <a:txBody>
                    <a:bodyPr/>
                    <a:lstStyle/>
                    <a:p>
                      <a:pPr algn="ctr" fontAlgn="b"/>
                      <a:r>
                        <a:rPr lang="en-US" sz="1100" u="none" strike="noStrike" dirty="0">
                          <a:effectLst/>
                        </a:rPr>
                        <a:t>Amount Saved (weeks 50 - 59)</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Bank account statements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From transfer information on bank statement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Jason</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Each Saturday of the week</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48405794"/>
                  </a:ext>
                </a:extLst>
              </a:tr>
              <a:tr h="406400">
                <a:tc>
                  <a:txBody>
                    <a:bodyPr/>
                    <a:lstStyle/>
                    <a:p>
                      <a:pPr algn="ctr" fontAlgn="b"/>
                      <a:r>
                        <a:rPr lang="en-US" sz="1100" u="none" strike="noStrike" dirty="0">
                          <a:effectLst/>
                        </a:rPr>
                        <a:t>Weekday or</a:t>
                      </a:r>
                      <a:br>
                        <a:rPr lang="en-US" sz="1100" u="none" strike="noStrike" dirty="0">
                          <a:effectLst/>
                        </a:rPr>
                      </a:br>
                      <a:r>
                        <a:rPr lang="en-US" sz="1100" u="none" strike="noStrike" dirty="0">
                          <a:effectLst/>
                        </a:rPr>
                        <a:t>weekend</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Calendar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Cross reference calendar and bank statement</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Jason</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Each Saturday of the week</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53895566"/>
                  </a:ext>
                </a:extLst>
              </a:tr>
              <a:tr h="190500">
                <a:tc>
                  <a:txBody>
                    <a:bodyPr/>
                    <a:lstStyle/>
                    <a:p>
                      <a:pPr algn="ctr" fontAlgn="b"/>
                      <a:r>
                        <a:rPr lang="en-US" sz="1100" u="none" strike="noStrike" dirty="0">
                          <a:effectLst/>
                        </a:rPr>
                        <a:t>Did I work?</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College Academic Calendar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Cross reference calendar and academic calendar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Jason</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Each Saturday of the week</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91936993"/>
                  </a:ext>
                </a:extLst>
              </a:tr>
              <a:tr h="190500">
                <a:tc>
                  <a:txBody>
                    <a:bodyPr/>
                    <a:lstStyle/>
                    <a:p>
                      <a:pPr algn="ctr" fontAlgn="b"/>
                      <a:r>
                        <a:rPr lang="en-US" sz="1100" u="none" strike="noStrike" dirty="0">
                          <a:effectLst/>
                        </a:rPr>
                        <a:t>Eat out or Eat in</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Bank account statements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From bank and credit card account statements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Jason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Each Saturday of the week</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47147765"/>
                  </a:ext>
                </a:extLst>
              </a:tr>
              <a:tr h="190500">
                <a:tc>
                  <a:txBody>
                    <a:bodyPr/>
                    <a:lstStyle/>
                    <a:p>
                      <a:pPr algn="ctr" fontAlgn="b"/>
                      <a:r>
                        <a:rPr lang="en-US" sz="1100" u="none" strike="noStrike" dirty="0">
                          <a:effectLst/>
                        </a:rPr>
                        <a:t>Drink Alcohol</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manual data collection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From memory</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Jason</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Each Saturday of the week</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92229221"/>
                  </a:ext>
                </a:extLst>
              </a:tr>
              <a:tr h="190500">
                <a:tc>
                  <a:txBody>
                    <a:bodyPr/>
                    <a:lstStyle/>
                    <a:p>
                      <a:pPr algn="ctr" fontAlgn="b"/>
                      <a:r>
                        <a:rPr lang="en-US" sz="1100" u="none" strike="noStrike" dirty="0">
                          <a:effectLst/>
                        </a:rPr>
                        <a:t>Money Spent on Groceries</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Bank account statements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From bank and credit card account statements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Jason</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Each Saturday of the week</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96051811"/>
                  </a:ext>
                </a:extLst>
              </a:tr>
              <a:tr h="190500">
                <a:tc>
                  <a:txBody>
                    <a:bodyPr/>
                    <a:lstStyle/>
                    <a:p>
                      <a:pPr algn="ctr" fontAlgn="b"/>
                      <a:r>
                        <a:rPr lang="en-US" sz="1100" u="none" strike="noStrike" dirty="0">
                          <a:effectLst/>
                        </a:rPr>
                        <a:t>Money Spent on Transportation</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Bank account statements</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From bank and credit card account statements</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Jason</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Each Saturday of the week</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18064824"/>
                  </a:ext>
                </a:extLst>
              </a:tr>
              <a:tr h="190500">
                <a:tc>
                  <a:txBody>
                    <a:bodyPr/>
                    <a:lstStyle/>
                    <a:p>
                      <a:pPr algn="ctr" fontAlgn="b"/>
                      <a:r>
                        <a:rPr lang="en-US" sz="1100" u="none" strike="noStrike" dirty="0">
                          <a:effectLst/>
                        </a:rPr>
                        <a:t>Money Spent on Entertainment</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Bank account statements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From bank and credit card account statements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Jason</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Each Saturday of the week</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10129330"/>
                  </a:ext>
                </a:extLst>
              </a:tr>
              <a:tr h="190500">
                <a:tc>
                  <a:txBody>
                    <a:bodyPr/>
                    <a:lstStyle/>
                    <a:p>
                      <a:pPr algn="ctr" fontAlgn="b"/>
                      <a:r>
                        <a:rPr lang="en-US" sz="1100" u="none" strike="noStrike" dirty="0">
                          <a:effectLst/>
                        </a:rPr>
                        <a:t>Money Spent on </a:t>
                      </a:r>
                    </a:p>
                    <a:p>
                      <a:pPr algn="ctr" fontAlgn="b"/>
                      <a:r>
                        <a:rPr lang="en-US" sz="1100" u="none" strike="noStrike" dirty="0">
                          <a:effectLst/>
                        </a:rPr>
                        <a:t>Eat out or Delivery</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Bank account statements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From bank and credit card account statements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Jason</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Each Saturday of the week</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3880349"/>
                  </a:ext>
                </a:extLst>
              </a:tr>
              <a:tr h="190500">
                <a:tc>
                  <a:txBody>
                    <a:bodyPr/>
                    <a:lstStyle/>
                    <a:p>
                      <a:pPr algn="ctr" fontAlgn="b"/>
                      <a:r>
                        <a:rPr lang="en-US" sz="1100" u="none" strike="noStrike" dirty="0">
                          <a:effectLst/>
                        </a:rPr>
                        <a:t>Money Spent at the Bar</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Bank account statements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From bank and credit card account statements</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Jason</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Each Saturday of the week</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28982273"/>
                  </a:ext>
                </a:extLst>
              </a:tr>
              <a:tr h="190500">
                <a:tc>
                  <a:txBody>
                    <a:bodyPr/>
                    <a:lstStyle/>
                    <a:p>
                      <a:pPr algn="ctr" fontAlgn="b"/>
                      <a:r>
                        <a:rPr lang="en-US" sz="1100" u="none" strike="noStrike" dirty="0">
                          <a:effectLst/>
                        </a:rPr>
                        <a:t>Money Spent on Bills</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Bank account statements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From bank and credit card account statements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Jason</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Each Saturday of the week</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61665001"/>
                  </a:ext>
                </a:extLst>
              </a:tr>
              <a:tr h="190500">
                <a:tc>
                  <a:txBody>
                    <a:bodyPr/>
                    <a:lstStyle/>
                    <a:p>
                      <a:pPr algn="ctr" fontAlgn="b"/>
                      <a:r>
                        <a:rPr lang="en-US" sz="1100" u="none" strike="noStrike" dirty="0">
                          <a:effectLst/>
                        </a:rPr>
                        <a:t>Money Spent on School</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Bank account statements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From bank and credit card account statements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Jason</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Each Saturday of the week</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15909145"/>
                  </a:ext>
                </a:extLst>
              </a:tr>
              <a:tr h="190500">
                <a:tc>
                  <a:txBody>
                    <a:bodyPr/>
                    <a:lstStyle/>
                    <a:p>
                      <a:pPr algn="ctr" fontAlgn="b"/>
                      <a:r>
                        <a:rPr lang="en-US" sz="1100" u="none" strike="noStrike" dirty="0">
                          <a:effectLst/>
                        </a:rPr>
                        <a:t>Money Spent on Pet</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Bank account statements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From bank and credit card account statements</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Jason</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Each Saturday of the week</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67416447"/>
                  </a:ext>
                </a:extLst>
              </a:tr>
              <a:tr h="190500">
                <a:tc>
                  <a:txBody>
                    <a:bodyPr/>
                    <a:lstStyle/>
                    <a:p>
                      <a:pPr algn="ctr" fontAlgn="b"/>
                      <a:r>
                        <a:rPr lang="en-US" sz="1100" u="none" strike="noStrike" dirty="0">
                          <a:effectLst/>
                        </a:rPr>
                        <a:t>Money Spent on Clothes</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Bank account statements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From bank and credit card account statements</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Jason</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Each Saturday of the week</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8437800"/>
                  </a:ext>
                </a:extLst>
              </a:tr>
              <a:tr h="190500">
                <a:tc>
                  <a:txBody>
                    <a:bodyPr/>
                    <a:lstStyle/>
                    <a:p>
                      <a:pPr algn="ctr" fontAlgn="b"/>
                      <a:r>
                        <a:rPr lang="en-US" sz="1100" u="none" strike="noStrike" dirty="0">
                          <a:effectLst/>
                        </a:rPr>
                        <a:t>Money Spent on Alcohol</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Bank account statements</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From bank and credit card account statements</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Jason</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Each Saturday of the week</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84892351"/>
                  </a:ext>
                </a:extLst>
              </a:tr>
            </a:tbl>
          </a:graphicData>
        </a:graphic>
      </p:graphicFrame>
    </p:spTree>
    <p:extLst>
      <p:ext uri="{BB962C8B-B14F-4D97-AF65-F5344CB8AC3E}">
        <p14:creationId xmlns:p14="http://schemas.microsoft.com/office/powerpoint/2010/main" val="1823610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5DEBB-EBC0-A34E-9DAE-84746AB2527C}"/>
              </a:ext>
            </a:extLst>
          </p:cNvPr>
          <p:cNvSpPr>
            <a:spLocks noGrp="1"/>
          </p:cNvSpPr>
          <p:nvPr>
            <p:ph type="title"/>
          </p:nvPr>
        </p:nvSpPr>
        <p:spPr>
          <a:xfrm>
            <a:off x="2231135" y="271010"/>
            <a:ext cx="7729728" cy="1188720"/>
          </a:xfrm>
        </p:spPr>
        <p:txBody>
          <a:bodyPr/>
          <a:lstStyle/>
          <a:p>
            <a:pPr algn="ctr"/>
            <a:r>
              <a:rPr lang="en-US" dirty="0"/>
              <a:t>MEASURE: Variables and Sample Size</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DCA95E5F-B36A-5D4F-90F5-EC945C026871}"/>
                  </a:ext>
                </a:extLst>
              </p:cNvPr>
              <p:cNvSpPr txBox="1"/>
              <p:nvPr/>
            </p:nvSpPr>
            <p:spPr>
              <a:xfrm>
                <a:off x="930165" y="1690688"/>
                <a:ext cx="10331669" cy="5696881"/>
              </a:xfrm>
              <a:prstGeom prst="rect">
                <a:avLst/>
              </a:prstGeom>
              <a:noFill/>
            </p:spPr>
            <p:txBody>
              <a:bodyPr wrap="square" rtlCol="0">
                <a:spAutoFit/>
              </a:bodyPr>
              <a:lstStyle/>
              <a:p>
                <a:pPr marL="285750" indent="-285750">
                  <a:buFont typeface="Arial" panose="020B0604020202020204" pitchFamily="34" charset="0"/>
                  <a:buChar char="•"/>
                </a:pPr>
                <a:r>
                  <a:rPr lang="en-US" sz="2000" dirty="0"/>
                  <a:t>I collected both discrete and continuous data. The discrete variables I have are Weekend or Weekday, Work or Not, Drink Alcohol or Not and Eat Out or Eat In. The continuous variables I have are the amount of money spent on the different categories previously outline. </a:t>
                </a:r>
              </a:p>
              <a:p>
                <a:pPr marL="285750" indent="-285750">
                  <a:buFont typeface="Arial" panose="020B0604020202020204" pitchFamily="34" charset="0"/>
                  <a:buChar char="•"/>
                </a:pPr>
                <a:r>
                  <a:rPr lang="en-US" sz="2000" dirty="0"/>
                  <a:t>I used a combination of existing data and I collected my own data. </a:t>
                </a:r>
              </a:p>
              <a:p>
                <a:pPr marL="285750" indent="-285750">
                  <a:buFont typeface="Arial" panose="020B0604020202020204" pitchFamily="34" charset="0"/>
                  <a:buChar char="•"/>
                </a:pPr>
                <a:r>
                  <a:rPr lang="en-US" sz="2000" dirty="0"/>
                  <a:t>I collected savings data over a span of 55 weeks. I decided that an acceptable margin of error is $6.50. I feel like this would be a small enough amount that I could recover the next week if needed.</a:t>
                </a:r>
              </a:p>
              <a:p>
                <a:pPr marL="285750" indent="-285750">
                  <a:buFont typeface="Arial" panose="020B0604020202020204" pitchFamily="34" charset="0"/>
                  <a:buChar char="•"/>
                </a:pPr>
                <a:r>
                  <a:rPr lang="en-US" sz="2000" dirty="0"/>
                  <a:t> </a:t>
                </a:r>
                <a14:m>
                  <m:oMath xmlns:m="http://schemas.openxmlformats.org/officeDocument/2006/math">
                    <m:r>
                      <a:rPr lang="en-US" sz="2000" b="0" i="1" smtClean="0">
                        <a:latin typeface="Cambria Math" panose="02040503050406030204" pitchFamily="18" charset="0"/>
                      </a:rPr>
                      <m:t>𝑛</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1.96(24.2804)</m:t>
                                </m:r>
                              </m:num>
                              <m:den>
                                <m:r>
                                  <a:rPr lang="en-US" sz="2000" b="0" i="1" smtClean="0">
                                    <a:latin typeface="Cambria Math" panose="02040503050406030204" pitchFamily="18" charset="0"/>
                                  </a:rPr>
                                  <m:t>6.50</m:t>
                                </m:r>
                              </m:den>
                            </m:f>
                          </m:e>
                        </m:d>
                      </m:e>
                      <m:sup>
                        <m:r>
                          <a:rPr lang="en-US" sz="2000" b="0" i="1" smtClean="0">
                            <a:latin typeface="Cambria Math" panose="02040503050406030204" pitchFamily="18" charset="0"/>
                          </a:rPr>
                          <m:t>2</m:t>
                        </m:r>
                      </m:sup>
                    </m:sSup>
                    <m:r>
                      <a:rPr lang="en-US" sz="2000" b="0" i="1" smtClean="0">
                        <a:latin typeface="Cambria Math" panose="02040503050406030204" pitchFamily="18" charset="0"/>
                      </a:rPr>
                      <m:t>=54.49</m:t>
                    </m:r>
                  </m:oMath>
                </a14:m>
                <a:endParaRPr lang="en-US" sz="2000" dirty="0"/>
              </a:p>
              <a:p>
                <a:pPr marL="285750" indent="-285750">
                  <a:buFont typeface="Arial" panose="020B0604020202020204" pitchFamily="34" charset="0"/>
                  <a:buChar char="•"/>
                </a:pPr>
                <a:r>
                  <a:rPr lang="en-US" sz="2000" dirty="0"/>
                  <a:t>The risk incurred if I collected too few samples is a larger margin of error.  This could lead to a failure in week 1 causes the preceding weeks to fail as well because the difference between planned saved and actual saved is too great to make up.</a:t>
                </a:r>
              </a:p>
              <a:p>
                <a:pPr marL="285750" indent="-285750">
                  <a:buFont typeface="Arial" panose="020B0604020202020204" pitchFamily="34" charset="0"/>
                  <a:buChar char="•"/>
                </a:pPr>
                <a:r>
                  <a:rPr lang="en-US" sz="2000" dirty="0"/>
                  <a:t>The actual margin of error with 55 samples and a standard deviation of 24.844 and an alpha level of 0.05 is </a:t>
                </a:r>
                <a14:m>
                  <m:oMath xmlns:m="http://schemas.openxmlformats.org/officeDocument/2006/math">
                    <m:r>
                      <a:rPr lang="en-US" sz="2000" b="0" i="1" smtClean="0">
                        <a:latin typeface="Cambria Math" panose="02040503050406030204" pitchFamily="18" charset="0"/>
                      </a:rPr>
                      <m:t>𝐸</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1.96(22.844)</m:t>
                        </m:r>
                      </m:num>
                      <m:den>
                        <m:rad>
                          <m:radPr>
                            <m:degHide m:val="on"/>
                            <m:ctrlPr>
                              <a:rPr lang="en-US" sz="2000" b="0" i="1" smtClean="0">
                                <a:latin typeface="Cambria Math" panose="02040503050406030204" pitchFamily="18" charset="0"/>
                              </a:rPr>
                            </m:ctrlPr>
                          </m:radPr>
                          <m:deg/>
                          <m:e>
                            <m:r>
                              <a:rPr lang="en-US" sz="2000" b="0" i="1" smtClean="0">
                                <a:latin typeface="Cambria Math" panose="02040503050406030204" pitchFamily="18" charset="0"/>
                              </a:rPr>
                              <m:t>55</m:t>
                            </m:r>
                          </m:e>
                        </m:rad>
                      </m:den>
                    </m:f>
                    <m:r>
                      <a:rPr lang="en-US" sz="2000" b="0" i="1" smtClean="0">
                        <a:latin typeface="Cambria Math" panose="02040503050406030204" pitchFamily="18" charset="0"/>
                      </a:rPr>
                      <m:t>=6.03</m:t>
                    </m:r>
                  </m:oMath>
                </a14:m>
                <a:r>
                  <a:rPr lang="en-US" sz="2000" b="0" dirty="0"/>
                  <a:t>. This is a good sign because it is lower than my acceptable margin of error.</a:t>
                </a:r>
              </a:p>
              <a:p>
                <a:pPr marL="285750" indent="-285750">
                  <a:buFont typeface="Arial" panose="020B0604020202020204" pitchFamily="34" charset="0"/>
                  <a:buChar char="•"/>
                </a:pPr>
                <a:endParaRPr lang="en-US" sz="2000" dirty="0"/>
              </a:p>
              <a:p>
                <a:endParaRPr lang="en-US" sz="2000" dirty="0"/>
              </a:p>
              <a:p>
                <a:endParaRPr lang="en-US" sz="2000" dirty="0"/>
              </a:p>
            </p:txBody>
          </p:sp>
        </mc:Choice>
        <mc:Fallback>
          <p:sp>
            <p:nvSpPr>
              <p:cNvPr id="4" name="TextBox 3">
                <a:extLst>
                  <a:ext uri="{FF2B5EF4-FFF2-40B4-BE49-F238E27FC236}">
                    <a16:creationId xmlns:a16="http://schemas.microsoft.com/office/drawing/2014/main" id="{DCA95E5F-B36A-5D4F-90F5-EC945C026871}"/>
                  </a:ext>
                </a:extLst>
              </p:cNvPr>
              <p:cNvSpPr txBox="1">
                <a:spLocks noRot="1" noChangeAspect="1" noMove="1" noResize="1" noEditPoints="1" noAdjustHandles="1" noChangeArrowheads="1" noChangeShapeType="1" noTextEdit="1"/>
              </p:cNvSpPr>
              <p:nvPr/>
            </p:nvSpPr>
            <p:spPr>
              <a:xfrm>
                <a:off x="930165" y="1690688"/>
                <a:ext cx="10331669" cy="5696881"/>
              </a:xfrm>
              <a:prstGeom prst="rect">
                <a:avLst/>
              </a:prstGeom>
              <a:blipFill>
                <a:blip r:embed="rId2"/>
                <a:stretch>
                  <a:fillRect l="-368" t="-444" r="-368"/>
                </a:stretch>
              </a:blipFill>
            </p:spPr>
            <p:txBody>
              <a:bodyPr/>
              <a:lstStyle/>
              <a:p>
                <a:r>
                  <a:rPr lang="en-US">
                    <a:noFill/>
                  </a:rPr>
                  <a:t> </a:t>
                </a:r>
              </a:p>
            </p:txBody>
          </p:sp>
        </mc:Fallback>
      </mc:AlternateContent>
    </p:spTree>
    <p:extLst>
      <p:ext uri="{BB962C8B-B14F-4D97-AF65-F5344CB8AC3E}">
        <p14:creationId xmlns:p14="http://schemas.microsoft.com/office/powerpoint/2010/main" val="1987920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95F5D-9E0F-4947-93ED-28BF106C53C7}"/>
              </a:ext>
            </a:extLst>
          </p:cNvPr>
          <p:cNvSpPr>
            <a:spLocks noGrp="1"/>
          </p:cNvSpPr>
          <p:nvPr>
            <p:ph type="title"/>
          </p:nvPr>
        </p:nvSpPr>
        <p:spPr>
          <a:xfrm>
            <a:off x="2094502" y="281520"/>
            <a:ext cx="7729728" cy="1188720"/>
          </a:xfrm>
        </p:spPr>
        <p:txBody>
          <a:bodyPr/>
          <a:lstStyle/>
          <a:p>
            <a:pPr algn="ctr"/>
            <a:r>
              <a:rPr lang="en-US" dirty="0"/>
              <a:t>MEASURE: Measurement Error</a:t>
            </a:r>
          </a:p>
        </p:txBody>
      </p:sp>
      <p:sp>
        <p:nvSpPr>
          <p:cNvPr id="3" name="Content Placeholder 2">
            <a:extLst>
              <a:ext uri="{FF2B5EF4-FFF2-40B4-BE49-F238E27FC236}">
                <a16:creationId xmlns:a16="http://schemas.microsoft.com/office/drawing/2014/main" id="{0F969DA3-5629-8948-B002-68B49EB0D6CC}"/>
              </a:ext>
            </a:extLst>
          </p:cNvPr>
          <p:cNvSpPr>
            <a:spLocks noGrp="1"/>
          </p:cNvSpPr>
          <p:nvPr>
            <p:ph idx="1"/>
          </p:nvPr>
        </p:nvSpPr>
        <p:spPr>
          <a:xfrm>
            <a:off x="2094502" y="1860278"/>
            <a:ext cx="7729728" cy="4225212"/>
          </a:xfrm>
        </p:spPr>
        <p:txBody>
          <a:bodyPr>
            <a:normAutofit/>
          </a:bodyPr>
          <a:lstStyle/>
          <a:p>
            <a:r>
              <a:rPr lang="en-US" sz="2000" dirty="0"/>
              <a:t>I can have measurement error in determining which days I spent money on different variables. The bank statements post each Monday, so any expenditures from Friday – Sunday all have the same date. I used my memory of the weekend’s activities to determine whether money was spent during the week or on the weekend. One way to reduce this is to track spending in real time manually or with an application on my phone.</a:t>
            </a:r>
          </a:p>
          <a:p>
            <a:pPr marL="0" indent="0">
              <a:buNone/>
            </a:pPr>
            <a:endParaRPr lang="en-US" sz="2000" dirty="0"/>
          </a:p>
          <a:p>
            <a:pPr marL="0" indent="0">
              <a:buNone/>
            </a:pPr>
            <a:endParaRPr lang="en-US" sz="2000" b="0" dirty="0"/>
          </a:p>
        </p:txBody>
      </p:sp>
    </p:spTree>
    <p:extLst>
      <p:ext uri="{BB962C8B-B14F-4D97-AF65-F5344CB8AC3E}">
        <p14:creationId xmlns:p14="http://schemas.microsoft.com/office/powerpoint/2010/main" val="112864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0C4BE-255A-A942-82CE-29CA5D7D84BF}"/>
              </a:ext>
            </a:extLst>
          </p:cNvPr>
          <p:cNvSpPr>
            <a:spLocks noGrp="1"/>
          </p:cNvSpPr>
          <p:nvPr>
            <p:ph type="title"/>
          </p:nvPr>
        </p:nvSpPr>
        <p:spPr>
          <a:xfrm>
            <a:off x="2105012" y="10510"/>
            <a:ext cx="7729728" cy="1188720"/>
          </a:xfrm>
        </p:spPr>
        <p:txBody>
          <a:bodyPr/>
          <a:lstStyle/>
          <a:p>
            <a:pPr algn="ctr"/>
            <a:r>
              <a:rPr lang="en-US" dirty="0"/>
              <a:t>ANALYZE: SQL</a:t>
            </a:r>
          </a:p>
        </p:txBody>
      </p:sp>
      <p:graphicFrame>
        <p:nvGraphicFramePr>
          <p:cNvPr id="4" name="Content Placeholder 3">
            <a:extLst>
              <a:ext uri="{FF2B5EF4-FFF2-40B4-BE49-F238E27FC236}">
                <a16:creationId xmlns:a16="http://schemas.microsoft.com/office/drawing/2014/main" id="{F27F5822-4CCC-8445-AC5E-806FAFCBCD95}"/>
              </a:ext>
            </a:extLst>
          </p:cNvPr>
          <p:cNvGraphicFramePr>
            <a:graphicFrameLocks noGrp="1"/>
          </p:cNvGraphicFramePr>
          <p:nvPr>
            <p:ph idx="1"/>
            <p:extLst>
              <p:ext uri="{D42A27DB-BD31-4B8C-83A1-F6EECF244321}">
                <p14:modId xmlns:p14="http://schemas.microsoft.com/office/powerpoint/2010/main" val="1540876116"/>
              </p:ext>
            </p:extLst>
          </p:nvPr>
        </p:nvGraphicFramePr>
        <p:xfrm>
          <a:off x="714703" y="1345324"/>
          <a:ext cx="3993931" cy="2529877"/>
        </p:xfrm>
        <a:graphic>
          <a:graphicData uri="http://schemas.openxmlformats.org/drawingml/2006/table">
            <a:tbl>
              <a:tblPr>
                <a:tableStyleId>{5940675A-B579-460E-94D1-54222C63F5DA}</a:tableStyleId>
              </a:tblPr>
              <a:tblGrid>
                <a:gridCol w="2984938">
                  <a:extLst>
                    <a:ext uri="{9D8B030D-6E8A-4147-A177-3AD203B41FA5}">
                      <a16:colId xmlns:a16="http://schemas.microsoft.com/office/drawing/2014/main" val="850842874"/>
                    </a:ext>
                  </a:extLst>
                </a:gridCol>
                <a:gridCol w="1008993">
                  <a:extLst>
                    <a:ext uri="{9D8B030D-6E8A-4147-A177-3AD203B41FA5}">
                      <a16:colId xmlns:a16="http://schemas.microsoft.com/office/drawing/2014/main" val="4132434474"/>
                    </a:ext>
                  </a:extLst>
                </a:gridCol>
              </a:tblGrid>
              <a:tr h="280664">
                <a:tc>
                  <a:txBody>
                    <a:bodyPr/>
                    <a:lstStyle/>
                    <a:p>
                      <a:pPr algn="ctr" fontAlgn="b"/>
                      <a:r>
                        <a:rPr lang="en-US" sz="1100" b="1" u="none" strike="noStrike" dirty="0">
                          <a:effectLst/>
                        </a:rPr>
                        <a:t>Calculate SQL </a:t>
                      </a:r>
                      <a:endParaRPr lang="en-US" sz="1100" b="1" i="0" u="none" strike="noStrike" dirty="0">
                        <a:solidFill>
                          <a:srgbClr val="000000"/>
                        </a:solidFill>
                        <a:effectLst/>
                        <a:latin typeface="Calibri" panose="020F0502020204030204" pitchFamily="34" charset="0"/>
                      </a:endParaRPr>
                    </a:p>
                  </a:txBody>
                  <a:tcPr marL="0" marR="0" marT="0" marB="0" anchor="b">
                    <a:solidFill>
                      <a:schemeClr val="accent2">
                        <a:lumMod val="60000"/>
                        <a:lumOff val="40000"/>
                      </a:schemeClr>
                    </a:solidFill>
                  </a:tcPr>
                </a:tc>
                <a:tc>
                  <a:txBody>
                    <a:bodyPr/>
                    <a:lstStyle/>
                    <a:p>
                      <a:pPr algn="ctr" fontAlgn="b"/>
                      <a:r>
                        <a:rPr lang="en-US" sz="1100" b="1" u="none" strike="noStrike" dirty="0">
                          <a:effectLst/>
                        </a:rPr>
                        <a:t>Value </a:t>
                      </a:r>
                      <a:endParaRPr lang="en-US" sz="1100" b="1" i="0" u="none" strike="noStrike" dirty="0">
                        <a:solidFill>
                          <a:srgbClr val="000000"/>
                        </a:solidFill>
                        <a:effectLst/>
                        <a:latin typeface="Calibri" panose="020F0502020204030204" pitchFamily="34" charset="0"/>
                      </a:endParaRPr>
                    </a:p>
                  </a:txBody>
                  <a:tcPr marL="0" marR="0" marT="0" marB="0" anchor="b">
                    <a:solidFill>
                      <a:schemeClr val="accent2">
                        <a:lumMod val="60000"/>
                        <a:lumOff val="40000"/>
                      </a:schemeClr>
                    </a:solidFill>
                  </a:tcPr>
                </a:tc>
                <a:extLst>
                  <a:ext uri="{0D108BD9-81ED-4DB2-BD59-A6C34878D82A}">
                    <a16:rowId xmlns:a16="http://schemas.microsoft.com/office/drawing/2014/main" val="564994244"/>
                  </a:ext>
                </a:extLst>
              </a:tr>
              <a:tr h="280664">
                <a:tc>
                  <a:txBody>
                    <a:bodyPr/>
                    <a:lstStyle/>
                    <a:p>
                      <a:pPr algn="ctr" fontAlgn="b"/>
                      <a:r>
                        <a:rPr lang="en-US" sz="1100" u="none" strike="noStrike" dirty="0">
                          <a:effectLst/>
                        </a:rPr>
                        <a:t>Opportunities for Defects = </a:t>
                      </a:r>
                      <a:endParaRPr lang="en-US" sz="11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685312356"/>
                  </a:ext>
                </a:extLst>
              </a:tr>
              <a:tr h="280664">
                <a:tc>
                  <a:txBody>
                    <a:bodyPr/>
                    <a:lstStyle/>
                    <a:p>
                      <a:pPr algn="ctr" fontAlgn="b"/>
                      <a:r>
                        <a:rPr lang="en-US" sz="1100" u="none" strike="noStrike" dirty="0">
                          <a:effectLst/>
                        </a:rPr>
                        <a:t>Total Number of Weeks =</a:t>
                      </a:r>
                      <a:endParaRPr lang="en-US" sz="11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100" u="none" strike="noStrike">
                          <a:effectLst/>
                        </a:rPr>
                        <a:t>55</a:t>
                      </a:r>
                      <a:endParaRPr lang="en-US"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249370395"/>
                  </a:ext>
                </a:extLst>
              </a:tr>
              <a:tr h="280664">
                <a:tc>
                  <a:txBody>
                    <a:bodyPr/>
                    <a:lstStyle/>
                    <a:p>
                      <a:pPr algn="ctr" fontAlgn="b"/>
                      <a:r>
                        <a:rPr lang="en-US" sz="1100" u="none" strike="noStrike" dirty="0">
                          <a:effectLst/>
                        </a:rPr>
                        <a:t>Total Possible Defects  =</a:t>
                      </a:r>
                      <a:endParaRPr lang="en-US" sz="11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100" u="none" strike="noStrike">
                          <a:effectLst/>
                        </a:rPr>
                        <a:t>55</a:t>
                      </a:r>
                      <a:endParaRPr lang="en-US"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931796882"/>
                  </a:ext>
                </a:extLst>
              </a:tr>
              <a:tr h="280664">
                <a:tc>
                  <a:txBody>
                    <a:bodyPr/>
                    <a:lstStyle/>
                    <a:p>
                      <a:pPr algn="ctr" fontAlgn="b"/>
                      <a:r>
                        <a:rPr lang="en-US" sz="1100" u="none" strike="noStrike" dirty="0">
                          <a:effectLst/>
                        </a:rPr>
                        <a:t>Actual Defects =</a:t>
                      </a:r>
                      <a:endParaRPr lang="en-US" sz="11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100" u="none" strike="noStrike" dirty="0">
                          <a:effectLst/>
                        </a:rPr>
                        <a:t>47</a:t>
                      </a:r>
                      <a:endParaRPr lang="en-US" sz="11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78629861"/>
                  </a:ext>
                </a:extLst>
              </a:tr>
              <a:tr h="280664">
                <a:tc>
                  <a:txBody>
                    <a:bodyPr/>
                    <a:lstStyle/>
                    <a:p>
                      <a:pPr algn="ctr" fontAlgn="b"/>
                      <a:r>
                        <a:rPr lang="en-US" sz="1100" u="none" strike="noStrike" dirty="0">
                          <a:effectLst/>
                        </a:rPr>
                        <a:t>Defects Per Opportunity = </a:t>
                      </a:r>
                      <a:endParaRPr lang="en-US" sz="11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100" b="0" i="0" u="none" strike="noStrike" dirty="0">
                          <a:solidFill>
                            <a:srgbClr val="000000"/>
                          </a:solidFill>
                          <a:effectLst/>
                          <a:latin typeface="Calibri" panose="020F0502020204030204" pitchFamily="34" charset="0"/>
                        </a:rPr>
                        <a:t>0.854545</a:t>
                      </a:r>
                    </a:p>
                  </a:txBody>
                  <a:tcPr marL="9525" marR="9525" marT="9525" marB="0" anchor="b"/>
                </a:tc>
                <a:extLst>
                  <a:ext uri="{0D108BD9-81ED-4DB2-BD59-A6C34878D82A}">
                    <a16:rowId xmlns:a16="http://schemas.microsoft.com/office/drawing/2014/main" val="3000829480"/>
                  </a:ext>
                </a:extLst>
              </a:tr>
              <a:tr h="280664">
                <a:tc>
                  <a:txBody>
                    <a:bodyPr/>
                    <a:lstStyle/>
                    <a:p>
                      <a:pPr algn="ctr" fontAlgn="b"/>
                      <a:r>
                        <a:rPr lang="en-US" sz="1100" u="none" strike="noStrike" dirty="0">
                          <a:effectLst/>
                        </a:rPr>
                        <a:t>Defects Per Opportunity Percent</a:t>
                      </a:r>
                      <a:endParaRPr lang="en-US" sz="11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100" u="none" strike="noStrike" dirty="0">
                          <a:effectLst/>
                        </a:rPr>
                        <a:t>85.454545%</a:t>
                      </a:r>
                      <a:endParaRPr lang="en-US" sz="11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063541174"/>
                  </a:ext>
                </a:extLst>
              </a:tr>
              <a:tr h="284565">
                <a:tc>
                  <a:txBody>
                    <a:bodyPr/>
                    <a:lstStyle/>
                    <a:p>
                      <a:pPr algn="ctr" fontAlgn="b"/>
                      <a:r>
                        <a:rPr lang="en-US" sz="1100" u="none" strike="noStrike" dirty="0">
                          <a:effectLst/>
                        </a:rPr>
                        <a:t>Defects Per Million Opportunities = </a:t>
                      </a:r>
                      <a:endParaRPr lang="en-US" sz="11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100" u="none" strike="noStrike" dirty="0">
                          <a:effectLst/>
                        </a:rPr>
                        <a:t>854545.4545</a:t>
                      </a:r>
                      <a:endParaRPr lang="en-US" sz="11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674533187"/>
                  </a:ext>
                </a:extLst>
              </a:tr>
              <a:tr h="280664">
                <a:tc>
                  <a:txBody>
                    <a:bodyPr/>
                    <a:lstStyle/>
                    <a:p>
                      <a:pPr algn="ctr" fontAlgn="b"/>
                      <a:r>
                        <a:rPr lang="en-US" sz="1100" u="none" strike="noStrike" dirty="0">
                          <a:effectLst/>
                        </a:rPr>
                        <a:t>SQL = </a:t>
                      </a:r>
                      <a:endParaRPr lang="en-US" sz="11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100" u="none" strike="noStrike" dirty="0">
                          <a:effectLst/>
                        </a:rPr>
                        <a:t>0.4</a:t>
                      </a:r>
                      <a:endParaRPr lang="en-US" sz="11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771598106"/>
                  </a:ext>
                </a:extLst>
              </a:tr>
            </a:tbl>
          </a:graphicData>
        </a:graphic>
      </p:graphicFrame>
      <p:sp>
        <p:nvSpPr>
          <p:cNvPr id="5" name="TextBox 4">
            <a:extLst>
              <a:ext uri="{FF2B5EF4-FFF2-40B4-BE49-F238E27FC236}">
                <a16:creationId xmlns:a16="http://schemas.microsoft.com/office/drawing/2014/main" id="{86700AA4-5699-304F-9236-520BBF144773}"/>
              </a:ext>
            </a:extLst>
          </p:cNvPr>
          <p:cNvSpPr txBox="1"/>
          <p:nvPr/>
        </p:nvSpPr>
        <p:spPr>
          <a:xfrm>
            <a:off x="2212426" y="4547864"/>
            <a:ext cx="7767145" cy="1754326"/>
          </a:xfrm>
          <a:prstGeom prst="rect">
            <a:avLst/>
          </a:prstGeom>
          <a:noFill/>
        </p:spPr>
        <p:txBody>
          <a:bodyPr wrap="square" rtlCol="0">
            <a:spAutoFit/>
          </a:bodyPr>
          <a:lstStyle/>
          <a:p>
            <a:r>
              <a:rPr lang="en-US" dirty="0"/>
              <a:t>As we can see, my old process is severely broken and has a lot of room for improvement. I have been missing my savings goal 86% of the time, which gives a yield of successful weekly savings of only 14%. This is shown in the line graph above. There are clear spikes in time when I do meet my goal and there are spikes below the goal, which provide further evidence of a broken process. There is a lot of randomness in the amount saved per week.</a:t>
            </a:r>
          </a:p>
        </p:txBody>
      </p:sp>
      <p:graphicFrame>
        <p:nvGraphicFramePr>
          <p:cNvPr id="9" name="Chart 8">
            <a:extLst>
              <a:ext uri="{FF2B5EF4-FFF2-40B4-BE49-F238E27FC236}">
                <a16:creationId xmlns:a16="http://schemas.microsoft.com/office/drawing/2014/main" id="{CACF9F56-2E2C-BD4A-8941-B6CEF4D3E8AF}"/>
              </a:ext>
            </a:extLst>
          </p:cNvPr>
          <p:cNvGraphicFramePr>
            <a:graphicFrameLocks/>
          </p:cNvGraphicFramePr>
          <p:nvPr>
            <p:extLst>
              <p:ext uri="{D42A27DB-BD31-4B8C-83A1-F6EECF244321}">
                <p14:modId xmlns:p14="http://schemas.microsoft.com/office/powerpoint/2010/main" val="61195579"/>
              </p:ext>
            </p:extLst>
          </p:nvPr>
        </p:nvGraphicFramePr>
        <p:xfrm>
          <a:off x="5407571" y="1345324"/>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01969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E1988-CA2D-E045-BB7A-46B171279F3A}"/>
              </a:ext>
            </a:extLst>
          </p:cNvPr>
          <p:cNvSpPr>
            <a:spLocks noGrp="1"/>
          </p:cNvSpPr>
          <p:nvPr>
            <p:ph type="title"/>
          </p:nvPr>
        </p:nvSpPr>
        <p:spPr>
          <a:xfrm>
            <a:off x="2110267" y="146098"/>
            <a:ext cx="7729728" cy="1188720"/>
          </a:xfrm>
        </p:spPr>
        <p:txBody>
          <a:bodyPr/>
          <a:lstStyle/>
          <a:p>
            <a:pPr algn="ctr"/>
            <a:r>
              <a:rPr lang="en-US" dirty="0"/>
              <a:t>ANALYZE : Pareto Chart</a:t>
            </a:r>
          </a:p>
        </p:txBody>
      </p:sp>
      <p:sp>
        <p:nvSpPr>
          <p:cNvPr id="5" name="TextBox 4">
            <a:extLst>
              <a:ext uri="{FF2B5EF4-FFF2-40B4-BE49-F238E27FC236}">
                <a16:creationId xmlns:a16="http://schemas.microsoft.com/office/drawing/2014/main" id="{A3AEF85B-3D15-4F44-AE1C-427972596787}"/>
              </a:ext>
            </a:extLst>
          </p:cNvPr>
          <p:cNvSpPr txBox="1"/>
          <p:nvPr/>
        </p:nvSpPr>
        <p:spPr>
          <a:xfrm>
            <a:off x="1975945" y="4550984"/>
            <a:ext cx="7998372" cy="2031325"/>
          </a:xfrm>
          <a:prstGeom prst="rect">
            <a:avLst/>
          </a:prstGeom>
          <a:noFill/>
        </p:spPr>
        <p:txBody>
          <a:bodyPr wrap="square" rtlCol="0">
            <a:spAutoFit/>
          </a:bodyPr>
          <a:lstStyle/>
          <a:p>
            <a:r>
              <a:rPr lang="en-US" dirty="0"/>
              <a:t>I first looked at what I am spending the majority of my money on to try to save more by spending less. I see that of my expenditures, eating out at restaurants or ordering delivery and entertainment make the majority at nearly 20% combined. I had a hunch that this would be the case. Coming in next is money spent on transportation. I can adjust and improve the amount spent on entertainment and eating out or ordering delivery, but I am unwilling to change my transportation habits.</a:t>
            </a:r>
          </a:p>
        </p:txBody>
      </p:sp>
      <p:graphicFrame>
        <p:nvGraphicFramePr>
          <p:cNvPr id="8" name="Chart 7">
            <a:extLst>
              <a:ext uri="{FF2B5EF4-FFF2-40B4-BE49-F238E27FC236}">
                <a16:creationId xmlns:a16="http://schemas.microsoft.com/office/drawing/2014/main" id="{ADEA1430-46E1-DC45-8DD1-9745CDC3BF1C}"/>
              </a:ext>
            </a:extLst>
          </p:cNvPr>
          <p:cNvGraphicFramePr>
            <a:graphicFrameLocks/>
          </p:cNvGraphicFramePr>
          <p:nvPr>
            <p:extLst>
              <p:ext uri="{D42A27DB-BD31-4B8C-83A1-F6EECF244321}">
                <p14:modId xmlns:p14="http://schemas.microsoft.com/office/powerpoint/2010/main" val="1004582295"/>
              </p:ext>
            </p:extLst>
          </p:nvPr>
        </p:nvGraphicFramePr>
        <p:xfrm>
          <a:off x="2017985" y="1334818"/>
          <a:ext cx="7641021" cy="30900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25426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390FF-68CE-444F-A1BC-FC0A1669D11D}"/>
              </a:ext>
            </a:extLst>
          </p:cNvPr>
          <p:cNvSpPr>
            <a:spLocks noGrp="1"/>
          </p:cNvSpPr>
          <p:nvPr>
            <p:ph type="title"/>
          </p:nvPr>
        </p:nvSpPr>
        <p:spPr>
          <a:xfrm>
            <a:off x="2077859" y="221412"/>
            <a:ext cx="7729728" cy="1188720"/>
          </a:xfrm>
        </p:spPr>
        <p:txBody>
          <a:bodyPr/>
          <a:lstStyle/>
          <a:p>
            <a:pPr algn="ctr"/>
            <a:r>
              <a:rPr lang="en-US" dirty="0"/>
              <a:t>ANALYZE: Right Tailed Hypothesis Test of Amount Saved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310F932-FA0C-6140-A833-E2DA0FA4648B}"/>
                  </a:ext>
                </a:extLst>
              </p:cNvPr>
              <p:cNvSpPr>
                <a:spLocks noGrp="1"/>
              </p:cNvSpPr>
              <p:nvPr>
                <p:ph idx="1"/>
              </p:nvPr>
            </p:nvSpPr>
            <p:spPr>
              <a:xfrm>
                <a:off x="2077859" y="1501230"/>
                <a:ext cx="7729728" cy="3101983"/>
              </a:xfrm>
            </p:spPr>
            <p:txBody>
              <a:bodyPr>
                <a:normAutofit/>
              </a:bodyPr>
              <a:lstStyle/>
              <a:p>
                <a:pPr marL="0" indent="0">
                  <a:buNone/>
                </a:pPr>
                <a:r>
                  <a:rPr lang="en-US" sz="2000" dirty="0"/>
                  <a:t>The average amount saved over the 55 weeks before improvement was $17.05 per week. </a:t>
                </a:r>
              </a:p>
              <a:p>
                <a:pPr marL="0" indent="0">
                  <a:buNone/>
                </a:pPr>
                <a:r>
                  <a:rPr lang="en-US" sz="2000" dirty="0"/>
                  <a:t>Ho: </a:t>
                </a:r>
                <a14:m>
                  <m:oMath xmlns:m="http://schemas.openxmlformats.org/officeDocument/2006/math">
                    <m:r>
                      <a:rPr lang="en-US" sz="2000" i="1" smtClean="0">
                        <a:latin typeface="Cambria Math" panose="02040503050406030204" pitchFamily="18" charset="0"/>
                        <a:ea typeface="Cambria Math" panose="02040503050406030204" pitchFamily="18" charset="0"/>
                      </a:rPr>
                      <m:t>𝜇</m:t>
                    </m:r>
                    <m:r>
                      <a:rPr lang="en-US" sz="2000" b="0" i="1" smtClean="0">
                        <a:latin typeface="Cambria Math" panose="02040503050406030204" pitchFamily="18" charset="0"/>
                        <a:ea typeface="Cambria Math" panose="02040503050406030204" pitchFamily="18" charset="0"/>
                      </a:rPr>
                      <m:t> </m:t>
                    </m:r>
                  </m:oMath>
                </a14:m>
                <a:r>
                  <a:rPr lang="en-US" sz="2000" u="sng" dirty="0"/>
                  <a:t>&lt;</a:t>
                </a:r>
                <a:r>
                  <a:rPr lang="en-US" sz="2000" dirty="0"/>
                  <a:t> $50</a:t>
                </a:r>
              </a:p>
              <a:p>
                <a:pPr marL="0" indent="0">
                  <a:buNone/>
                </a:pPr>
                <a:r>
                  <a:rPr lang="en-US" sz="2000" dirty="0"/>
                  <a:t>Ha: </a:t>
                </a:r>
                <a14:m>
                  <m:oMath xmlns:m="http://schemas.openxmlformats.org/officeDocument/2006/math">
                    <m:r>
                      <a:rPr lang="en-US" sz="2000" i="1" smtClean="0">
                        <a:latin typeface="Cambria Math" panose="02040503050406030204" pitchFamily="18" charset="0"/>
                        <a:ea typeface="Cambria Math" panose="02040503050406030204" pitchFamily="18" charset="0"/>
                      </a:rPr>
                      <m:t>𝜇</m:t>
                    </m:r>
                    <m:r>
                      <a:rPr lang="en-US" sz="2000" b="0" i="0" smtClean="0">
                        <a:latin typeface="Cambria Math" panose="02040503050406030204" pitchFamily="18" charset="0"/>
                        <a:ea typeface="Cambria Math" panose="02040503050406030204" pitchFamily="18" charset="0"/>
                      </a:rPr>
                      <m:t>&gt;</m:t>
                    </m:r>
                  </m:oMath>
                </a14:m>
                <a:r>
                  <a:rPr lang="en-US" sz="2000" dirty="0"/>
                  <a:t>$50 </a:t>
                </a:r>
              </a:p>
              <a:p>
                <a:pPr marL="0" indent="0">
                  <a:buNone/>
                </a:pPr>
                <a:r>
                  <a:rPr lang="en-US" sz="2000" dirty="0"/>
                  <a:t>I used a z-test to calculate </a:t>
                </a:r>
                <a:r>
                  <a:rPr lang="en-US" sz="2000" i="1" dirty="0"/>
                  <a:t>p</a:t>
                </a:r>
                <a:r>
                  <a:rPr lang="en-US" sz="2000" dirty="0"/>
                  <a:t> because </a:t>
                </a:r>
                <a:r>
                  <a:rPr lang="en-US" sz="2000" i="1" dirty="0"/>
                  <a:t>n</a:t>
                </a:r>
                <a:r>
                  <a:rPr lang="en-US" sz="2000" dirty="0"/>
                  <a:t> = 55 &gt; 30. </a:t>
                </a:r>
              </a:p>
              <a:p>
                <a:pPr marL="0" indent="0">
                  <a:buNone/>
                </a:pPr>
                <a:endParaRPr lang="en-US" sz="2000" dirty="0"/>
              </a:p>
            </p:txBody>
          </p:sp>
        </mc:Choice>
        <mc:Fallback>
          <p:sp>
            <p:nvSpPr>
              <p:cNvPr id="3" name="Content Placeholder 2">
                <a:extLst>
                  <a:ext uri="{FF2B5EF4-FFF2-40B4-BE49-F238E27FC236}">
                    <a16:creationId xmlns:a16="http://schemas.microsoft.com/office/drawing/2014/main" id="{A310F932-FA0C-6140-A833-E2DA0FA4648B}"/>
                  </a:ext>
                </a:extLst>
              </p:cNvPr>
              <p:cNvSpPr>
                <a:spLocks noGrp="1" noRot="1" noChangeAspect="1" noMove="1" noResize="1" noEditPoints="1" noAdjustHandles="1" noChangeArrowheads="1" noChangeShapeType="1" noTextEdit="1"/>
              </p:cNvSpPr>
              <p:nvPr>
                <p:ph idx="1"/>
              </p:nvPr>
            </p:nvSpPr>
            <p:spPr>
              <a:xfrm>
                <a:off x="2077859" y="1501230"/>
                <a:ext cx="7729728" cy="3101983"/>
              </a:xfrm>
              <a:blipFill>
                <a:blip r:embed="rId2"/>
                <a:stretch>
                  <a:fillRect l="-821" t="-81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5" name="Table 4">
                <a:extLst>
                  <a:ext uri="{FF2B5EF4-FFF2-40B4-BE49-F238E27FC236}">
                    <a16:creationId xmlns:a16="http://schemas.microsoft.com/office/drawing/2014/main" id="{A3AA11DA-C76E-CD4F-A591-DE4629D820F6}"/>
                  </a:ext>
                </a:extLst>
              </p:cNvPr>
              <p:cNvGraphicFramePr>
                <a:graphicFrameLocks noGrp="1"/>
              </p:cNvGraphicFramePr>
              <p:nvPr>
                <p:extLst>
                  <p:ext uri="{D42A27DB-BD31-4B8C-83A1-F6EECF244321}">
                    <p14:modId xmlns:p14="http://schemas.microsoft.com/office/powerpoint/2010/main" val="1018313704"/>
                  </p:ext>
                </p:extLst>
              </p:nvPr>
            </p:nvGraphicFramePr>
            <p:xfrm>
              <a:off x="838200" y="3655370"/>
              <a:ext cx="3874813" cy="2225040"/>
            </p:xfrm>
            <a:graphic>
              <a:graphicData uri="http://schemas.openxmlformats.org/drawingml/2006/table">
                <a:tbl>
                  <a:tblPr firstRow="1" bandRow="1">
                    <a:tableStyleId>{5940675A-B579-460E-94D1-54222C63F5DA}</a:tableStyleId>
                  </a:tblPr>
                  <a:tblGrid>
                    <a:gridCol w="1989083">
                      <a:extLst>
                        <a:ext uri="{9D8B030D-6E8A-4147-A177-3AD203B41FA5}">
                          <a16:colId xmlns:a16="http://schemas.microsoft.com/office/drawing/2014/main" val="2665445750"/>
                        </a:ext>
                      </a:extLst>
                    </a:gridCol>
                    <a:gridCol w="1885730">
                      <a:extLst>
                        <a:ext uri="{9D8B030D-6E8A-4147-A177-3AD203B41FA5}">
                          <a16:colId xmlns:a16="http://schemas.microsoft.com/office/drawing/2014/main" val="3856305942"/>
                        </a:ext>
                      </a:extLst>
                    </a:gridCol>
                  </a:tblGrid>
                  <a:tr h="370840">
                    <a:tc>
                      <a:txBody>
                        <a:bodyPr/>
                        <a:lstStyle/>
                        <a:p>
                          <a:pPr algn="ctr"/>
                          <a:r>
                            <a:rPr lang="en-US" dirty="0"/>
                            <a:t>s = </a:t>
                          </a:r>
                        </a:p>
                      </a:txBody>
                      <a:tcPr/>
                    </a:tc>
                    <a:tc>
                      <a:txBody>
                        <a:bodyPr/>
                        <a:lstStyle/>
                        <a:p>
                          <a:pPr algn="ctr"/>
                          <a:r>
                            <a:rPr lang="en-US" dirty="0"/>
                            <a:t>22.844</a:t>
                          </a:r>
                        </a:p>
                      </a:txBody>
                      <a:tcPr/>
                    </a:tc>
                    <a:extLst>
                      <a:ext uri="{0D108BD9-81ED-4DB2-BD59-A6C34878D82A}">
                        <a16:rowId xmlns:a16="http://schemas.microsoft.com/office/drawing/2014/main" val="644187290"/>
                      </a:ext>
                    </a:extLst>
                  </a:tr>
                  <a:tr h="370840">
                    <a:tc>
                      <a:txBody>
                        <a:bodyPr/>
                        <a:lstStyle/>
                        <a:p>
                          <a:pPr algn="ct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oMath>
                            </m:oMathPara>
                          </a14:m>
                          <a:endParaRPr lang="en-US" dirty="0"/>
                        </a:p>
                      </a:txBody>
                      <a:tcPr/>
                    </a:tc>
                    <a:tc>
                      <a:txBody>
                        <a:bodyPr/>
                        <a:lstStyle/>
                        <a:p>
                          <a:pPr algn="ctr"/>
                          <a:r>
                            <a:rPr lang="en-US" dirty="0"/>
                            <a:t>17.05</a:t>
                          </a:r>
                        </a:p>
                      </a:txBody>
                      <a:tcPr/>
                    </a:tc>
                    <a:extLst>
                      <a:ext uri="{0D108BD9-81ED-4DB2-BD59-A6C34878D82A}">
                        <a16:rowId xmlns:a16="http://schemas.microsoft.com/office/drawing/2014/main" val="2480991378"/>
                      </a:ext>
                    </a:extLst>
                  </a:tr>
                  <a:tr h="370840">
                    <a:tc>
                      <a:txBody>
                        <a:bodyPr/>
                        <a:lstStyle/>
                        <a:p>
                          <a:pPr algn="ctr"/>
                          <a:r>
                            <a:rPr lang="en-US" i="1" dirty="0"/>
                            <a:t>x (target savings)</a:t>
                          </a:r>
                          <a:r>
                            <a:rPr lang="en-US" i="0" dirty="0"/>
                            <a:t> =</a:t>
                          </a:r>
                          <a:endParaRPr lang="en-US" i="1" dirty="0"/>
                        </a:p>
                      </a:txBody>
                      <a:tcPr/>
                    </a:tc>
                    <a:tc>
                      <a:txBody>
                        <a:bodyPr/>
                        <a:lstStyle/>
                        <a:p>
                          <a:pPr algn="ctr"/>
                          <a:r>
                            <a:rPr lang="en-US" dirty="0"/>
                            <a:t>50</a:t>
                          </a:r>
                        </a:p>
                      </a:txBody>
                      <a:tcPr/>
                    </a:tc>
                    <a:extLst>
                      <a:ext uri="{0D108BD9-81ED-4DB2-BD59-A6C34878D82A}">
                        <a16:rowId xmlns:a16="http://schemas.microsoft.com/office/drawing/2014/main" val="1749511757"/>
                      </a:ext>
                    </a:extLst>
                  </a:tr>
                  <a:tr h="370840">
                    <a:tc>
                      <a:txBody>
                        <a:bodyPr/>
                        <a:lstStyle/>
                        <a:p>
                          <a:pPr algn="ctr"/>
                          <a:r>
                            <a:rPr lang="en-US" i="1" dirty="0"/>
                            <a:t>z</a:t>
                          </a:r>
                          <a:r>
                            <a:rPr lang="en-US" dirty="0"/>
                            <a:t> = </a:t>
                          </a:r>
                        </a:p>
                      </a:txBody>
                      <a:tcPr/>
                    </a:tc>
                    <a:tc>
                      <a:txBody>
                        <a:bodyPr/>
                        <a:lstStyle/>
                        <a:p>
                          <a:pPr algn="ctr"/>
                          <a:r>
                            <a:rPr lang="en-US" dirty="0"/>
                            <a:t>- 10.697</a:t>
                          </a:r>
                        </a:p>
                      </a:txBody>
                      <a:tcPr/>
                    </a:tc>
                    <a:extLst>
                      <a:ext uri="{0D108BD9-81ED-4DB2-BD59-A6C34878D82A}">
                        <a16:rowId xmlns:a16="http://schemas.microsoft.com/office/drawing/2014/main" val="1305489384"/>
                      </a:ext>
                    </a:extLst>
                  </a:tr>
                  <a:tr h="370840">
                    <a:tc>
                      <a:txBody>
                        <a:bodyPr/>
                        <a:lstStyle/>
                        <a:p>
                          <a:pPr algn="ctr"/>
                          <a:r>
                            <a:rPr lang="en-US" i="1" dirty="0"/>
                            <a:t>p</a:t>
                          </a:r>
                          <a:r>
                            <a:rPr lang="en-US" dirty="0"/>
                            <a:t> =</a:t>
                          </a:r>
                        </a:p>
                      </a:txBody>
                      <a:tcPr/>
                    </a:tc>
                    <a:tc>
                      <a:txBody>
                        <a:bodyPr/>
                        <a:lstStyle/>
                        <a:p>
                          <a:pPr algn="ctr"/>
                          <a:r>
                            <a:rPr lang="en-US" dirty="0"/>
                            <a:t>1</a:t>
                          </a:r>
                        </a:p>
                      </a:txBody>
                      <a:tcPr/>
                    </a:tc>
                    <a:extLst>
                      <a:ext uri="{0D108BD9-81ED-4DB2-BD59-A6C34878D82A}">
                        <a16:rowId xmlns:a16="http://schemas.microsoft.com/office/drawing/2014/main" val="1809569365"/>
                      </a:ext>
                    </a:extLst>
                  </a:tr>
                  <a:tr h="370840">
                    <a:tc>
                      <a:txBody>
                        <a:bodyPr/>
                        <a:lstStyle/>
                        <a:p>
                          <a:pPr algn="ctr"/>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r>
                            <a:rPr lang="en-US" i="1" dirty="0"/>
                            <a:t> =</a:t>
                          </a:r>
                        </a:p>
                      </a:txBody>
                      <a:tcPr/>
                    </a:tc>
                    <a:tc>
                      <a:txBody>
                        <a:bodyPr/>
                        <a:lstStyle/>
                        <a:p>
                          <a:pPr algn="ctr"/>
                          <a:r>
                            <a:rPr lang="en-US" dirty="0"/>
                            <a:t>0.05</a:t>
                          </a:r>
                        </a:p>
                      </a:txBody>
                      <a:tcPr/>
                    </a:tc>
                    <a:extLst>
                      <a:ext uri="{0D108BD9-81ED-4DB2-BD59-A6C34878D82A}">
                        <a16:rowId xmlns:a16="http://schemas.microsoft.com/office/drawing/2014/main" val="4097962158"/>
                      </a:ext>
                    </a:extLst>
                  </a:tr>
                </a:tbl>
              </a:graphicData>
            </a:graphic>
          </p:graphicFrame>
        </mc:Choice>
        <mc:Fallback>
          <p:graphicFrame>
            <p:nvGraphicFramePr>
              <p:cNvPr id="5" name="Table 4">
                <a:extLst>
                  <a:ext uri="{FF2B5EF4-FFF2-40B4-BE49-F238E27FC236}">
                    <a16:creationId xmlns:a16="http://schemas.microsoft.com/office/drawing/2014/main" id="{A3AA11DA-C76E-CD4F-A591-DE4629D820F6}"/>
                  </a:ext>
                </a:extLst>
              </p:cNvPr>
              <p:cNvGraphicFramePr>
                <a:graphicFrameLocks noGrp="1"/>
              </p:cNvGraphicFramePr>
              <p:nvPr>
                <p:extLst>
                  <p:ext uri="{D42A27DB-BD31-4B8C-83A1-F6EECF244321}">
                    <p14:modId xmlns:p14="http://schemas.microsoft.com/office/powerpoint/2010/main" val="1018313704"/>
                  </p:ext>
                </p:extLst>
              </p:nvPr>
            </p:nvGraphicFramePr>
            <p:xfrm>
              <a:off x="838200" y="3655370"/>
              <a:ext cx="3874813" cy="2225040"/>
            </p:xfrm>
            <a:graphic>
              <a:graphicData uri="http://schemas.openxmlformats.org/drawingml/2006/table">
                <a:tbl>
                  <a:tblPr firstRow="1" bandRow="1">
                    <a:tableStyleId>{5940675A-B579-460E-94D1-54222C63F5DA}</a:tableStyleId>
                  </a:tblPr>
                  <a:tblGrid>
                    <a:gridCol w="1989083">
                      <a:extLst>
                        <a:ext uri="{9D8B030D-6E8A-4147-A177-3AD203B41FA5}">
                          <a16:colId xmlns:a16="http://schemas.microsoft.com/office/drawing/2014/main" val="2665445750"/>
                        </a:ext>
                      </a:extLst>
                    </a:gridCol>
                    <a:gridCol w="1885730">
                      <a:extLst>
                        <a:ext uri="{9D8B030D-6E8A-4147-A177-3AD203B41FA5}">
                          <a16:colId xmlns:a16="http://schemas.microsoft.com/office/drawing/2014/main" val="3856305942"/>
                        </a:ext>
                      </a:extLst>
                    </a:gridCol>
                  </a:tblGrid>
                  <a:tr h="370840">
                    <a:tc>
                      <a:txBody>
                        <a:bodyPr/>
                        <a:lstStyle/>
                        <a:p>
                          <a:pPr algn="ctr"/>
                          <a:r>
                            <a:rPr lang="en-US" dirty="0"/>
                            <a:t>s = </a:t>
                          </a:r>
                        </a:p>
                      </a:txBody>
                      <a:tcPr/>
                    </a:tc>
                    <a:tc>
                      <a:txBody>
                        <a:bodyPr/>
                        <a:lstStyle/>
                        <a:p>
                          <a:pPr algn="ctr"/>
                          <a:r>
                            <a:rPr lang="en-US" dirty="0"/>
                            <a:t>22.844</a:t>
                          </a:r>
                        </a:p>
                      </a:txBody>
                      <a:tcPr/>
                    </a:tc>
                    <a:extLst>
                      <a:ext uri="{0D108BD9-81ED-4DB2-BD59-A6C34878D82A}">
                        <a16:rowId xmlns:a16="http://schemas.microsoft.com/office/drawing/2014/main" val="644187290"/>
                      </a:ext>
                    </a:extLst>
                  </a:tr>
                  <a:tr h="370840">
                    <a:tc>
                      <a:txBody>
                        <a:bodyPr/>
                        <a:lstStyle/>
                        <a:p>
                          <a:endParaRPr lang="en-US"/>
                        </a:p>
                      </a:txBody>
                      <a:tcPr>
                        <a:blipFill>
                          <a:blip r:embed="rId3"/>
                          <a:stretch>
                            <a:fillRect l="-637" t="-110345" r="-94904" b="-424138"/>
                          </a:stretch>
                        </a:blipFill>
                      </a:tcPr>
                    </a:tc>
                    <a:tc>
                      <a:txBody>
                        <a:bodyPr/>
                        <a:lstStyle/>
                        <a:p>
                          <a:pPr algn="ctr"/>
                          <a:r>
                            <a:rPr lang="en-US" dirty="0"/>
                            <a:t>17.05</a:t>
                          </a:r>
                        </a:p>
                      </a:txBody>
                      <a:tcPr/>
                    </a:tc>
                    <a:extLst>
                      <a:ext uri="{0D108BD9-81ED-4DB2-BD59-A6C34878D82A}">
                        <a16:rowId xmlns:a16="http://schemas.microsoft.com/office/drawing/2014/main" val="2480991378"/>
                      </a:ext>
                    </a:extLst>
                  </a:tr>
                  <a:tr h="370840">
                    <a:tc>
                      <a:txBody>
                        <a:bodyPr/>
                        <a:lstStyle/>
                        <a:p>
                          <a:pPr algn="ctr"/>
                          <a:r>
                            <a:rPr lang="en-US" i="1" dirty="0"/>
                            <a:t>x (target savings)</a:t>
                          </a:r>
                          <a:r>
                            <a:rPr lang="en-US" i="0" dirty="0"/>
                            <a:t> =</a:t>
                          </a:r>
                          <a:endParaRPr lang="en-US" i="1" dirty="0"/>
                        </a:p>
                      </a:txBody>
                      <a:tcPr/>
                    </a:tc>
                    <a:tc>
                      <a:txBody>
                        <a:bodyPr/>
                        <a:lstStyle/>
                        <a:p>
                          <a:pPr algn="ctr"/>
                          <a:r>
                            <a:rPr lang="en-US" dirty="0"/>
                            <a:t>50</a:t>
                          </a:r>
                        </a:p>
                      </a:txBody>
                      <a:tcPr/>
                    </a:tc>
                    <a:extLst>
                      <a:ext uri="{0D108BD9-81ED-4DB2-BD59-A6C34878D82A}">
                        <a16:rowId xmlns:a16="http://schemas.microsoft.com/office/drawing/2014/main" val="1749511757"/>
                      </a:ext>
                    </a:extLst>
                  </a:tr>
                  <a:tr h="370840">
                    <a:tc>
                      <a:txBody>
                        <a:bodyPr/>
                        <a:lstStyle/>
                        <a:p>
                          <a:pPr algn="ctr"/>
                          <a:r>
                            <a:rPr lang="en-US" i="1" dirty="0"/>
                            <a:t>z</a:t>
                          </a:r>
                          <a:r>
                            <a:rPr lang="en-US" dirty="0"/>
                            <a:t> = </a:t>
                          </a:r>
                        </a:p>
                      </a:txBody>
                      <a:tcPr/>
                    </a:tc>
                    <a:tc>
                      <a:txBody>
                        <a:bodyPr/>
                        <a:lstStyle/>
                        <a:p>
                          <a:pPr algn="ctr"/>
                          <a:r>
                            <a:rPr lang="en-US" dirty="0"/>
                            <a:t>- 10.697</a:t>
                          </a:r>
                        </a:p>
                      </a:txBody>
                      <a:tcPr/>
                    </a:tc>
                    <a:extLst>
                      <a:ext uri="{0D108BD9-81ED-4DB2-BD59-A6C34878D82A}">
                        <a16:rowId xmlns:a16="http://schemas.microsoft.com/office/drawing/2014/main" val="1305489384"/>
                      </a:ext>
                    </a:extLst>
                  </a:tr>
                  <a:tr h="370840">
                    <a:tc>
                      <a:txBody>
                        <a:bodyPr/>
                        <a:lstStyle/>
                        <a:p>
                          <a:pPr algn="ctr"/>
                          <a:r>
                            <a:rPr lang="en-US" i="1" dirty="0"/>
                            <a:t>p</a:t>
                          </a:r>
                          <a:r>
                            <a:rPr lang="en-US" dirty="0"/>
                            <a:t> =</a:t>
                          </a:r>
                        </a:p>
                      </a:txBody>
                      <a:tcPr/>
                    </a:tc>
                    <a:tc>
                      <a:txBody>
                        <a:bodyPr/>
                        <a:lstStyle/>
                        <a:p>
                          <a:pPr algn="ctr"/>
                          <a:r>
                            <a:rPr lang="en-US" dirty="0"/>
                            <a:t>1</a:t>
                          </a:r>
                        </a:p>
                      </a:txBody>
                      <a:tcPr/>
                    </a:tc>
                    <a:extLst>
                      <a:ext uri="{0D108BD9-81ED-4DB2-BD59-A6C34878D82A}">
                        <a16:rowId xmlns:a16="http://schemas.microsoft.com/office/drawing/2014/main" val="1809569365"/>
                      </a:ext>
                    </a:extLst>
                  </a:tr>
                  <a:tr h="370840">
                    <a:tc>
                      <a:txBody>
                        <a:bodyPr/>
                        <a:lstStyle/>
                        <a:p>
                          <a:endParaRPr lang="en-US"/>
                        </a:p>
                      </a:txBody>
                      <a:tcPr>
                        <a:blipFill>
                          <a:blip r:embed="rId3"/>
                          <a:stretch>
                            <a:fillRect l="-637" t="-517241" r="-94904" b="-17241"/>
                          </a:stretch>
                        </a:blipFill>
                      </a:tcPr>
                    </a:tc>
                    <a:tc>
                      <a:txBody>
                        <a:bodyPr/>
                        <a:lstStyle/>
                        <a:p>
                          <a:pPr algn="ctr"/>
                          <a:r>
                            <a:rPr lang="en-US" dirty="0"/>
                            <a:t>0.05</a:t>
                          </a:r>
                        </a:p>
                      </a:txBody>
                      <a:tcPr/>
                    </a:tc>
                    <a:extLst>
                      <a:ext uri="{0D108BD9-81ED-4DB2-BD59-A6C34878D82A}">
                        <a16:rowId xmlns:a16="http://schemas.microsoft.com/office/drawing/2014/main" val="4097962158"/>
                      </a:ext>
                    </a:extLst>
                  </a:tr>
                </a:tbl>
              </a:graphicData>
            </a:graphic>
          </p:graphicFrame>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2716A5C3-F210-C94D-9466-1C86C2775AD5}"/>
                  </a:ext>
                </a:extLst>
              </p:cNvPr>
              <p:cNvSpPr txBox="1"/>
              <p:nvPr/>
            </p:nvSpPr>
            <p:spPr>
              <a:xfrm>
                <a:off x="5139559" y="3655370"/>
                <a:ext cx="5244662" cy="222766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17.05−50</m:t>
                          </m:r>
                        </m:num>
                        <m:den>
                          <m:f>
                            <m:fPr>
                              <m:type m:val="skw"/>
                              <m:ctrlPr>
                                <a:rPr lang="en-US" b="0" i="1" smtClean="0">
                                  <a:latin typeface="Cambria Math" panose="02040503050406030204" pitchFamily="18" charset="0"/>
                                </a:rPr>
                              </m:ctrlPr>
                            </m:fPr>
                            <m:num>
                              <m:r>
                                <a:rPr lang="en-US" b="0" i="1" smtClean="0">
                                  <a:latin typeface="Cambria Math" panose="02040503050406030204" pitchFamily="18" charset="0"/>
                                </a:rPr>
                                <m:t>22.844</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55</m:t>
                                  </m:r>
                                </m:e>
                              </m:rad>
                            </m:den>
                          </m:f>
                        </m:den>
                      </m:f>
                      <m:r>
                        <a:rPr lang="en-US" b="0" i="1" smtClean="0">
                          <a:latin typeface="Cambria Math" panose="02040503050406030204" pitchFamily="18" charset="0"/>
                        </a:rPr>
                        <m:t>=−10.697</m:t>
                      </m:r>
                    </m:oMath>
                  </m:oMathPara>
                </a14:m>
                <a:endParaRPr lang="en-US" dirty="0"/>
              </a:p>
              <a:p>
                <a:endParaRPr lang="en-US" dirty="0"/>
              </a:p>
              <a:p>
                <a:r>
                  <a:rPr lang="en-US" dirty="0"/>
                  <a:t>1 &gt; 0.05 so I fail to reject the null. There is evidence to suggest that my average savings per week is less than $50. This confirms my broken process as seen with the low SQL value.</a:t>
                </a:r>
              </a:p>
            </p:txBody>
          </p:sp>
        </mc:Choice>
        <mc:Fallback>
          <p:sp>
            <p:nvSpPr>
              <p:cNvPr id="6" name="TextBox 5">
                <a:extLst>
                  <a:ext uri="{FF2B5EF4-FFF2-40B4-BE49-F238E27FC236}">
                    <a16:creationId xmlns:a16="http://schemas.microsoft.com/office/drawing/2014/main" id="{2716A5C3-F210-C94D-9466-1C86C2775AD5}"/>
                  </a:ext>
                </a:extLst>
              </p:cNvPr>
              <p:cNvSpPr txBox="1">
                <a:spLocks noRot="1" noChangeAspect="1" noMove="1" noResize="1" noEditPoints="1" noAdjustHandles="1" noChangeArrowheads="1" noChangeShapeType="1" noTextEdit="1"/>
              </p:cNvSpPr>
              <p:nvPr/>
            </p:nvSpPr>
            <p:spPr>
              <a:xfrm>
                <a:off x="5139559" y="3655370"/>
                <a:ext cx="5244662" cy="2227661"/>
              </a:xfrm>
              <a:prstGeom prst="rect">
                <a:avLst/>
              </a:prstGeom>
              <a:blipFill>
                <a:blip r:embed="rId4"/>
                <a:stretch>
                  <a:fillRect l="-966" t="-8571" r="-1932" b="-2857"/>
                </a:stretch>
              </a:blipFill>
            </p:spPr>
            <p:txBody>
              <a:bodyPr/>
              <a:lstStyle/>
              <a:p>
                <a:r>
                  <a:rPr lang="en-US">
                    <a:noFill/>
                  </a:rPr>
                  <a:t> </a:t>
                </a:r>
              </a:p>
            </p:txBody>
          </p:sp>
        </mc:Fallback>
      </mc:AlternateContent>
    </p:spTree>
    <p:extLst>
      <p:ext uri="{BB962C8B-B14F-4D97-AF65-F5344CB8AC3E}">
        <p14:creationId xmlns:p14="http://schemas.microsoft.com/office/powerpoint/2010/main" val="397881244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{4AD84F34-24EE-7F4D-8C2E-CA95A8C167CF}tf10001120</Template>
  <TotalTime>8709</TotalTime>
  <Words>2541</Words>
  <Application>Microsoft Macintosh PowerPoint</Application>
  <PresentationFormat>Widescreen</PresentationFormat>
  <Paragraphs>354</Paragraphs>
  <Slides>18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Andale Mono</vt:lpstr>
      <vt:lpstr>Arial</vt:lpstr>
      <vt:lpstr>Calibri</vt:lpstr>
      <vt:lpstr>Cambria Math</vt:lpstr>
      <vt:lpstr>Gill Sans MT</vt:lpstr>
      <vt:lpstr>Times New Roman</vt:lpstr>
      <vt:lpstr>Parcel</vt:lpstr>
      <vt:lpstr>PowerPoint Presentation</vt:lpstr>
      <vt:lpstr>DEFINE</vt:lpstr>
      <vt:lpstr>Measure: Data collection method</vt:lpstr>
      <vt:lpstr>MEASURE: Data Measurement Plan</vt:lpstr>
      <vt:lpstr>MEASURE: Variables and Sample Size</vt:lpstr>
      <vt:lpstr>MEASURE: Measurement Error</vt:lpstr>
      <vt:lpstr>ANALYZE: SQL</vt:lpstr>
      <vt:lpstr>ANALYZE : Pareto Chart</vt:lpstr>
      <vt:lpstr>ANALYZE: Right Tailed Hypothesis Test of Amount Saved</vt:lpstr>
      <vt:lpstr>ANALYZE: Confidence Interval of Amount Saved</vt:lpstr>
      <vt:lpstr>ANALYZE: Multiple Linear Regression</vt:lpstr>
      <vt:lpstr>ANALYZE: Control Charts</vt:lpstr>
      <vt:lpstr>IMPROVE</vt:lpstr>
      <vt:lpstr>IMPROVED SQL</vt:lpstr>
      <vt:lpstr>IMPROVE: Right Tailed Hypothesis Test of Amount Saved</vt:lpstr>
      <vt:lpstr>IMPROVE: Confidence Interval of Amount Saved</vt:lpstr>
      <vt:lpstr>IMPROVE: Results</vt:lpstr>
      <vt:lpstr>CONTROL</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Define</dc:title>
  <dc:creator>Jason P Maloney</dc:creator>
  <cp:lastModifiedBy>Jason P Maloney</cp:lastModifiedBy>
  <cp:revision>45</cp:revision>
  <dcterms:created xsi:type="dcterms:W3CDTF">2019-03-14T21:58:16Z</dcterms:created>
  <dcterms:modified xsi:type="dcterms:W3CDTF">2019-03-20T23:08:08Z</dcterms:modified>
</cp:coreProperties>
</file>