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8" r:id="rId3"/>
    <p:sldId id="268" r:id="rId4"/>
    <p:sldId id="263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C4BD-F86F-4285-8EE9-2DCE89EEF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DBF6D-5E9A-4BE8-B57F-62C8F96C5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85CF0-D719-48BC-93E3-F688B9E2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E7BB-F932-440C-B227-B9584B8A34A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9D3CC-C180-4147-ADB8-C314AF01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CD397-C892-4711-AFB6-02FEE9FB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588E-624B-4D30-8EB3-8692C6557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5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4E70-4374-4DC1-8327-3F5AC42C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6C29D-30ED-4BE2-9FC8-94CAA00D8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794F3-E577-4262-974E-764B1BF5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E7BB-F932-440C-B227-B9584B8A34A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71078-0FD4-4CE4-9BB3-DB2F4245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1B2AB-1365-425A-B1AF-669746C5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588E-624B-4D30-8EB3-8692C6557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0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446F9-438B-465E-8C2D-0532FBCC7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A3A13-EE3E-43E2-BF86-AB35030F2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2F687-EBBD-40BC-B8B9-4C650FA1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E7BB-F932-440C-B227-B9584B8A34A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F46F7-EA87-4722-A4EE-A48E4FD2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30DE7-EF04-4ABE-B43F-AB66F77D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588E-624B-4D30-8EB3-8692C6557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5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006C-30A6-4222-8259-CE957B61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9C248-2846-4D16-BBA8-627CAACCE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53567-546D-4547-968A-B11BC629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E7BB-F932-440C-B227-B9584B8A34A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38F90-CDD0-41A1-9731-B4FDD1C1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8BFA3-DDFB-4E3A-BBB3-2679039B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588E-624B-4D30-8EB3-8692C6557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4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5C0D-0BA1-4876-BE67-38D722A3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4663D-5D31-4B0D-93B6-87BB88B4F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675B7-62B1-446D-A482-245CDCB4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E7BB-F932-440C-B227-B9584B8A34A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B9096-CC95-4449-9636-292FC5BFA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DA36C-73EF-41F7-9C4E-440F40CD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588E-624B-4D30-8EB3-8692C6557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3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1495-3FD7-4837-80E9-5D1BF830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8D125-DBA7-445D-8FAD-0EAF1C674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A9C03-A176-49FC-846C-4679F80E7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5B0A9-A53C-4B6F-8705-E7B48D16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E7BB-F932-440C-B227-B9584B8A34A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1B09F-D501-4F57-81E5-271EE588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813ED-4442-47F7-95EC-512DC45F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588E-624B-4D30-8EB3-8692C6557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4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8B27-C27D-492D-84F5-F8791C09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52F2F-7DAB-42C7-BAFF-9F4EB34AF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21467-90BD-47B8-B108-9985DF60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1B8E7-2ED2-4918-BA8F-BE10E70CC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100B1-AD68-49A4-B5AE-26ECF6E0D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59191C-DC2F-46D8-B9DB-EB2F2029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E7BB-F932-440C-B227-B9584B8A34A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E36E0D-40F0-4007-9859-9D47FE29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7C698-2156-4168-AF3B-91641B38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588E-624B-4D30-8EB3-8692C6557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9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07C6-C155-4158-BFB0-E20FE7D6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22BC0-E4E2-470E-B3D2-907944E0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E7BB-F932-440C-B227-B9584B8A34A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3B2BB-D373-4CD3-995A-8903227C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9B85B-C6BD-4C55-B087-8BE00BD2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588E-624B-4D30-8EB3-8692C6557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8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8C779-01BF-432D-BEEC-8943D137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E7BB-F932-440C-B227-B9584B8A34A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3609A-2EBB-4550-BCC6-21BF1D42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C97D9-8C61-4E4C-BDAB-641C71A3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588E-624B-4D30-8EB3-8692C6557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2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8F498-1C73-4DDF-AA1C-0485C359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B9126-F315-4D30-89BC-5E2F48B7B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322F0-7AC4-4B58-B2A7-5824E8E0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98298-E7F2-4AE1-BA3D-5642F168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E7BB-F932-440C-B227-B9584B8A34A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607A1-B93C-44BC-A2AA-362D6FDE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9E52A-7E70-4256-9901-37EC44809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588E-624B-4D30-8EB3-8692C6557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2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650B-319F-4EA8-B451-A2EC71F6C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3E08B5-9438-4E43-9AC1-716F3013E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8C20A-270F-438F-9242-4FA315AFA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4E75E-A028-4743-B784-8EE1CF95E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E7BB-F932-440C-B227-B9584B8A34A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656F2-A1E5-49C2-8E5F-B360E356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9D9EA-0697-4C0D-85B5-9A74BB3E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588E-624B-4D30-8EB3-8692C6557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5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4B71EE-5BD2-432E-A563-F688434A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9150E-C854-4519-9352-BAF2BA47D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4F45D-521E-479A-B4A8-C8E16A638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6E7BB-F932-440C-B227-B9584B8A34A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6A3FE-CA9C-469A-B885-793F5F296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B9DC7-8611-433B-BB27-3CACA9168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A588E-624B-4D30-8EB3-8692C6557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2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47F64-58EE-494F-81AF-98578261D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0842" y="549593"/>
            <a:ext cx="3679031" cy="13230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360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UNEMPLOYMENT  </a:t>
            </a:r>
            <a:br>
              <a:rPr lang="de-DE" sz="360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de-DE" sz="360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IN EUROPE</a:t>
            </a:r>
            <a:endParaRPr lang="en-US" sz="36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93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098" name="Picture 2" descr="Workers lined up for unemployment during the COVID-19 pandemic">
            <a:extLst>
              <a:ext uri="{FF2B5EF4-FFF2-40B4-BE49-F238E27FC236}">
                <a16:creationId xmlns:a16="http://schemas.microsoft.com/office/drawing/2014/main" id="{F553BD60-3731-4DA4-BB31-C52655370B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8337"/>
          <a:stretch/>
        </p:blipFill>
        <p:spPr bwMode="auto"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246560-C95D-4ADC-8F7E-68EEB6C2097F}"/>
              </a:ext>
            </a:extLst>
          </p:cNvPr>
          <p:cNvSpPr/>
          <p:nvPr/>
        </p:nvSpPr>
        <p:spPr>
          <a:xfrm>
            <a:off x="7899991" y="5234942"/>
            <a:ext cx="4248169" cy="1040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spcAft>
                <a:spcPts val="600"/>
              </a:spcAft>
            </a:pPr>
            <a:r>
              <a:rPr lang="en-US" sz="8000" b="1">
                <a:solidFill>
                  <a:schemeClr val="accent1">
                    <a:lumMod val="75000"/>
                  </a:schemeClr>
                </a:solidFill>
              </a:rPr>
              <a:t>Ironhack, Data Analytics, 18 Sept 2020</a:t>
            </a:r>
          </a:p>
          <a:p>
            <a:pPr>
              <a:spcAft>
                <a:spcPts val="600"/>
              </a:spcAft>
            </a:pPr>
            <a:r>
              <a:rPr lang="en-US" sz="8000">
                <a:solidFill>
                  <a:schemeClr val="accent1">
                    <a:lumMod val="75000"/>
                  </a:schemeClr>
                </a:solidFill>
              </a:rPr>
              <a:t>Akinbuwa Oluwadare Sunday </a:t>
            </a:r>
          </a:p>
          <a:p>
            <a:pPr>
              <a:spcAft>
                <a:spcPts val="600"/>
              </a:spcAft>
            </a:pPr>
            <a:r>
              <a:rPr lang="en-US" sz="8000">
                <a:solidFill>
                  <a:schemeClr val="accent1">
                    <a:lumMod val="75000"/>
                  </a:schemeClr>
                </a:solidFill>
              </a:rPr>
              <a:t>Julia Zimpel</a:t>
            </a:r>
          </a:p>
          <a:p>
            <a:pPr>
              <a:spcAft>
                <a:spcPts val="600"/>
              </a:spcAft>
            </a:pPr>
            <a:r>
              <a:rPr lang="en-US" sz="8000">
                <a:solidFill>
                  <a:schemeClr val="accent1">
                    <a:lumMod val="75000"/>
                  </a:schemeClr>
                </a:solidFill>
              </a:rPr>
              <a:t>Malon Kraaijvanger</a:t>
            </a:r>
          </a:p>
          <a:p>
            <a:pPr>
              <a:spcAft>
                <a:spcPts val="600"/>
              </a:spcAft>
            </a:pPr>
            <a:r>
              <a:rPr lang="en-US" sz="8000">
                <a:solidFill>
                  <a:schemeClr val="accent1">
                    <a:lumMod val="75000"/>
                  </a:schemeClr>
                </a:solidFill>
              </a:rPr>
              <a:t>Rinze Douma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052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7D8E67F2-F753-4E06-8229-4970A672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427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2EE1BDFD-564B-44A4-841A-50D6A8E7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A1073D8-5DF6-47BD-B30C-911ADB434696}"/>
              </a:ext>
            </a:extLst>
          </p:cNvPr>
          <p:cNvSpPr/>
          <p:nvPr/>
        </p:nvSpPr>
        <p:spPr>
          <a:xfrm>
            <a:off x="6094105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UNEMPLOYMENT RATE VS. EMPLOYMENT RATE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7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45" name="Freeform 60">
            <a:extLst>
              <a:ext uri="{FF2B5EF4-FFF2-40B4-BE49-F238E27FC236}">
                <a16:creationId xmlns:a16="http://schemas.microsoft.com/office/drawing/2014/main" id="{007B8288-68CC-4847-8419-CF535B6B7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3882" y="0"/>
            <a:ext cx="3880988" cy="2206512"/>
          </a:xfrm>
          <a:custGeom>
            <a:avLst/>
            <a:gdLst>
              <a:gd name="connsiteX0" fmla="*/ 20753 w 3960193"/>
              <a:gd name="connsiteY0" fmla="*/ 0 h 2251543"/>
              <a:gd name="connsiteX1" fmla="*/ 3939440 w 3960193"/>
              <a:gd name="connsiteY1" fmla="*/ 0 h 2251543"/>
              <a:gd name="connsiteX2" fmla="*/ 3949969 w 3960193"/>
              <a:gd name="connsiteY2" fmla="*/ 68994 h 2251543"/>
              <a:gd name="connsiteX3" fmla="*/ 3960193 w 3960193"/>
              <a:gd name="connsiteY3" fmla="*/ 271447 h 2251543"/>
              <a:gd name="connsiteX4" fmla="*/ 1980096 w 3960193"/>
              <a:gd name="connsiteY4" fmla="*/ 2251543 h 2251543"/>
              <a:gd name="connsiteX5" fmla="*/ 0 w 3960193"/>
              <a:gd name="connsiteY5" fmla="*/ 271447 h 2251543"/>
              <a:gd name="connsiteX6" fmla="*/ 10224 w 3960193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3" h="2251543">
                <a:moveTo>
                  <a:pt x="20753" y="0"/>
                </a:moveTo>
                <a:lnTo>
                  <a:pt x="3939440" y="0"/>
                </a:lnTo>
                <a:lnTo>
                  <a:pt x="3949969" y="68994"/>
                </a:lnTo>
                <a:cubicBezTo>
                  <a:pt x="3956730" y="135559"/>
                  <a:pt x="3960193" y="203099"/>
                  <a:pt x="3960193" y="271447"/>
                </a:cubicBezTo>
                <a:cubicBezTo>
                  <a:pt x="3960193" y="1365024"/>
                  <a:pt x="3073674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4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E5709B53-7650-4AD2-97F4-484F44484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4948" y="581111"/>
            <a:ext cx="2532690" cy="64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Freeform 68">
            <a:extLst>
              <a:ext uri="{FF2B5EF4-FFF2-40B4-BE49-F238E27FC236}">
                <a16:creationId xmlns:a16="http://schemas.microsoft.com/office/drawing/2014/main" id="{32BA8EA8-C1B6-4309-B674-F9F399B96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2701"/>
            <a:ext cx="4942589" cy="3945299"/>
          </a:xfrm>
          <a:custGeom>
            <a:avLst/>
            <a:gdLst>
              <a:gd name="connsiteX0" fmla="*/ 2223943 w 4942589"/>
              <a:gd name="connsiteY0" fmla="*/ 0 h 3945299"/>
              <a:gd name="connsiteX1" fmla="*/ 4942589 w 4942589"/>
              <a:gd name="connsiteY1" fmla="*/ 2718646 h 3945299"/>
              <a:gd name="connsiteX2" fmla="*/ 4728945 w 4942589"/>
              <a:gd name="connsiteY2" fmla="*/ 3776866 h 3945299"/>
              <a:gd name="connsiteX3" fmla="*/ 4647806 w 4942589"/>
              <a:gd name="connsiteY3" fmla="*/ 3945299 h 3945299"/>
              <a:gd name="connsiteX4" fmla="*/ 0 w 4942589"/>
              <a:gd name="connsiteY4" fmla="*/ 3945299 h 3945299"/>
              <a:gd name="connsiteX5" fmla="*/ 0 w 4942589"/>
              <a:gd name="connsiteY5" fmla="*/ 1157971 h 3945299"/>
              <a:gd name="connsiteX6" fmla="*/ 126104 w 4942589"/>
              <a:gd name="connsiteY6" fmla="*/ 989335 h 3945299"/>
              <a:gd name="connsiteX7" fmla="*/ 2223943 w 4942589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2589" h="3945299">
                <a:moveTo>
                  <a:pt x="2223943" y="0"/>
                </a:moveTo>
                <a:cubicBezTo>
                  <a:pt x="3725410" y="0"/>
                  <a:pt x="4942589" y="1217179"/>
                  <a:pt x="4942589" y="2718646"/>
                </a:cubicBezTo>
                <a:cubicBezTo>
                  <a:pt x="4942589" y="3094013"/>
                  <a:pt x="4866516" y="3451612"/>
                  <a:pt x="4728945" y="3776866"/>
                </a:cubicBezTo>
                <a:lnTo>
                  <a:pt x="4647806" y="3945299"/>
                </a:lnTo>
                <a:lnTo>
                  <a:pt x="0" y="3945299"/>
                </a:lnTo>
                <a:lnTo>
                  <a:pt x="0" y="1157971"/>
                </a:lnTo>
                <a:lnTo>
                  <a:pt x="126104" y="989335"/>
                </a:lnTo>
                <a:cubicBezTo>
                  <a:pt x="624744" y="385123"/>
                  <a:pt x="1379368" y="0"/>
                  <a:pt x="2223943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6" name="Picture 4" descr="Eurostat – Wikipedia">
            <a:extLst>
              <a:ext uri="{FF2B5EF4-FFF2-40B4-BE49-F238E27FC236}">
                <a16:creationId xmlns:a16="http://schemas.microsoft.com/office/drawing/2014/main" id="{97B640C1-660B-4CB1-8CBA-4779EAD67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732" y="4590276"/>
            <a:ext cx="3759105" cy="124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5FE046-26F4-420C-8EB9-0D44A89A8912}"/>
              </a:ext>
            </a:extLst>
          </p:cNvPr>
          <p:cNvSpPr txBox="1"/>
          <p:nvPr/>
        </p:nvSpPr>
        <p:spPr>
          <a:xfrm>
            <a:off x="6090574" y="2421682"/>
            <a:ext cx="5779694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Unemployed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aged 15 to 74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without work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actively  sought employment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  in the last 4 weeks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Employed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no. of people engaged in productive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  activities in an economy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634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C47579-0496-44E5-BD68-D77E5AC3701B}"/>
              </a:ext>
            </a:extLst>
          </p:cNvPr>
          <p:cNvSpPr/>
          <p:nvPr/>
        </p:nvSpPr>
        <p:spPr>
          <a:xfrm>
            <a:off x="0" y="228990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UNEMPLOYMENT DECREASING 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1B01D1-97D3-4ED0-AD3F-83DD1E436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697" y="1301576"/>
            <a:ext cx="8962607" cy="45957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93EC707-2EF6-46F8-928E-82DB928E0D36}"/>
              </a:ext>
            </a:extLst>
          </p:cNvPr>
          <p:cNvSpPr/>
          <p:nvPr/>
        </p:nvSpPr>
        <p:spPr>
          <a:xfrm>
            <a:off x="4881414" y="1818526"/>
            <a:ext cx="1735138" cy="5313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</a:t>
            </a:r>
            <a:r>
              <a:rPr lang="de-DE" dirty="0" err="1">
                <a:solidFill>
                  <a:schemeClr val="tx1"/>
                </a:solidFill>
              </a:rPr>
              <a:t>Financial</a:t>
            </a:r>
            <a:r>
              <a:rPr lang="de-DE" dirty="0">
                <a:solidFill>
                  <a:schemeClr val="tx1"/>
                </a:solidFill>
              </a:rPr>
              <a:t> Crisis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5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831AE7B-984D-4C4F-9F7F-490882B26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414" y="1519089"/>
            <a:ext cx="5441076" cy="46588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47579-0496-44E5-BD68-D77E5AC3701B}"/>
              </a:ext>
            </a:extLst>
          </p:cNvPr>
          <p:cNvSpPr/>
          <p:nvPr/>
        </p:nvSpPr>
        <p:spPr>
          <a:xfrm>
            <a:off x="0" y="228990"/>
            <a:ext cx="12191999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COUNTRIES WITH HIGH UNEMPLOYMENT</a:t>
            </a:r>
            <a:endParaRPr lang="en-US" sz="36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3FCDD3-2A59-41FD-AD2C-7978B37742B1}"/>
              </a:ext>
            </a:extLst>
          </p:cNvPr>
          <p:cNvSpPr/>
          <p:nvPr/>
        </p:nvSpPr>
        <p:spPr>
          <a:xfrm>
            <a:off x="514510" y="1253395"/>
            <a:ext cx="3592993" cy="531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accent1">
                    <a:lumMod val="75000"/>
                  </a:schemeClr>
                </a:solidFill>
              </a:rPr>
              <a:t>Top 10 Countries  %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A432C5-43CC-4D53-9E76-49325A723C99}"/>
              </a:ext>
            </a:extLst>
          </p:cNvPr>
          <p:cNvSpPr/>
          <p:nvPr/>
        </p:nvSpPr>
        <p:spPr>
          <a:xfrm>
            <a:off x="5955587" y="1254821"/>
            <a:ext cx="3592993" cy="531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accent1">
                    <a:lumMod val="75000"/>
                  </a:schemeClr>
                </a:solidFill>
              </a:rPr>
              <a:t>Country </a:t>
            </a:r>
            <a:r>
              <a:rPr lang="de-DE" sz="2800" dirty="0" err="1">
                <a:solidFill>
                  <a:schemeClr val="accent1">
                    <a:lumMod val="75000"/>
                  </a:schemeClr>
                </a:solidFill>
              </a:rPr>
              <a:t>Comparison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C24BBA-348A-477A-92CF-6CECAD0CD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37" y="1855083"/>
            <a:ext cx="4593650" cy="451557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6516012-FE0A-405A-B901-690AD625BDDA}"/>
              </a:ext>
            </a:extLst>
          </p:cNvPr>
          <p:cNvSpPr txBox="1"/>
          <p:nvPr/>
        </p:nvSpPr>
        <p:spPr>
          <a:xfrm>
            <a:off x="7849807" y="3813838"/>
            <a:ext cx="1063681" cy="307777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GERMANY</a:t>
            </a:r>
            <a:endParaRPr lang="en-US" sz="14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F7AE6DE-DE39-4487-BA1C-D379430EA89B}"/>
              </a:ext>
            </a:extLst>
          </p:cNvPr>
          <p:cNvCxnSpPr>
            <a:cxnSpLocks/>
          </p:cNvCxnSpPr>
          <p:nvPr/>
        </p:nvCxnSpPr>
        <p:spPr>
          <a:xfrm>
            <a:off x="8381647" y="4121615"/>
            <a:ext cx="238371" cy="335992"/>
          </a:xfrm>
          <a:prstGeom prst="line">
            <a:avLst/>
          </a:prstGeom>
          <a:ln w="412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8BBDDB-673B-4796-B48E-0BD4146DE801}"/>
              </a:ext>
            </a:extLst>
          </p:cNvPr>
          <p:cNvCxnSpPr>
            <a:cxnSpLocks/>
          </p:cNvCxnSpPr>
          <p:nvPr/>
        </p:nvCxnSpPr>
        <p:spPr>
          <a:xfrm flipH="1">
            <a:off x="9760232" y="5131417"/>
            <a:ext cx="462554" cy="373633"/>
          </a:xfrm>
          <a:prstGeom prst="line">
            <a:avLst/>
          </a:prstGeom>
          <a:ln w="412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5E0EEC-1BDF-4E35-8A84-488814B3B2EF}"/>
              </a:ext>
            </a:extLst>
          </p:cNvPr>
          <p:cNvSpPr txBox="1"/>
          <p:nvPr/>
        </p:nvSpPr>
        <p:spPr>
          <a:xfrm>
            <a:off x="9991509" y="4898018"/>
            <a:ext cx="1063681" cy="307777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GREECE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777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C47579-0496-44E5-BD68-D77E5AC3701B}"/>
              </a:ext>
            </a:extLst>
          </p:cNvPr>
          <p:cNvSpPr/>
          <p:nvPr/>
        </p:nvSpPr>
        <p:spPr>
          <a:xfrm>
            <a:off x="0" y="228990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LESS UNEMPLOYMENT IN COUNTRIES WITH A HIGH GDP</a:t>
            </a:r>
            <a:endParaRPr lang="en-US" sz="36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9B8B19-F924-437E-B13C-E34F200BF6FA}"/>
              </a:ext>
            </a:extLst>
          </p:cNvPr>
          <p:cNvSpPr/>
          <p:nvPr/>
        </p:nvSpPr>
        <p:spPr>
          <a:xfrm>
            <a:off x="2018640" y="1370756"/>
            <a:ext cx="3592993" cy="531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accent1">
                    <a:lumMod val="75000"/>
                  </a:schemeClr>
                </a:solidFill>
              </a:rPr>
              <a:t>Germany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3013A7-A3AD-4E4B-9B00-5E0E508FBB98}"/>
              </a:ext>
            </a:extLst>
          </p:cNvPr>
          <p:cNvSpPr/>
          <p:nvPr/>
        </p:nvSpPr>
        <p:spPr>
          <a:xfrm>
            <a:off x="7521343" y="1370756"/>
            <a:ext cx="3592993" cy="531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>
                <a:solidFill>
                  <a:schemeClr val="accent1">
                    <a:lumMod val="75000"/>
                  </a:schemeClr>
                </a:solidFill>
              </a:rPr>
              <a:t>Greece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22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C47579-0496-44E5-BD68-D77E5AC3701B}"/>
              </a:ext>
            </a:extLst>
          </p:cNvPr>
          <p:cNvSpPr/>
          <p:nvPr/>
        </p:nvSpPr>
        <p:spPr>
          <a:xfrm>
            <a:off x="0" y="228990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HIGHER EDUCATION ENSURES JOB SECURITY</a:t>
            </a:r>
            <a:endParaRPr lang="en-US" sz="36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324A1E-FB88-48A8-B515-1B1F35A2A223}"/>
              </a:ext>
            </a:extLst>
          </p:cNvPr>
          <p:cNvSpPr/>
          <p:nvPr/>
        </p:nvSpPr>
        <p:spPr>
          <a:xfrm>
            <a:off x="2018640" y="1370756"/>
            <a:ext cx="3592993" cy="531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accent1">
                    <a:lumMod val="75000"/>
                  </a:schemeClr>
                </a:solidFill>
              </a:rPr>
              <a:t>Germany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F8ADD8-8A51-4DCD-BA91-519A06DCF125}"/>
              </a:ext>
            </a:extLst>
          </p:cNvPr>
          <p:cNvSpPr/>
          <p:nvPr/>
        </p:nvSpPr>
        <p:spPr>
          <a:xfrm>
            <a:off x="7521343" y="1370756"/>
            <a:ext cx="3592993" cy="531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>
                <a:solidFill>
                  <a:schemeClr val="accent1">
                    <a:lumMod val="75000"/>
                  </a:schemeClr>
                </a:solidFill>
              </a:rPr>
              <a:t>Greece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31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C47579-0496-44E5-BD68-D77E5AC3701B}"/>
              </a:ext>
            </a:extLst>
          </p:cNvPr>
          <p:cNvSpPr/>
          <p:nvPr/>
        </p:nvSpPr>
        <p:spPr>
          <a:xfrm>
            <a:off x="0" y="228990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HIGHER UNEMPLOYMENT AMONG FEMALES</a:t>
            </a:r>
            <a:endParaRPr lang="en-US" sz="36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AD1D1E-538B-4A4A-972F-E19AE6889AF6}"/>
              </a:ext>
            </a:extLst>
          </p:cNvPr>
          <p:cNvSpPr/>
          <p:nvPr/>
        </p:nvSpPr>
        <p:spPr>
          <a:xfrm>
            <a:off x="2018640" y="1370756"/>
            <a:ext cx="3592993" cy="531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accent1">
                    <a:lumMod val="75000"/>
                  </a:schemeClr>
                </a:solidFill>
              </a:rPr>
              <a:t>Germany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3AE87-4636-4BE3-9398-EE0697F424B4}"/>
              </a:ext>
            </a:extLst>
          </p:cNvPr>
          <p:cNvSpPr/>
          <p:nvPr/>
        </p:nvSpPr>
        <p:spPr>
          <a:xfrm>
            <a:off x="7521343" y="1370756"/>
            <a:ext cx="3592993" cy="531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>
                <a:solidFill>
                  <a:schemeClr val="accent1">
                    <a:lumMod val="75000"/>
                  </a:schemeClr>
                </a:solidFill>
              </a:rPr>
              <a:t>Greece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977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0</TotalTime>
  <Words>95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Rockwell</vt:lpstr>
      <vt:lpstr>Office Theme</vt:lpstr>
      <vt:lpstr>UNEMPLOYMENT   IN EUROPE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UNEMPLOYMENT   IN EUROPE</dc:title>
  <dc:creator>Julia Zimpel</dc:creator>
  <cp:lastModifiedBy>Julia Zimpel</cp:lastModifiedBy>
  <cp:revision>6</cp:revision>
  <dcterms:created xsi:type="dcterms:W3CDTF">2020-09-15T15:09:09Z</dcterms:created>
  <dcterms:modified xsi:type="dcterms:W3CDTF">2020-09-15T15:50:14Z</dcterms:modified>
</cp:coreProperties>
</file>