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6"/>
  </p:notesMasterIdLst>
  <p:sldIdLst>
    <p:sldId id="256" r:id="rId5"/>
    <p:sldId id="278" r:id="rId6"/>
    <p:sldId id="293" r:id="rId7"/>
    <p:sldId id="294" r:id="rId8"/>
    <p:sldId id="279" r:id="rId9"/>
    <p:sldId id="282" r:id="rId10"/>
    <p:sldId id="285" r:id="rId11"/>
    <p:sldId id="283" r:id="rId12"/>
    <p:sldId id="281" r:id="rId13"/>
    <p:sldId id="284" r:id="rId14"/>
    <p:sldId id="286" r:id="rId15"/>
    <p:sldId id="287" r:id="rId16"/>
    <p:sldId id="288" r:id="rId17"/>
    <p:sldId id="290" r:id="rId18"/>
    <p:sldId id="291" r:id="rId19"/>
    <p:sldId id="292" r:id="rId20"/>
    <p:sldId id="289" r:id="rId21"/>
    <p:sldId id="297" r:id="rId22"/>
    <p:sldId id="296" r:id="rId23"/>
    <p:sldId id="295" r:id="rId24"/>
    <p:sldId id="29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838" autoAdjust="0"/>
    <p:restoredTop sz="94660"/>
  </p:normalViewPr>
  <p:slideViewPr>
    <p:cSldViewPr snapToGrid="0">
      <p:cViewPr varScale="1">
        <p:scale>
          <a:sx n="73" d="100"/>
          <a:sy n="73" d="100"/>
        </p:scale>
        <p:origin x="138"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11/28/2022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11/28/2022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en.wikipedia.org/wiki/Norm_(mathematics)#:~:text=The%20Euclidean%20norm%20of%20a,Euclidean%20plane%2C%20makes%20the%20quantity" TargetMode="Externa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irjet.net/archives/V6/i12/IRJET-V6I12349.pdf"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xmlns="" val="1"/>
              </a:ext>
            </a:extLst>
          </p:cNvPr>
          <p:cNvPicPr>
            <a:picLocks noChangeAspect="1"/>
          </p:cNvPicPr>
          <p:nvPr/>
        </p:nvPicPr>
        <p:blipFill rotWithShape="1">
          <a:blip r:embed="rId2"/>
          <a:srcRect r="52444" b="-1"/>
          <a:stretch/>
        </p:blipFill>
        <p:spPr>
          <a:xfrm>
            <a:off x="3274" y="0"/>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fontScale="90000"/>
          </a:bodyPr>
          <a:lstStyle/>
          <a:p>
            <a:pPr algn="l"/>
            <a:r>
              <a:rPr lang="en-US" dirty="0" smtClean="0">
                <a:solidFill>
                  <a:srgbClr val="FFFFFF"/>
                </a:solidFill>
              </a:rPr>
              <a:t>Brain tumor </a:t>
            </a:r>
            <a:r>
              <a:rPr lang="en-US" dirty="0" err="1" smtClean="0">
                <a:solidFill>
                  <a:srgbClr val="FFFFFF"/>
                </a:solidFill>
              </a:rPr>
              <a:t>DeTECTION</a:t>
            </a:r>
            <a:r>
              <a:rPr lang="en-US" dirty="0" smtClean="0">
                <a:solidFill>
                  <a:srgbClr val="FFFFFF"/>
                </a:solidFill>
              </a:rPr>
              <a:t> </a:t>
            </a:r>
            <a:r>
              <a:rPr lang="en-US" dirty="0" smtClean="0">
                <a:solidFill>
                  <a:srgbClr val="FFFFFF"/>
                </a:solidFill>
              </a:rPr>
              <a:t>using </a:t>
            </a:r>
            <a:r>
              <a:rPr lang="en-US" dirty="0" err="1" smtClean="0">
                <a:solidFill>
                  <a:srgbClr val="FFFFFF"/>
                </a:solidFill>
              </a:rPr>
              <a:t>svm</a:t>
            </a:r>
            <a:endParaRPr lang="en-US" dirty="0">
              <a:solidFill>
                <a:srgbClr val="FFFFFF"/>
              </a:solidFill>
            </a:endParaRP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293568" y="4711931"/>
            <a:ext cx="7501650" cy="514816"/>
          </a:xfrm>
        </p:spPr>
        <p:txBody>
          <a:bodyPr anchor="t">
            <a:noAutofit/>
          </a:bodyPr>
          <a:lstStyle/>
          <a:p>
            <a:r>
              <a:rPr lang="en-US" sz="2000" dirty="0" smtClean="0">
                <a:solidFill>
                  <a:srgbClr val="FFFFFF"/>
                </a:solidFill>
              </a:rPr>
              <a:t>MALAVIKA </a:t>
            </a:r>
            <a:r>
              <a:rPr lang="en-US" sz="2000" dirty="0" smtClean="0">
                <a:solidFill>
                  <a:srgbClr val="FFFFFF"/>
                </a:solidFill>
              </a:rPr>
              <a:t>DILU – 21ECB0F23</a:t>
            </a:r>
            <a:endParaRPr lang="en-US" sz="2000" dirty="0" smtClean="0">
              <a:solidFill>
                <a:srgbClr val="FFFFFF"/>
              </a:solidFill>
            </a:endParaRPr>
          </a:p>
          <a:p>
            <a:r>
              <a:rPr lang="en-US" sz="2000" dirty="0" smtClean="0">
                <a:solidFill>
                  <a:srgbClr val="FFFFFF"/>
                </a:solidFill>
              </a:rPr>
              <a:t>ABHINAV </a:t>
            </a:r>
            <a:r>
              <a:rPr lang="en-US" sz="2000" dirty="0" smtClean="0">
                <a:solidFill>
                  <a:srgbClr val="FFFFFF"/>
                </a:solidFill>
              </a:rPr>
              <a:t>KONDA – 21ECB0F27</a:t>
            </a:r>
            <a:endParaRPr lang="en-US" sz="2000" dirty="0">
              <a:solidFill>
                <a:srgbClr val="FFFFFF"/>
              </a:solidFill>
            </a:endParaRP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56754"/>
            <a:ext cx="11834949" cy="6505303"/>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09304" y="563603"/>
            <a:ext cx="11504022" cy="5355312"/>
          </a:xfrm>
          <a:prstGeom prst="rect">
            <a:avLst/>
          </a:prstGeom>
        </p:spPr>
        <p:txBody>
          <a:bodyPr wrap="square">
            <a:spAutoFit/>
          </a:bodyPr>
          <a:lstStyle/>
          <a:p>
            <a:pPr algn="ctr" fontAlgn="base"/>
            <a:r>
              <a:rPr lang="en-US" sz="3600" dirty="0" smtClean="0"/>
              <a:t>MATHEMATICS OF SVM</a:t>
            </a:r>
          </a:p>
          <a:p>
            <a:endParaRPr lang="en-US" dirty="0" smtClean="0"/>
          </a:p>
          <a:p>
            <a:pPr marL="342900" indent="-342900">
              <a:lnSpc>
                <a:spcPct val="150000"/>
              </a:lnSpc>
              <a:buFont typeface="Arial" panose="020B0604020202020204" pitchFamily="34" charset="0"/>
              <a:buChar char="•"/>
            </a:pPr>
            <a:r>
              <a:rPr lang="en-US" sz="2000" dirty="0" smtClean="0"/>
              <a:t>The </a:t>
            </a:r>
            <a:r>
              <a:rPr lang="en-US" sz="2000" dirty="0"/>
              <a:t>hyperplane equation dividing the points (for classifying) can now easily be written as:</a:t>
            </a:r>
          </a:p>
          <a:p>
            <a:pPr>
              <a:lnSpc>
                <a:spcPct val="150000"/>
              </a:lnSpc>
            </a:pPr>
            <a:r>
              <a:rPr lang="en-US" sz="2000" b="1" dirty="0" smtClean="0"/>
              <a:t>                            H</a:t>
            </a:r>
            <a:r>
              <a:rPr lang="en-US" sz="2000" b="1" dirty="0"/>
              <a:t>: </a:t>
            </a:r>
            <a:r>
              <a:rPr lang="en-US" sz="2000" b="1" dirty="0" err="1"/>
              <a:t>w</a:t>
            </a:r>
            <a:r>
              <a:rPr lang="en-US" sz="2000" b="1" baseline="30000" dirty="0" err="1"/>
              <a:t>T</a:t>
            </a:r>
            <a:r>
              <a:rPr lang="en-US" sz="2000" b="1" dirty="0"/>
              <a:t>(x) + b = 0</a:t>
            </a:r>
            <a:endParaRPr lang="en-US" sz="2000" dirty="0"/>
          </a:p>
          <a:p>
            <a:pPr>
              <a:lnSpc>
                <a:spcPct val="150000"/>
              </a:lnSpc>
            </a:pPr>
            <a:r>
              <a:rPr lang="en-US" sz="2000" dirty="0" smtClean="0"/>
              <a:t>     Here</a:t>
            </a:r>
            <a:r>
              <a:rPr lang="en-US" sz="2000" dirty="0"/>
              <a:t>: b = Intercept and bias term of the hyperplane </a:t>
            </a:r>
            <a:r>
              <a:rPr lang="en-US" sz="2000" dirty="0" smtClean="0"/>
              <a:t>equation</a:t>
            </a:r>
          </a:p>
          <a:p>
            <a:pPr marL="285750" indent="-285750">
              <a:lnSpc>
                <a:spcPct val="150000"/>
              </a:lnSpc>
              <a:buFont typeface="Arial" panose="020B0604020202020204" pitchFamily="34" charset="0"/>
              <a:buChar char="•"/>
            </a:pPr>
            <a:r>
              <a:rPr lang="en-US" sz="2000" dirty="0" smtClean="0"/>
              <a:t>While </a:t>
            </a:r>
            <a:r>
              <a:rPr lang="en-US" sz="2000" dirty="0"/>
              <a:t>fitting the separating line, we would obviously want such a line that would be able to segregate the data points in the best possible way having the least mistakes/errors of </a:t>
            </a:r>
            <a:r>
              <a:rPr lang="en-US" sz="2000" dirty="0" smtClean="0"/>
              <a:t>miss-classification. So</a:t>
            </a:r>
            <a:r>
              <a:rPr lang="en-US" sz="2000" dirty="0"/>
              <a:t>, to have the least errors in the classification of the data points, that concept will require us to first know the distance between a data point and the separating line.</a:t>
            </a:r>
          </a:p>
          <a:p>
            <a:pPr>
              <a:lnSpc>
                <a:spcPct val="150000"/>
              </a:lnSpc>
            </a:pPr>
            <a:endParaRPr lang="en-US" sz="2200" dirty="0"/>
          </a:p>
          <a:p>
            <a:pPr fontAlgn="base"/>
            <a:endParaRPr lang="en-US" sz="3600" dirty="0"/>
          </a:p>
        </p:txBody>
      </p:sp>
      <p:pic>
        <p:nvPicPr>
          <p:cNvPr id="1026" name="Picture 2" descr="measure dis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177" y="4485305"/>
            <a:ext cx="3869780" cy="2176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677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56754"/>
            <a:ext cx="11834949" cy="6505303"/>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00447" y="274321"/>
            <a:ext cx="11625943" cy="627017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p:cNvSpPr>
            <a:spLocks noChangeArrowheads="1"/>
          </p:cNvSpPr>
          <p:nvPr/>
        </p:nvSpPr>
        <p:spPr bwMode="auto">
          <a:xfrm>
            <a:off x="361407" y="916349"/>
            <a:ext cx="9195466"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rgbClr val="222222"/>
                </a:solidFill>
                <a:effectLst/>
                <a:latin typeface="+mj-lt"/>
              </a:rPr>
              <a:t>the distance of a hyperplane equation: </a:t>
            </a:r>
            <a:r>
              <a:rPr kumimoji="0" lang="en-US" altLang="en-US" sz="2000" b="0" i="0" u="none" strike="noStrike" cap="none" normalizeH="0" baseline="0" dirty="0" err="1" smtClean="0">
                <a:ln>
                  <a:noFill/>
                </a:ln>
                <a:solidFill>
                  <a:srgbClr val="222222"/>
                </a:solidFill>
                <a:effectLst/>
                <a:latin typeface="+mj-lt"/>
              </a:rPr>
              <a:t>w</a:t>
            </a:r>
            <a:r>
              <a:rPr kumimoji="0" lang="en-US" altLang="en-US" sz="2000" b="0" i="0" u="none" strike="noStrike" cap="none" normalizeH="0" baseline="30000" dirty="0" err="1" smtClean="0">
                <a:ln>
                  <a:noFill/>
                </a:ln>
                <a:solidFill>
                  <a:srgbClr val="222222"/>
                </a:solidFill>
                <a:effectLst/>
                <a:latin typeface="+mj-lt"/>
              </a:rPr>
              <a:t>T</a:t>
            </a:r>
            <a:r>
              <a:rPr kumimoji="0" lang="en-US" altLang="en-US" sz="2000" b="0" i="0" u="none" strike="noStrike" cap="none" normalizeH="0" baseline="0" dirty="0" err="1" smtClean="0">
                <a:ln>
                  <a:noFill/>
                </a:ln>
                <a:solidFill>
                  <a:srgbClr val="222222"/>
                </a:solidFill>
                <a:effectLst/>
                <a:latin typeface="+mj-lt"/>
              </a:rPr>
              <a:t>Φ</a:t>
            </a:r>
            <a:r>
              <a:rPr kumimoji="0" lang="en-US" altLang="en-US" sz="2000" b="0" i="0" u="none" strike="noStrike" cap="none" normalizeH="0" baseline="0" dirty="0" smtClean="0">
                <a:ln>
                  <a:noFill/>
                </a:ln>
                <a:solidFill>
                  <a:srgbClr val="222222"/>
                </a:solidFill>
                <a:effectLst/>
                <a:latin typeface="+mj-lt"/>
              </a:rPr>
              <a:t>(x) + b = 0 from a given point vector Φ(x</a:t>
            </a:r>
            <a:r>
              <a:rPr kumimoji="0" lang="en-US" altLang="en-US" sz="2000" b="0" i="0" u="none" strike="noStrike" cap="none" normalizeH="0" baseline="-30000" dirty="0" smtClean="0">
                <a:ln>
                  <a:noFill/>
                </a:ln>
                <a:solidFill>
                  <a:srgbClr val="222222"/>
                </a:solidFill>
                <a:effectLst/>
                <a:latin typeface="+mj-lt"/>
              </a:rPr>
              <a:t>0</a:t>
            </a:r>
            <a:r>
              <a:rPr kumimoji="0" lang="en-US" altLang="en-US" sz="2000" b="0" i="0" u="none" strike="noStrike" cap="none" normalizeH="0" baseline="0" dirty="0" smtClean="0">
                <a:ln>
                  <a:noFill/>
                </a:ln>
                <a:solidFill>
                  <a:srgbClr val="222222"/>
                </a:solidFill>
                <a:effectLst/>
                <a:latin typeface="+mj-lt"/>
              </a:rPr>
              <a:t>) can be easily written as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222222"/>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222222"/>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222222"/>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latin typeface="+mj-lt"/>
              </a:rPr>
              <a:t>  </a:t>
            </a:r>
            <a:endParaRPr kumimoji="0" lang="en-US" altLang="en-US" sz="20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latin typeface="+mj-lt"/>
              </a:rPr>
              <a:t>          here ||w||2 is the </a:t>
            </a:r>
            <a:r>
              <a:rPr kumimoji="0" lang="en-US" altLang="en-US" sz="2000" b="0" i="0" u="none" strike="noStrike" cap="none" normalizeH="0" baseline="0" dirty="0" smtClean="0">
                <a:ln>
                  <a:noFill/>
                </a:ln>
                <a:solidFill>
                  <a:srgbClr val="007BFF"/>
                </a:solidFill>
                <a:effectLst/>
                <a:latin typeface="+mj-lt"/>
                <a:hlinkClick r:id="rId2"/>
              </a:rPr>
              <a:t>Euclidean norm</a:t>
            </a:r>
            <a:r>
              <a:rPr kumimoji="0" lang="en-US" altLang="en-US" sz="2000" b="0" i="0" u="none" strike="noStrike" cap="none" normalizeH="0" baseline="0" dirty="0" smtClean="0">
                <a:ln>
                  <a:noFill/>
                </a:ln>
                <a:solidFill>
                  <a:srgbClr val="222222"/>
                </a:solidFill>
                <a:effectLst/>
                <a:latin typeface="+mj-lt"/>
              </a:rPr>
              <a:t> for the length of w given by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222222"/>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222222"/>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latin typeface="+mj-lt"/>
              </a:rPr>
              <a:t>  </a:t>
            </a:r>
          </a:p>
        </p:txBody>
      </p:sp>
      <p:pic>
        <p:nvPicPr>
          <p:cNvPr id="2050" name="Picture 2" descr="hyperplane formu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799" y="1323975"/>
            <a:ext cx="3975684" cy="127553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ucledean nor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3455" y="3227951"/>
            <a:ext cx="4589963" cy="88151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
          <p:cNvSpPr>
            <a:spLocks noChangeArrowheads="1"/>
          </p:cNvSpPr>
          <p:nvPr/>
        </p:nvSpPr>
        <p:spPr bwMode="auto">
          <a:xfrm>
            <a:off x="863781" y="4244663"/>
            <a:ext cx="4556312"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222222"/>
                </a:solidFill>
                <a:effectLst/>
                <a:latin typeface="+mj-lt"/>
              </a:rPr>
              <a:t>The goal is to maximize the minimum distance.”</a:t>
            </a:r>
            <a:r>
              <a:rPr kumimoji="0" lang="en-US" altLang="en-US" sz="1300" b="1" i="0" u="none" strike="noStrike" cap="none" normalizeH="0" baseline="0" dirty="0" smtClean="0">
                <a:ln>
                  <a:noFill/>
                </a:ln>
                <a:solidFill>
                  <a:srgbClr val="222222"/>
                </a:solidFill>
                <a:effectLst/>
                <a:latin typeface="Lato"/>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222222"/>
                </a:solidFill>
                <a:effectLst/>
                <a:latin typeface="Lato"/>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222222"/>
                </a:solidFill>
                <a:effectLst/>
                <a:latin typeface="Lato"/>
              </a:rPr>
              <a:t>  </a:t>
            </a:r>
            <a:endParaRPr kumimoji="0" lang="en-US" altLang="en-US" sz="2500" b="0" i="0" u="none" strike="noStrike" cap="none" normalizeH="0" baseline="0" dirty="0" smtClean="0">
              <a:ln>
                <a:noFill/>
              </a:ln>
              <a:solidFill>
                <a:srgbClr val="222222"/>
              </a:solidFill>
              <a:effectLst/>
              <a:latin typeface="Lato"/>
            </a:endParaRPr>
          </a:p>
        </p:txBody>
      </p:sp>
      <p:pic>
        <p:nvPicPr>
          <p:cNvPr id="2056" name="Picture 8" descr="maximum dist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6470" y="4880475"/>
            <a:ext cx="3466068" cy="1108438"/>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https://editor.analyticsvidhya.com/uploads/258181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5227" y="5070509"/>
            <a:ext cx="4607364" cy="728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437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56754"/>
            <a:ext cx="11834949" cy="6505303"/>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7382" y="274319"/>
            <a:ext cx="11625943" cy="627017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4" name="TextBox 3"/>
          <p:cNvSpPr txBox="1"/>
          <p:nvPr/>
        </p:nvSpPr>
        <p:spPr>
          <a:xfrm>
            <a:off x="561703" y="431075"/>
            <a:ext cx="10868297" cy="3170099"/>
          </a:xfrm>
          <a:prstGeom prst="rect">
            <a:avLst/>
          </a:prstGeom>
          <a:noFill/>
        </p:spPr>
        <p:txBody>
          <a:bodyPr wrap="square" rtlCol="0">
            <a:spAutoFit/>
          </a:bodyPr>
          <a:lstStyle/>
          <a:p>
            <a:pPr algn="ctr"/>
            <a:r>
              <a:rPr lang="en-US" sz="4000" dirty="0" smtClean="0"/>
              <a:t>WHY SVM AND NOT ANN</a:t>
            </a:r>
          </a:p>
          <a:p>
            <a:pPr algn="ctr"/>
            <a:endParaRPr lang="en-US" sz="4000" dirty="0"/>
          </a:p>
          <a:p>
            <a:r>
              <a:rPr lang="en-US" sz="2000" dirty="0"/>
              <a:t>In a support vector machine, using the kernel-trick, you "send" the data into a higher dimensional space where it can be linearly separable. In a neural network you perform a series of linear combinations mixed with (usually) non linear activation functions across several layers</a:t>
            </a:r>
            <a:r>
              <a:rPr lang="en-US" sz="2000" dirty="0" smtClean="0"/>
              <a:t>.</a:t>
            </a:r>
          </a:p>
          <a:p>
            <a:r>
              <a:rPr lang="en-US" sz="2000" dirty="0"/>
              <a:t>In other words, ANN minimizes only the empirical risk learnt from the training samples, but SVM considers both this risk and the structural risk. Consequently, the training results from SVM have better generalization capability than those from ANN.</a:t>
            </a:r>
          </a:p>
        </p:txBody>
      </p:sp>
    </p:spTree>
    <p:extLst>
      <p:ext uri="{BB962C8B-B14F-4D97-AF65-F5344CB8AC3E}">
        <p14:creationId xmlns:p14="http://schemas.microsoft.com/office/powerpoint/2010/main" val="2661218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56754"/>
            <a:ext cx="11834949" cy="6505303"/>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7383" y="274321"/>
            <a:ext cx="11625943" cy="627017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50668" y="235133"/>
            <a:ext cx="11299371" cy="4062651"/>
          </a:xfrm>
          <a:prstGeom prst="rect">
            <a:avLst/>
          </a:prstGeom>
          <a:noFill/>
        </p:spPr>
        <p:txBody>
          <a:bodyPr wrap="square" rtlCol="0">
            <a:spAutoFit/>
          </a:bodyPr>
          <a:lstStyle/>
          <a:p>
            <a:r>
              <a:rPr lang="en-US" sz="4800" dirty="0" smtClean="0"/>
              <a:t>CODE</a:t>
            </a:r>
          </a:p>
          <a:p>
            <a:endParaRPr lang="en-US" sz="4800" dirty="0" smtClean="0"/>
          </a:p>
          <a:p>
            <a:endParaRPr lang="en-US" sz="4800" dirty="0"/>
          </a:p>
          <a:p>
            <a:endParaRPr lang="en-US" sz="4800" dirty="0" smtClean="0"/>
          </a:p>
          <a:p>
            <a:endParaRPr lang="en-US" dirty="0" smtClean="0"/>
          </a:p>
          <a:p>
            <a:endParaRPr lang="en-US" sz="4800" dirty="0"/>
          </a:p>
        </p:txBody>
      </p:sp>
      <p:pic>
        <p:nvPicPr>
          <p:cNvPr id="5" name="Picture 4"/>
          <p:cNvPicPr>
            <a:picLocks noChangeAspect="1"/>
          </p:cNvPicPr>
          <p:nvPr/>
        </p:nvPicPr>
        <p:blipFill>
          <a:blip r:embed="rId2"/>
          <a:stretch>
            <a:fillRect/>
          </a:stretch>
        </p:blipFill>
        <p:spPr>
          <a:xfrm>
            <a:off x="450668" y="1245782"/>
            <a:ext cx="6803426" cy="1863178"/>
          </a:xfrm>
          <a:prstGeom prst="rect">
            <a:avLst/>
          </a:prstGeom>
        </p:spPr>
      </p:pic>
      <p:pic>
        <p:nvPicPr>
          <p:cNvPr id="6" name="Picture 5"/>
          <p:cNvPicPr>
            <a:picLocks noChangeAspect="1"/>
          </p:cNvPicPr>
          <p:nvPr/>
        </p:nvPicPr>
        <p:blipFill>
          <a:blip r:embed="rId3"/>
          <a:stretch>
            <a:fillRect/>
          </a:stretch>
        </p:blipFill>
        <p:spPr>
          <a:xfrm>
            <a:off x="450668" y="3618393"/>
            <a:ext cx="6830208" cy="1397743"/>
          </a:xfrm>
          <a:prstGeom prst="rect">
            <a:avLst/>
          </a:prstGeom>
        </p:spPr>
      </p:pic>
    </p:spTree>
    <p:extLst>
      <p:ext uri="{BB962C8B-B14F-4D97-AF65-F5344CB8AC3E}">
        <p14:creationId xmlns:p14="http://schemas.microsoft.com/office/powerpoint/2010/main" val="4218898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56754"/>
            <a:ext cx="11834949" cy="6505303"/>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7383" y="274321"/>
            <a:ext cx="11625943" cy="627017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679788" y="719667"/>
            <a:ext cx="5159309" cy="2614358"/>
          </a:xfrm>
          <a:prstGeom prst="rect">
            <a:avLst/>
          </a:prstGeom>
        </p:spPr>
      </p:pic>
      <p:pic>
        <p:nvPicPr>
          <p:cNvPr id="5" name="Picture 4"/>
          <p:cNvPicPr>
            <a:picLocks noChangeAspect="1"/>
          </p:cNvPicPr>
          <p:nvPr/>
        </p:nvPicPr>
        <p:blipFill>
          <a:blip r:embed="rId3"/>
          <a:stretch>
            <a:fillRect/>
          </a:stretch>
        </p:blipFill>
        <p:spPr>
          <a:xfrm>
            <a:off x="679788" y="3637002"/>
            <a:ext cx="2076475" cy="736814"/>
          </a:xfrm>
          <a:prstGeom prst="rect">
            <a:avLst/>
          </a:prstGeom>
        </p:spPr>
      </p:pic>
      <p:pic>
        <p:nvPicPr>
          <p:cNvPr id="6" name="Picture 5"/>
          <p:cNvPicPr>
            <a:picLocks noChangeAspect="1"/>
          </p:cNvPicPr>
          <p:nvPr/>
        </p:nvPicPr>
        <p:blipFill>
          <a:blip r:embed="rId4"/>
          <a:stretch>
            <a:fillRect/>
          </a:stretch>
        </p:blipFill>
        <p:spPr>
          <a:xfrm>
            <a:off x="679788" y="4491383"/>
            <a:ext cx="2029108" cy="733527"/>
          </a:xfrm>
          <a:prstGeom prst="rect">
            <a:avLst/>
          </a:prstGeom>
        </p:spPr>
      </p:pic>
      <p:pic>
        <p:nvPicPr>
          <p:cNvPr id="7" name="Picture 6"/>
          <p:cNvPicPr>
            <a:picLocks noChangeAspect="1"/>
          </p:cNvPicPr>
          <p:nvPr/>
        </p:nvPicPr>
        <p:blipFill>
          <a:blip r:embed="rId5"/>
          <a:stretch>
            <a:fillRect/>
          </a:stretch>
        </p:blipFill>
        <p:spPr>
          <a:xfrm>
            <a:off x="668774" y="5360753"/>
            <a:ext cx="2619741" cy="523948"/>
          </a:xfrm>
          <a:prstGeom prst="rect">
            <a:avLst/>
          </a:prstGeom>
        </p:spPr>
      </p:pic>
      <p:pic>
        <p:nvPicPr>
          <p:cNvPr id="8" name="Picture 7"/>
          <p:cNvPicPr>
            <a:picLocks noChangeAspect="1"/>
          </p:cNvPicPr>
          <p:nvPr/>
        </p:nvPicPr>
        <p:blipFill>
          <a:blip r:embed="rId6"/>
          <a:stretch>
            <a:fillRect/>
          </a:stretch>
        </p:blipFill>
        <p:spPr>
          <a:xfrm>
            <a:off x="642648" y="5930820"/>
            <a:ext cx="2172003" cy="562053"/>
          </a:xfrm>
          <a:prstGeom prst="rect">
            <a:avLst/>
          </a:prstGeom>
        </p:spPr>
      </p:pic>
    </p:spTree>
    <p:extLst>
      <p:ext uri="{BB962C8B-B14F-4D97-AF65-F5344CB8AC3E}">
        <p14:creationId xmlns:p14="http://schemas.microsoft.com/office/powerpoint/2010/main" val="1395849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56754"/>
            <a:ext cx="11834949" cy="6505303"/>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7383" y="274321"/>
            <a:ext cx="11625943" cy="627017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554640" y="468096"/>
            <a:ext cx="3715268" cy="3753374"/>
          </a:xfrm>
          <a:prstGeom prst="rect">
            <a:avLst/>
          </a:prstGeom>
        </p:spPr>
      </p:pic>
      <p:pic>
        <p:nvPicPr>
          <p:cNvPr id="5" name="Picture 4"/>
          <p:cNvPicPr>
            <a:picLocks noChangeAspect="1"/>
          </p:cNvPicPr>
          <p:nvPr/>
        </p:nvPicPr>
        <p:blipFill>
          <a:blip r:embed="rId3"/>
          <a:stretch>
            <a:fillRect/>
          </a:stretch>
        </p:blipFill>
        <p:spPr>
          <a:xfrm>
            <a:off x="554640" y="4415245"/>
            <a:ext cx="3116023" cy="1332213"/>
          </a:xfrm>
          <a:prstGeom prst="rect">
            <a:avLst/>
          </a:prstGeom>
        </p:spPr>
      </p:pic>
    </p:spTree>
    <p:extLst>
      <p:ext uri="{BB962C8B-B14F-4D97-AF65-F5344CB8AC3E}">
        <p14:creationId xmlns:p14="http://schemas.microsoft.com/office/powerpoint/2010/main" val="2586086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56754"/>
            <a:ext cx="11834949" cy="6505303"/>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7383" y="274321"/>
            <a:ext cx="11625943" cy="627017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525296" y="543208"/>
            <a:ext cx="6935168" cy="1800476"/>
          </a:xfrm>
          <a:prstGeom prst="rect">
            <a:avLst/>
          </a:prstGeom>
        </p:spPr>
      </p:pic>
      <p:pic>
        <p:nvPicPr>
          <p:cNvPr id="5" name="Picture 4"/>
          <p:cNvPicPr>
            <a:picLocks noChangeAspect="1"/>
          </p:cNvPicPr>
          <p:nvPr/>
        </p:nvPicPr>
        <p:blipFill>
          <a:blip r:embed="rId3"/>
          <a:stretch>
            <a:fillRect/>
          </a:stretch>
        </p:blipFill>
        <p:spPr>
          <a:xfrm>
            <a:off x="525296" y="2612571"/>
            <a:ext cx="4239217" cy="3210373"/>
          </a:xfrm>
          <a:prstGeom prst="rect">
            <a:avLst/>
          </a:prstGeom>
        </p:spPr>
      </p:pic>
    </p:spTree>
    <p:extLst>
      <p:ext uri="{BB962C8B-B14F-4D97-AF65-F5344CB8AC3E}">
        <p14:creationId xmlns:p14="http://schemas.microsoft.com/office/powerpoint/2010/main" val="3264576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56754"/>
            <a:ext cx="11834949" cy="6505303"/>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7383" y="274321"/>
            <a:ext cx="11625943" cy="627017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499648" y="467235"/>
            <a:ext cx="3982006" cy="4382112"/>
          </a:xfrm>
          <a:prstGeom prst="rect">
            <a:avLst/>
          </a:prstGeom>
        </p:spPr>
      </p:pic>
      <p:pic>
        <p:nvPicPr>
          <p:cNvPr id="5" name="Picture 4"/>
          <p:cNvPicPr>
            <a:picLocks noChangeAspect="1"/>
          </p:cNvPicPr>
          <p:nvPr/>
        </p:nvPicPr>
        <p:blipFill>
          <a:blip r:embed="rId3"/>
          <a:stretch>
            <a:fillRect/>
          </a:stretch>
        </p:blipFill>
        <p:spPr>
          <a:xfrm>
            <a:off x="499648" y="5042261"/>
            <a:ext cx="3896269" cy="1286054"/>
          </a:xfrm>
          <a:prstGeom prst="rect">
            <a:avLst/>
          </a:prstGeom>
        </p:spPr>
      </p:pic>
    </p:spTree>
    <p:extLst>
      <p:ext uri="{BB962C8B-B14F-4D97-AF65-F5344CB8AC3E}">
        <p14:creationId xmlns:p14="http://schemas.microsoft.com/office/powerpoint/2010/main" val="3067692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56754"/>
            <a:ext cx="11834949" cy="6505303"/>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7382" y="274319"/>
            <a:ext cx="11625943" cy="627017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4" name="TextBox 3"/>
          <p:cNvSpPr txBox="1"/>
          <p:nvPr/>
        </p:nvSpPr>
        <p:spPr>
          <a:xfrm>
            <a:off x="561703" y="431075"/>
            <a:ext cx="10868297" cy="707886"/>
          </a:xfrm>
          <a:prstGeom prst="rect">
            <a:avLst/>
          </a:prstGeom>
          <a:noFill/>
        </p:spPr>
        <p:txBody>
          <a:bodyPr wrap="square" rtlCol="0">
            <a:spAutoFit/>
          </a:bodyPr>
          <a:lstStyle/>
          <a:p>
            <a:pPr algn="ctr"/>
            <a:endParaRPr lang="en-US" sz="4000" dirty="0"/>
          </a:p>
        </p:txBody>
      </p:sp>
      <p:pic>
        <p:nvPicPr>
          <p:cNvPr id="5" name="Picture 4"/>
          <p:cNvPicPr>
            <a:picLocks noChangeAspect="1"/>
          </p:cNvPicPr>
          <p:nvPr/>
        </p:nvPicPr>
        <p:blipFill>
          <a:blip r:embed="rId2"/>
          <a:stretch>
            <a:fillRect/>
          </a:stretch>
        </p:blipFill>
        <p:spPr>
          <a:xfrm>
            <a:off x="457199" y="554900"/>
            <a:ext cx="5772898" cy="2162174"/>
          </a:xfrm>
          <a:prstGeom prst="rect">
            <a:avLst/>
          </a:prstGeom>
        </p:spPr>
      </p:pic>
      <p:pic>
        <p:nvPicPr>
          <p:cNvPr id="6" name="Picture 5"/>
          <p:cNvPicPr>
            <a:picLocks noChangeAspect="1"/>
          </p:cNvPicPr>
          <p:nvPr/>
        </p:nvPicPr>
        <p:blipFill>
          <a:blip r:embed="rId3"/>
          <a:stretch>
            <a:fillRect/>
          </a:stretch>
        </p:blipFill>
        <p:spPr>
          <a:xfrm>
            <a:off x="479819" y="2997655"/>
            <a:ext cx="5620534" cy="3067478"/>
          </a:xfrm>
          <a:prstGeom prst="rect">
            <a:avLst/>
          </a:prstGeom>
        </p:spPr>
      </p:pic>
    </p:spTree>
    <p:extLst>
      <p:ext uri="{BB962C8B-B14F-4D97-AF65-F5344CB8AC3E}">
        <p14:creationId xmlns:p14="http://schemas.microsoft.com/office/powerpoint/2010/main" val="3220220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56754"/>
            <a:ext cx="11834949" cy="6505303"/>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7382" y="195941"/>
            <a:ext cx="11625943" cy="627017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4" name="TextBox 3"/>
          <p:cNvSpPr txBox="1"/>
          <p:nvPr/>
        </p:nvSpPr>
        <p:spPr>
          <a:xfrm>
            <a:off x="561703" y="431075"/>
            <a:ext cx="10868297" cy="707886"/>
          </a:xfrm>
          <a:prstGeom prst="rect">
            <a:avLst/>
          </a:prstGeom>
          <a:noFill/>
        </p:spPr>
        <p:txBody>
          <a:bodyPr wrap="square" rtlCol="0">
            <a:spAutoFit/>
          </a:bodyPr>
          <a:lstStyle/>
          <a:p>
            <a:pPr algn="ctr"/>
            <a:endParaRPr lang="en-US" sz="4000" dirty="0"/>
          </a:p>
        </p:txBody>
      </p:sp>
      <p:pic>
        <p:nvPicPr>
          <p:cNvPr id="5" name="Picture 4"/>
          <p:cNvPicPr>
            <a:picLocks noChangeAspect="1"/>
          </p:cNvPicPr>
          <p:nvPr/>
        </p:nvPicPr>
        <p:blipFill>
          <a:blip r:embed="rId2"/>
          <a:stretch>
            <a:fillRect/>
          </a:stretch>
        </p:blipFill>
        <p:spPr>
          <a:xfrm>
            <a:off x="431073" y="222067"/>
            <a:ext cx="5906324" cy="4420217"/>
          </a:xfrm>
          <a:prstGeom prst="rect">
            <a:avLst/>
          </a:prstGeom>
        </p:spPr>
      </p:pic>
      <p:sp>
        <p:nvSpPr>
          <p:cNvPr id="6" name="TextBox 5"/>
          <p:cNvSpPr txBox="1"/>
          <p:nvPr/>
        </p:nvSpPr>
        <p:spPr>
          <a:xfrm>
            <a:off x="6753497" y="940526"/>
            <a:ext cx="2552833"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19117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56754"/>
            <a:ext cx="11834949" cy="6505303"/>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7382" y="274319"/>
            <a:ext cx="11625943" cy="627017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70260" y="276218"/>
            <a:ext cx="11443065" cy="1615827"/>
          </a:xfrm>
          <a:prstGeom prst="rect">
            <a:avLst/>
          </a:prstGeom>
        </p:spPr>
        <p:txBody>
          <a:bodyPr wrap="square">
            <a:spAutoFit/>
          </a:bodyPr>
          <a:lstStyle/>
          <a:p>
            <a:pPr algn="just">
              <a:lnSpc>
                <a:spcPct val="150000"/>
              </a:lnSpc>
            </a:pPr>
            <a:r>
              <a:rPr lang="en-US" sz="4800" dirty="0" smtClean="0">
                <a:solidFill>
                  <a:srgbClr val="000000"/>
                </a:solidFill>
                <a:latin typeface="Nunito"/>
              </a:rPr>
              <a:t>RESEARCH </a:t>
            </a:r>
            <a:r>
              <a:rPr lang="en-US" sz="4800" dirty="0" smtClean="0">
                <a:solidFill>
                  <a:srgbClr val="000000"/>
                </a:solidFill>
                <a:latin typeface="Nunito"/>
              </a:rPr>
              <a:t>PAPER</a:t>
            </a:r>
          </a:p>
          <a:p>
            <a:pPr algn="just">
              <a:lnSpc>
                <a:spcPct val="150000"/>
              </a:lnSpc>
            </a:pPr>
            <a:r>
              <a:rPr lang="en-US" sz="1600" dirty="0">
                <a:hlinkClick r:id="rId2"/>
              </a:rPr>
              <a:t>IRJET-V6I12349.pdf</a:t>
            </a:r>
            <a:endParaRPr lang="en-US" dirty="0"/>
          </a:p>
        </p:txBody>
      </p:sp>
      <p:pic>
        <p:nvPicPr>
          <p:cNvPr id="6" name="Picture 5"/>
          <p:cNvPicPr>
            <a:picLocks noChangeAspect="1"/>
          </p:cNvPicPr>
          <p:nvPr/>
        </p:nvPicPr>
        <p:blipFill>
          <a:blip r:embed="rId3"/>
          <a:stretch>
            <a:fillRect/>
          </a:stretch>
        </p:blipFill>
        <p:spPr>
          <a:xfrm>
            <a:off x="1840169" y="2245238"/>
            <a:ext cx="8048415" cy="2561377"/>
          </a:xfrm>
          <a:prstGeom prst="rect">
            <a:avLst/>
          </a:prstGeom>
        </p:spPr>
      </p:pic>
    </p:spTree>
    <p:extLst>
      <p:ext uri="{BB962C8B-B14F-4D97-AF65-F5344CB8AC3E}">
        <p14:creationId xmlns:p14="http://schemas.microsoft.com/office/powerpoint/2010/main" val="14663906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56754"/>
            <a:ext cx="11834949" cy="6505303"/>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7382" y="274319"/>
            <a:ext cx="11625943" cy="627017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4" name="TextBox 3"/>
          <p:cNvSpPr txBox="1"/>
          <p:nvPr/>
        </p:nvSpPr>
        <p:spPr>
          <a:xfrm>
            <a:off x="561703" y="431075"/>
            <a:ext cx="10868297" cy="707886"/>
          </a:xfrm>
          <a:prstGeom prst="rect">
            <a:avLst/>
          </a:prstGeom>
          <a:noFill/>
        </p:spPr>
        <p:txBody>
          <a:bodyPr wrap="square" rtlCol="0">
            <a:spAutoFit/>
          </a:bodyPr>
          <a:lstStyle/>
          <a:p>
            <a:pPr algn="ctr"/>
            <a:endParaRPr lang="en-US" sz="4000" dirty="0"/>
          </a:p>
        </p:txBody>
      </p:sp>
      <p:pic>
        <p:nvPicPr>
          <p:cNvPr id="5" name="Picture 4"/>
          <p:cNvPicPr>
            <a:picLocks noChangeAspect="1"/>
          </p:cNvPicPr>
          <p:nvPr/>
        </p:nvPicPr>
        <p:blipFill>
          <a:blip r:embed="rId2"/>
          <a:stretch>
            <a:fillRect/>
          </a:stretch>
        </p:blipFill>
        <p:spPr>
          <a:xfrm>
            <a:off x="457199" y="431075"/>
            <a:ext cx="5725324" cy="2762636"/>
          </a:xfrm>
          <a:prstGeom prst="rect">
            <a:avLst/>
          </a:prstGeom>
        </p:spPr>
      </p:pic>
      <p:pic>
        <p:nvPicPr>
          <p:cNvPr id="6" name="Picture 5"/>
          <p:cNvPicPr>
            <a:picLocks noChangeAspect="1"/>
          </p:cNvPicPr>
          <p:nvPr/>
        </p:nvPicPr>
        <p:blipFill>
          <a:blip r:embed="rId3"/>
          <a:stretch>
            <a:fillRect/>
          </a:stretch>
        </p:blipFill>
        <p:spPr>
          <a:xfrm>
            <a:off x="457199" y="3064179"/>
            <a:ext cx="4601655" cy="3362747"/>
          </a:xfrm>
          <a:prstGeom prst="rect">
            <a:avLst/>
          </a:prstGeom>
        </p:spPr>
      </p:pic>
    </p:spTree>
    <p:extLst>
      <p:ext uri="{BB962C8B-B14F-4D97-AF65-F5344CB8AC3E}">
        <p14:creationId xmlns:p14="http://schemas.microsoft.com/office/powerpoint/2010/main" val="912679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56754"/>
            <a:ext cx="11834949" cy="6505303"/>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7382" y="274319"/>
            <a:ext cx="11625943" cy="627017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70260" y="276218"/>
            <a:ext cx="11443065" cy="2400657"/>
          </a:xfrm>
          <a:prstGeom prst="rect">
            <a:avLst/>
          </a:prstGeom>
        </p:spPr>
        <p:txBody>
          <a:bodyPr wrap="square">
            <a:spAutoFit/>
          </a:bodyPr>
          <a:lstStyle/>
          <a:p>
            <a:pPr algn="just">
              <a:lnSpc>
                <a:spcPct val="150000"/>
              </a:lnSpc>
            </a:pPr>
            <a:r>
              <a:rPr lang="en-US" sz="4800" dirty="0" smtClean="0">
                <a:solidFill>
                  <a:srgbClr val="000000"/>
                </a:solidFill>
                <a:latin typeface="Nunito"/>
              </a:rPr>
              <a:t>CONCLUSION</a:t>
            </a:r>
          </a:p>
          <a:p>
            <a:pPr algn="just">
              <a:lnSpc>
                <a:spcPct val="150000"/>
              </a:lnSpc>
            </a:pPr>
            <a:r>
              <a:rPr lang="en-US" sz="2000" dirty="0" smtClean="0">
                <a:solidFill>
                  <a:srgbClr val="000000"/>
                </a:solidFill>
                <a:latin typeface="Nunito"/>
              </a:rPr>
              <a:t>Using SVM we have obtained an accuracy of 99% in training and 96% in testing.</a:t>
            </a:r>
          </a:p>
          <a:p>
            <a:pPr algn="just">
              <a:lnSpc>
                <a:spcPct val="150000"/>
              </a:lnSpc>
            </a:pPr>
            <a:r>
              <a:rPr lang="en-US" sz="2000" dirty="0" smtClean="0">
                <a:solidFill>
                  <a:srgbClr val="000000"/>
                </a:solidFill>
                <a:latin typeface="Nunito"/>
              </a:rPr>
              <a:t>This project can be further extended to classify different types of tumors.</a:t>
            </a:r>
            <a:endParaRPr lang="en-US" sz="2000" dirty="0" smtClean="0">
              <a:solidFill>
                <a:srgbClr val="000000"/>
              </a:solidFill>
              <a:latin typeface="Nunito"/>
            </a:endParaRPr>
          </a:p>
          <a:p>
            <a:pPr fontAlgn="base"/>
            <a:endParaRPr lang="en-US" dirty="0"/>
          </a:p>
        </p:txBody>
      </p:sp>
    </p:spTree>
    <p:extLst>
      <p:ext uri="{BB962C8B-B14F-4D97-AF65-F5344CB8AC3E}">
        <p14:creationId xmlns:p14="http://schemas.microsoft.com/office/powerpoint/2010/main" val="3565846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56754"/>
            <a:ext cx="11834949" cy="6505303"/>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7382" y="274319"/>
            <a:ext cx="11625943" cy="627017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5" name="TextBox 4"/>
          <p:cNvSpPr txBox="1"/>
          <p:nvPr/>
        </p:nvSpPr>
        <p:spPr>
          <a:xfrm>
            <a:off x="561703" y="444137"/>
            <a:ext cx="10136777" cy="6801862"/>
          </a:xfrm>
          <a:prstGeom prst="rect">
            <a:avLst/>
          </a:prstGeom>
          <a:noFill/>
        </p:spPr>
        <p:txBody>
          <a:bodyPr wrap="square" rtlCol="0">
            <a:spAutoFit/>
          </a:bodyPr>
          <a:lstStyle/>
          <a:p>
            <a:r>
              <a:rPr lang="en-US" sz="4000" dirty="0" smtClean="0"/>
              <a:t>BRAIN TUMOR DETECTION USING SVM</a:t>
            </a:r>
          </a:p>
          <a:p>
            <a:endParaRPr lang="en-US" sz="2000" dirty="0"/>
          </a:p>
          <a:p>
            <a:r>
              <a:rPr lang="en-US" sz="2000" dirty="0" smtClean="0"/>
              <a:t>In this project we have tried to detect the presence of pituitary tumor using MRI scans for various patients using SVM.</a:t>
            </a:r>
          </a:p>
          <a:p>
            <a:endParaRPr lang="en-US" sz="3200" dirty="0" smtClean="0"/>
          </a:p>
          <a:p>
            <a:r>
              <a:rPr lang="en-US" sz="3200" dirty="0" smtClean="0"/>
              <a:t>LIBRARIES USED</a:t>
            </a:r>
          </a:p>
          <a:p>
            <a:r>
              <a:rPr lang="en-US" sz="2000" dirty="0" err="1" smtClean="0"/>
              <a:t>Numpy</a:t>
            </a:r>
            <a:endParaRPr lang="en-US" sz="2000" dirty="0" smtClean="0"/>
          </a:p>
          <a:p>
            <a:r>
              <a:rPr lang="en-US" sz="2000" dirty="0" smtClean="0"/>
              <a:t>Pandas</a:t>
            </a:r>
          </a:p>
          <a:p>
            <a:r>
              <a:rPr lang="en-US" sz="2000" dirty="0" err="1" smtClean="0"/>
              <a:t>Matplotlib</a:t>
            </a:r>
            <a:endParaRPr lang="en-US" sz="2000" dirty="0" smtClean="0"/>
          </a:p>
          <a:p>
            <a:r>
              <a:rPr lang="en-US" sz="2000" dirty="0" err="1" smtClean="0"/>
              <a:t>Sklearn</a:t>
            </a:r>
            <a:endParaRPr lang="en-US" sz="2000" dirty="0" smtClean="0"/>
          </a:p>
          <a:p>
            <a:r>
              <a:rPr lang="en-US" sz="2000" dirty="0" err="1" smtClean="0"/>
              <a:t>Os</a:t>
            </a:r>
            <a:endParaRPr lang="en-US" sz="2000" dirty="0" smtClean="0"/>
          </a:p>
          <a:p>
            <a:r>
              <a:rPr lang="en-US" sz="2000" dirty="0" err="1" smtClean="0"/>
              <a:t>Cv</a:t>
            </a:r>
            <a:endParaRPr lang="en-US" sz="2000" dirty="0" smtClean="0"/>
          </a:p>
          <a:p>
            <a:endParaRPr lang="en-US" sz="2000" dirty="0" smtClean="0"/>
          </a:p>
          <a:p>
            <a:r>
              <a:rPr lang="en-US" sz="3200" dirty="0" smtClean="0"/>
              <a:t>DATA SET</a:t>
            </a:r>
          </a:p>
          <a:p>
            <a:r>
              <a:rPr lang="en-US" sz="2000" dirty="0" smtClean="0"/>
              <a:t>179-Testing (105-no tumor, 74- pituitary tumor)</a:t>
            </a:r>
          </a:p>
          <a:p>
            <a:r>
              <a:rPr lang="en-US" sz="2000" dirty="0" smtClean="0"/>
              <a:t>1222-Training(395-no tumor,827-pituitary tumor)</a:t>
            </a:r>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3569245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2285999" y="530690"/>
            <a:ext cx="1685109" cy="6997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82880" y="156754"/>
            <a:ext cx="11834949" cy="6505303"/>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7382" y="235130"/>
            <a:ext cx="11625943" cy="627017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4" name="TextBox 3"/>
          <p:cNvSpPr txBox="1"/>
          <p:nvPr/>
        </p:nvSpPr>
        <p:spPr>
          <a:xfrm>
            <a:off x="561703" y="431075"/>
            <a:ext cx="10868297" cy="707886"/>
          </a:xfrm>
          <a:prstGeom prst="rect">
            <a:avLst/>
          </a:prstGeom>
          <a:noFill/>
        </p:spPr>
        <p:txBody>
          <a:bodyPr wrap="square" rtlCol="0">
            <a:spAutoFit/>
          </a:bodyPr>
          <a:lstStyle/>
          <a:p>
            <a:pPr algn="ctr"/>
            <a:endParaRPr lang="en-US" sz="4000" dirty="0"/>
          </a:p>
        </p:txBody>
      </p:sp>
      <p:sp>
        <p:nvSpPr>
          <p:cNvPr id="7" name="TextBox 6"/>
          <p:cNvSpPr txBox="1"/>
          <p:nvPr/>
        </p:nvSpPr>
        <p:spPr>
          <a:xfrm>
            <a:off x="694424" y="5016137"/>
            <a:ext cx="5823942" cy="369332"/>
          </a:xfrm>
          <a:prstGeom prst="rect">
            <a:avLst/>
          </a:prstGeom>
          <a:noFill/>
        </p:spPr>
        <p:txBody>
          <a:bodyPr wrap="square" rtlCol="0">
            <a:spAutoFit/>
          </a:bodyPr>
          <a:lstStyle/>
          <a:p>
            <a:r>
              <a:rPr lang="en-US" dirty="0" smtClean="0"/>
              <a:t>Abnormal                                              Normal</a:t>
            </a:r>
            <a:endParaRPr lang="en-US" dirty="0"/>
          </a:p>
        </p:txBody>
      </p:sp>
      <p:pic>
        <p:nvPicPr>
          <p:cNvPr id="8" name="Picture 7"/>
          <p:cNvPicPr>
            <a:picLocks noChangeAspect="1"/>
          </p:cNvPicPr>
          <p:nvPr/>
        </p:nvPicPr>
        <p:blipFill>
          <a:blip r:embed="rId2"/>
          <a:stretch>
            <a:fillRect/>
          </a:stretch>
        </p:blipFill>
        <p:spPr>
          <a:xfrm>
            <a:off x="1739454" y="543753"/>
            <a:ext cx="2817392" cy="5284175"/>
          </a:xfrm>
          <a:prstGeom prst="rect">
            <a:avLst/>
          </a:prstGeom>
        </p:spPr>
      </p:pic>
      <p:sp>
        <p:nvSpPr>
          <p:cNvPr id="9" name="TextBox 8"/>
          <p:cNvSpPr txBox="1"/>
          <p:nvPr/>
        </p:nvSpPr>
        <p:spPr>
          <a:xfrm>
            <a:off x="5290457" y="390694"/>
            <a:ext cx="5617029" cy="646331"/>
          </a:xfrm>
          <a:prstGeom prst="rect">
            <a:avLst/>
          </a:prstGeom>
          <a:noFill/>
        </p:spPr>
        <p:txBody>
          <a:bodyPr wrap="square" rtlCol="0">
            <a:spAutoFit/>
          </a:bodyPr>
          <a:lstStyle/>
          <a:p>
            <a:r>
              <a:rPr lang="en-US" sz="3600" dirty="0" smtClean="0"/>
              <a:t>FLOWCHART</a:t>
            </a:r>
            <a:endParaRPr lang="en-US" sz="3600" dirty="0"/>
          </a:p>
        </p:txBody>
      </p:sp>
    </p:spTree>
    <p:extLst>
      <p:ext uri="{BB962C8B-B14F-4D97-AF65-F5344CB8AC3E}">
        <p14:creationId xmlns:p14="http://schemas.microsoft.com/office/powerpoint/2010/main" val="2723540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56754"/>
            <a:ext cx="11834949" cy="6505303"/>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7383" y="274321"/>
            <a:ext cx="11625943" cy="627017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22514" y="274321"/>
            <a:ext cx="11155680" cy="3970318"/>
          </a:xfrm>
          <a:prstGeom prst="rect">
            <a:avLst/>
          </a:prstGeom>
          <a:noFill/>
        </p:spPr>
        <p:txBody>
          <a:bodyPr wrap="square" rtlCol="0">
            <a:spAutoFit/>
          </a:bodyPr>
          <a:lstStyle/>
          <a:p>
            <a:r>
              <a:rPr lang="en-US" sz="7200" dirty="0" smtClean="0"/>
              <a:t>SVM</a:t>
            </a:r>
            <a:endParaRPr lang="en-US" dirty="0"/>
          </a:p>
          <a:p>
            <a:r>
              <a:rPr lang="en-US" sz="2000" dirty="0"/>
              <a:t>Support Vector Machine(SVM) is a supervised machine learning algorithm used for both classification and regression. Though we say regression problems as well its best suited for classification. The objective of SVM algorithm is to find a hyperplane in an N-dimensional space that distinctly classifies the data points. The dimension of the hyperplane depends upon the number of features. If the number of input features is two, then the hyperplane is just a line. If the number of input features is three, then the hyperplane becomes a 2-D plane. It becomes difficult to imagine when the number of features exceeds three</a:t>
            </a:r>
            <a:r>
              <a:rPr lang="en-US" sz="2000" dirty="0" smtClean="0"/>
              <a:t>.</a:t>
            </a:r>
            <a:endParaRPr lang="en-US" sz="2000" dirty="0"/>
          </a:p>
          <a:p>
            <a:endParaRPr lang="en-US" sz="2000" dirty="0" smtClean="0"/>
          </a:p>
          <a:p>
            <a:r>
              <a:rPr lang="en-US" sz="2000" dirty="0"/>
              <a:t>Let’s consider two independent variables x1, x2 and one dependent variable which is either a blue circle or a red circle.</a:t>
            </a:r>
            <a:endParaRPr lang="en-US" sz="2000" dirty="0" smtClean="0"/>
          </a:p>
        </p:txBody>
      </p:sp>
      <p:pic>
        <p:nvPicPr>
          <p:cNvPr id="1026" name="Picture 2" descr="https://media.geeksforgeeks.org/wp-content/uploads/20201211162942/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947" y="3895198"/>
            <a:ext cx="2835820" cy="2532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188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56754"/>
            <a:ext cx="11834949" cy="6505303"/>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7383" y="274321"/>
            <a:ext cx="11625943" cy="627017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96388" y="479449"/>
            <a:ext cx="11207931" cy="2831544"/>
          </a:xfrm>
          <a:prstGeom prst="rect">
            <a:avLst/>
          </a:prstGeom>
        </p:spPr>
        <p:txBody>
          <a:bodyPr wrap="square">
            <a:spAutoFit/>
          </a:bodyPr>
          <a:lstStyle/>
          <a:p>
            <a:r>
              <a:rPr lang="en-US" sz="2000" dirty="0"/>
              <a:t>From the figure above its very clear that there are multiple lines (our hyperplane here is a line because we are considering only two input features x1, x2) that segregates our data points or does a classification between red and blue </a:t>
            </a:r>
            <a:r>
              <a:rPr lang="en-US" sz="2000" dirty="0" smtClean="0"/>
              <a:t>circles.</a:t>
            </a:r>
            <a:r>
              <a:rPr lang="en-US" sz="2000" dirty="0" smtClean="0">
                <a:solidFill>
                  <a:srgbClr val="FFFFFF"/>
                </a:solidFill>
              </a:rPr>
              <a:t>.</a:t>
            </a:r>
          </a:p>
          <a:p>
            <a:endParaRPr lang="en-US" sz="2000" dirty="0">
              <a:solidFill>
                <a:srgbClr val="FFFFFF"/>
              </a:solidFill>
            </a:endParaRPr>
          </a:p>
          <a:p>
            <a:r>
              <a:rPr lang="en-US" sz="2000" b="1" dirty="0"/>
              <a:t>Selecting the best hyper-plane</a:t>
            </a:r>
            <a:r>
              <a:rPr lang="en-US" sz="2000" b="1" dirty="0" smtClean="0"/>
              <a:t>:</a:t>
            </a:r>
          </a:p>
          <a:p>
            <a:endParaRPr lang="en-US" sz="2000" b="1" dirty="0"/>
          </a:p>
          <a:p>
            <a:r>
              <a:rPr lang="en-US" sz="2000" dirty="0"/>
              <a:t>One reasonable choice as the best hyperplane is the one that represents the largest separation or margin between the two classes. </a:t>
            </a:r>
            <a:endParaRPr lang="en-US" sz="2000" dirty="0" smtClean="0"/>
          </a:p>
          <a:p>
            <a:endParaRPr lang="en-US" dirty="0"/>
          </a:p>
        </p:txBody>
      </p:sp>
      <p:pic>
        <p:nvPicPr>
          <p:cNvPr id="2050" name="Picture 2" descr="https://media.geeksforgeeks.org/wp-content/uploads/20201211181531/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17" y="3174274"/>
            <a:ext cx="383857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20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56754"/>
            <a:ext cx="11834949" cy="6505303"/>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7383" y="274321"/>
            <a:ext cx="11625943" cy="627017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005252" y="7163346"/>
            <a:ext cx="11299372" cy="6008914"/>
          </a:xfrm>
          <a:prstGeom prst="rect">
            <a:avLst/>
          </a:prstGeom>
          <a:noFill/>
        </p:spPr>
        <p:txBody>
          <a:bodyPr wrap="square" rtlCol="0">
            <a:spAutoFit/>
          </a:bodyPr>
          <a:lstStyle/>
          <a:p>
            <a:endParaRPr lang="en-US" dirty="0"/>
          </a:p>
        </p:txBody>
      </p:sp>
      <p:pic>
        <p:nvPicPr>
          <p:cNvPr id="3074" name="Picture 2" descr="https://media.geeksforgeeks.org/wp-content/uploads/20201211181531/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399" y="313780"/>
            <a:ext cx="3838575" cy="30956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8486" y="1054914"/>
            <a:ext cx="6910252" cy="4708981"/>
          </a:xfrm>
          <a:prstGeom prst="rect">
            <a:avLst/>
          </a:prstGeom>
          <a:noFill/>
        </p:spPr>
        <p:txBody>
          <a:bodyPr wrap="square" rtlCol="0">
            <a:spAutoFit/>
          </a:bodyPr>
          <a:lstStyle/>
          <a:p>
            <a:r>
              <a:rPr lang="en-US" sz="2000" dirty="0"/>
              <a:t>So we choose the hyperplane whose distance from it to the nearest data point on each side is maximized. If such a hyperplane exists it is known as the maximum-margin hyperplane/hard margin. So from the above figure, we choose L2</a:t>
            </a:r>
            <a:r>
              <a:rPr lang="en-US" sz="2000" dirty="0" smtClean="0"/>
              <a:t>.</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US" sz="2000" dirty="0"/>
              <a:t>Here we have one blue ball in the boundary of the red ball</a:t>
            </a:r>
            <a:r>
              <a:rPr lang="en-US" sz="2000" dirty="0" smtClean="0"/>
              <a:t>.</a:t>
            </a:r>
            <a:r>
              <a:rPr lang="en-US" sz="2000" dirty="0"/>
              <a:t> The blue ball in the boundary of red ones is an outlier of blue balls. The SVM algorithm has the characteristics to ignore the outlier and finds the best hyperplane that maximizes the margin. SVM is robust to outliers.</a:t>
            </a:r>
          </a:p>
        </p:txBody>
      </p:sp>
      <p:pic>
        <p:nvPicPr>
          <p:cNvPr id="3076" name="Picture 4" descr="https://media.geeksforgeeks.org/wp-content/uploads/20201211191138/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99" y="3286943"/>
            <a:ext cx="361950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06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56754"/>
            <a:ext cx="11834949" cy="6505303"/>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7383" y="235132"/>
            <a:ext cx="11625943" cy="627017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b="1"/>
              <a:t>SVM Kernel:</a:t>
            </a:r>
            <a:endParaRPr lang="en-US"/>
          </a:p>
          <a:p>
            <a:pPr fontAlgn="base"/>
            <a:r>
              <a:rPr lang="en-US"/>
              <a:t>The SVM kernel is a function that takes low dimensional input space and transforms it into higher-dimensional space, ie it converts non separable problem to separable problem. It is mostly useful in non-linear separation problems. Simply put the kernel, it does some extremely complex data transformations then finds out the process to separate the data based on the labels or outputs defined.</a:t>
            </a:r>
          </a:p>
        </p:txBody>
      </p:sp>
      <p:pic>
        <p:nvPicPr>
          <p:cNvPr id="4098" name="Picture 2" descr="https://media.geeksforgeeks.org/wp-content/uploads/20201211183907/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924" y="626877"/>
            <a:ext cx="4586243" cy="202882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5577840" y="1606731"/>
            <a:ext cx="11103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573484" y="1759131"/>
            <a:ext cx="11103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00" name="Picture 4" descr="https://media.geeksforgeeks.org/wp-content/uploads/20201211185229/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3540" y="247561"/>
            <a:ext cx="3645716" cy="260512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931816" y="3409405"/>
            <a:ext cx="8708571" cy="1938992"/>
          </a:xfrm>
          <a:prstGeom prst="rect">
            <a:avLst/>
          </a:prstGeom>
        </p:spPr>
        <p:txBody>
          <a:bodyPr wrap="square">
            <a:spAutoFit/>
          </a:bodyPr>
          <a:lstStyle/>
          <a:p>
            <a:pPr fontAlgn="base"/>
            <a:r>
              <a:rPr lang="en-US" sz="2000" b="1" dirty="0"/>
              <a:t>SVM Kernel:</a:t>
            </a:r>
            <a:endParaRPr lang="en-US" sz="2000" dirty="0"/>
          </a:p>
          <a:p>
            <a:pPr fontAlgn="base"/>
            <a:r>
              <a:rPr lang="en-US" sz="2000" dirty="0"/>
              <a:t>The SVM kernel is a function that takes low dimensional input space and transforms it into higher-dimensional space, </a:t>
            </a:r>
            <a:r>
              <a:rPr lang="en-US" sz="2000" dirty="0" err="1"/>
              <a:t>ie</a:t>
            </a:r>
            <a:r>
              <a:rPr lang="en-US" sz="2000" dirty="0"/>
              <a:t> it converts non separable problem to separable problem. It is mostly useful in non-linear separation problems. Simply put the kernel, it does some extremely complex data transformations then finds out the process to separate the data based on the labels or outputs defined.</a:t>
            </a:r>
            <a:endParaRPr lang="en-US" sz="2000" b="0" i="0" dirty="0">
              <a:effectLst/>
            </a:endParaRPr>
          </a:p>
        </p:txBody>
      </p:sp>
    </p:spTree>
    <p:extLst>
      <p:ext uri="{BB962C8B-B14F-4D97-AF65-F5344CB8AC3E}">
        <p14:creationId xmlns:p14="http://schemas.microsoft.com/office/powerpoint/2010/main" val="2089593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56754"/>
            <a:ext cx="11834949" cy="6505303"/>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7383" y="274321"/>
            <a:ext cx="11625943" cy="627017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15982" y="483326"/>
            <a:ext cx="11168743" cy="2308324"/>
          </a:xfrm>
          <a:prstGeom prst="rect">
            <a:avLst/>
          </a:prstGeom>
          <a:noFill/>
        </p:spPr>
        <p:txBody>
          <a:bodyPr wrap="square" rtlCol="0">
            <a:spAutoFit/>
          </a:bodyPr>
          <a:lstStyle/>
          <a:p>
            <a:pPr fontAlgn="base"/>
            <a:r>
              <a:rPr lang="en-US" sz="4000" dirty="0" smtClean="0"/>
              <a:t>ADVANTAGES OF SVM</a:t>
            </a:r>
          </a:p>
          <a:p>
            <a:pPr fontAlgn="base"/>
            <a:endParaRPr lang="en-US" sz="2000" dirty="0"/>
          </a:p>
          <a:p>
            <a:pPr marL="342900" indent="-342900" fontAlgn="base">
              <a:buFont typeface="Arial" panose="020B0604020202020204" pitchFamily="34" charset="0"/>
              <a:buChar char="•"/>
            </a:pPr>
            <a:r>
              <a:rPr lang="en-US" sz="2000" dirty="0"/>
              <a:t>Effective in high dimensional cases</a:t>
            </a:r>
          </a:p>
          <a:p>
            <a:pPr marL="342900" indent="-342900" fontAlgn="base">
              <a:buFont typeface="Arial" panose="020B0604020202020204" pitchFamily="34" charset="0"/>
              <a:buChar char="•"/>
            </a:pPr>
            <a:r>
              <a:rPr lang="en-US" sz="2000" dirty="0"/>
              <a:t>Its memory efficient as it uses a subset of training points in the decision function called support vectors</a:t>
            </a:r>
          </a:p>
          <a:p>
            <a:pPr marL="342900" indent="-342900" fontAlgn="base">
              <a:buFont typeface="Arial" panose="020B0604020202020204" pitchFamily="34" charset="0"/>
              <a:buChar char="•"/>
            </a:pPr>
            <a:r>
              <a:rPr lang="en-US" sz="2000" dirty="0"/>
              <a:t>Different kernel functions can be specified for the decision functions and its possible to specify custom kernels</a:t>
            </a:r>
          </a:p>
        </p:txBody>
      </p:sp>
    </p:spTree>
    <p:extLst>
      <p:ext uri="{BB962C8B-B14F-4D97-AF65-F5344CB8AC3E}">
        <p14:creationId xmlns:p14="http://schemas.microsoft.com/office/powerpoint/2010/main" val="28971832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8A2F88-55C5-4ED1-9541-807C65424763}">
  <ds:schemaRefs>
    <ds:schemaRef ds:uri="http://purl.org/dc/elements/1.1/"/>
    <ds:schemaRef ds:uri="http://purl.org/dc/dcmitype/"/>
    <ds:schemaRef ds:uri="16c05727-aa75-4e4a-9b5f-8a80a1165891"/>
    <ds:schemaRef ds:uri="http://www.w3.org/XML/1998/namespace"/>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794</Words>
  <Application>Microsoft Office PowerPoint</Application>
  <PresentationFormat>Widescreen</PresentationFormat>
  <Paragraphs>80</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Lato</vt:lpstr>
      <vt:lpstr>Nunito</vt:lpstr>
      <vt:lpstr>Tw Cen MT</vt:lpstr>
      <vt:lpstr>Tw Cen MT Condensed</vt:lpstr>
      <vt:lpstr>Wingdings 3</vt:lpstr>
      <vt:lpstr>Integral</vt:lpstr>
      <vt:lpstr>Brain tumor DeTECTION using svm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2022-11-15T05:53:48Z</dcterms:created>
  <dcterms:modified xsi:type="dcterms:W3CDTF">2022-11-30T08:47:48Z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