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86605"/>
  </p:normalViewPr>
  <p:slideViewPr>
    <p:cSldViewPr snapToGrid="0" snapToObjects="1">
      <p:cViewPr varScale="1">
        <p:scale>
          <a:sx n="71" d="100"/>
          <a:sy n="71" d="100"/>
        </p:scale>
        <p:origin x="18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5B7AF-20C1-1645-B2D8-E1CDD89CDFBD}" type="datetimeFigureOut">
              <a:rPr lang="en-US" smtClean="0"/>
              <a:t>8/11/22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41450-5EBC-2649-9E29-DC1403D6A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47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Mafft</a:t>
            </a:r>
            <a:r>
              <a:rPr lang="en-US" dirty="0"/>
              <a:t> alignment</a:t>
            </a:r>
          </a:p>
          <a:p>
            <a:endParaRPr lang="en-US" dirty="0"/>
          </a:p>
          <a:p>
            <a:r>
              <a:rPr lang="en-US" dirty="0" err="1"/>
              <a:t>Fasttree</a:t>
            </a:r>
            <a:r>
              <a:rPr lang="en-US" dirty="0"/>
              <a:t> for ML phylogeny reconstruction</a:t>
            </a:r>
          </a:p>
          <a:p>
            <a:endParaRPr lang="en-US" dirty="0"/>
          </a:p>
          <a:p>
            <a:r>
              <a:rPr lang="en-US" dirty="0" err="1"/>
              <a:t>TanOak</a:t>
            </a:r>
            <a:r>
              <a:rPr lang="en-US" dirty="0"/>
              <a:t> genes are the ones with long names, no colors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41450-5EBC-2649-9E29-DC1403D6AE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16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136F94-114C-A945-99B2-A0C45B3F9A0D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9176E82-57FE-E746-A064-4AEC5C75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4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136F94-114C-A945-99B2-A0C45B3F9A0D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9176E82-57FE-E746-A064-4AEC5C75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0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0"/>
            <a:ext cx="25908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0"/>
            <a:ext cx="75692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136F94-114C-A945-99B2-A0C45B3F9A0D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9176E82-57FE-E746-A064-4AEC5C75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22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09700"/>
            <a:ext cx="5080000" cy="468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409700"/>
            <a:ext cx="5080000" cy="468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08136F94-114C-A945-99B2-A0C45B3F9A0D}" type="datetimeFigureOut">
              <a:rPr lang="en-US" smtClean="0"/>
              <a:t>8/11/22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fld id="{29176E82-57FE-E746-A064-4AEC5C75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6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136F94-114C-A945-99B2-A0C45B3F9A0D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9176E82-57FE-E746-A064-4AEC5C75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2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136F94-114C-A945-99B2-A0C45B3F9A0D}" type="datetimeFigureOut">
              <a:rPr lang="en-US" smtClean="0"/>
              <a:t>8/11/22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9176E82-57FE-E746-A064-4AEC5C75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5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09700"/>
            <a:ext cx="508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09700"/>
            <a:ext cx="508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136F94-114C-A945-99B2-A0C45B3F9A0D}" type="datetimeFigureOut">
              <a:rPr lang="en-US" smtClean="0"/>
              <a:t>8/11/22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9176E82-57FE-E746-A064-4AEC5C75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2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136F94-114C-A945-99B2-A0C45B3F9A0D}" type="datetimeFigureOut">
              <a:rPr lang="en-US" smtClean="0"/>
              <a:t>8/11/22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9176E82-57FE-E746-A064-4AEC5C75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3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136F94-114C-A945-99B2-A0C45B3F9A0D}" type="datetimeFigureOut">
              <a:rPr lang="en-US" smtClean="0"/>
              <a:t>8/11/22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9176E82-57FE-E746-A064-4AEC5C75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1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136F94-114C-A945-99B2-A0C45B3F9A0D}" type="datetimeFigureOut">
              <a:rPr lang="en-US" smtClean="0"/>
              <a:t>8/11/22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9176E82-57FE-E746-A064-4AEC5C75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136F94-114C-A945-99B2-A0C45B3F9A0D}" type="datetimeFigureOut">
              <a:rPr lang="en-US" smtClean="0"/>
              <a:t>8/11/22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9176E82-57FE-E746-A064-4AEC5C75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1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136F94-114C-A945-99B2-A0C45B3F9A0D}" type="datetimeFigureOut">
              <a:rPr lang="en-US" smtClean="0"/>
              <a:t>8/11/22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9176E82-57FE-E746-A064-4AEC5C75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2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8699"/>
            <a:ext cx="10871200" cy="748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  <a:endParaRPr lang="en-US" altLang="ja-JP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altLang="ja-JP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latin typeface="Times" charset="0"/>
              </a:defRPr>
            </a:lvl1pPr>
          </a:lstStyle>
          <a:p>
            <a:fld id="{08136F94-114C-A945-99B2-A0C45B3F9A0D}" type="datetimeFigureOut">
              <a:rPr lang="en-US" smtClean="0"/>
              <a:t>8/11/22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latin typeface="Times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latin typeface="Times" charset="0"/>
              </a:defRPr>
            </a:lvl1pPr>
          </a:lstStyle>
          <a:p>
            <a:fld id="{29176E82-57FE-E746-A064-4AEC5C757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0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elvetica" charset="0"/>
          <a:ea typeface="Osaka" charset="-128"/>
          <a:cs typeface="Osaka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elvetica" charset="0"/>
          <a:ea typeface="Osaka" charset="-128"/>
          <a:cs typeface="Osaka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elvetica" charset="0"/>
          <a:ea typeface="Osaka" charset="-128"/>
          <a:cs typeface="Osaka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elvetica" charset="0"/>
          <a:ea typeface="Osaka" charset="-128"/>
          <a:cs typeface="Osaka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elvetica" charset="0"/>
          <a:ea typeface="Osaka" charset="-128"/>
          <a:cs typeface="Osaka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elvetica" charset="0"/>
          <a:ea typeface="Osaka" charset="-128"/>
          <a:cs typeface="Osaka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elvetica" charset="0"/>
          <a:ea typeface="Osaka" charset="-128"/>
          <a:cs typeface="Osaka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elvetica" charset="0"/>
          <a:ea typeface="Osaka" charset="-128"/>
          <a:cs typeface="Osaka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F9AB8B-3E73-0157-A5ED-C0701DA4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6829"/>
            <a:ext cx="10871200" cy="748106"/>
          </a:xfrm>
        </p:spPr>
        <p:txBody>
          <a:bodyPr/>
          <a:lstStyle/>
          <a:p>
            <a:r>
              <a:rPr lang="en-US" dirty="0"/>
              <a:t>GO terms “polysaccharide binding” and “electron transfer activity” </a:t>
            </a:r>
            <a:br>
              <a:rPr lang="en-US" dirty="0"/>
            </a:br>
            <a:r>
              <a:rPr lang="en-US" dirty="0"/>
              <a:t>are enriched in high </a:t>
            </a:r>
            <a:r>
              <a:rPr lang="en-US" dirty="0" err="1"/>
              <a:t>dN</a:t>
            </a:r>
            <a:r>
              <a:rPr lang="en-US" dirty="0"/>
              <a:t>/</a:t>
            </a:r>
            <a:r>
              <a:rPr lang="en-US" dirty="0" err="1"/>
              <a:t>dS</a:t>
            </a:r>
            <a:r>
              <a:rPr lang="en-US" dirty="0"/>
              <a:t> genes</a:t>
            </a:r>
          </a:p>
        </p:txBody>
      </p:sp>
      <p:pic>
        <p:nvPicPr>
          <p:cNvPr id="7" name="Picture 6" descr="&#10;">
            <a:extLst>
              <a:ext uri="{FF2B5EF4-FFF2-40B4-BE49-F238E27FC236}">
                <a16:creationId xmlns:a16="http://schemas.microsoft.com/office/drawing/2014/main" id="{1F30EC19-E7AD-F8CC-5B70-57606D224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71417"/>
            <a:ext cx="8813800" cy="5449754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88585BE2-A937-1AD7-2C4E-5CC4F6452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10" y="6250825"/>
            <a:ext cx="2176529" cy="5568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15232D-CF8A-747F-E383-BF318EC12771}"/>
              </a:ext>
            </a:extLst>
          </p:cNvPr>
          <p:cNvSpPr txBox="1"/>
          <p:nvPr/>
        </p:nvSpPr>
        <p:spPr>
          <a:xfrm>
            <a:off x="9917090" y="6530654"/>
            <a:ext cx="219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Paulo </a:t>
            </a:r>
            <a:r>
              <a:rPr lang="en-US" sz="1200" dirty="0" err="1"/>
              <a:t>Magalang</a:t>
            </a:r>
            <a:r>
              <a:rPr lang="en-US" sz="1200" dirty="0"/>
              <a:t>, </a:t>
            </a:r>
            <a:r>
              <a:rPr lang="en-US" sz="1200" dirty="0" err="1"/>
              <a:t>Julin</a:t>
            </a:r>
            <a:r>
              <a:rPr lang="en-US" sz="1200" dirty="0"/>
              <a:t> Maloof</a:t>
            </a:r>
          </a:p>
        </p:txBody>
      </p:sp>
    </p:spTree>
    <p:extLst>
      <p:ext uri="{BB962C8B-B14F-4D97-AF65-F5344CB8AC3E}">
        <p14:creationId xmlns:p14="http://schemas.microsoft.com/office/powerpoint/2010/main" val="231441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B3BD-F306-41C6-27BE-18B9570B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4761"/>
            <a:ext cx="10871200" cy="748106"/>
          </a:xfrm>
        </p:spPr>
        <p:txBody>
          <a:bodyPr/>
          <a:lstStyle/>
          <a:p>
            <a:r>
              <a:rPr lang="en-US" dirty="0"/>
              <a:t>Many high </a:t>
            </a:r>
            <a:r>
              <a:rPr lang="en-US" dirty="0" err="1"/>
              <a:t>dN</a:t>
            </a:r>
            <a:r>
              <a:rPr lang="en-US" dirty="0"/>
              <a:t>/</a:t>
            </a:r>
            <a:r>
              <a:rPr lang="en-US" dirty="0" err="1"/>
              <a:t>dS</a:t>
            </a:r>
            <a:r>
              <a:rPr lang="en-US" dirty="0"/>
              <a:t> polysaccharide binding genes </a:t>
            </a:r>
            <a:br>
              <a:rPr lang="en-US" dirty="0"/>
            </a:br>
            <a:r>
              <a:rPr lang="en-US" dirty="0"/>
              <a:t>have homology to defense response genes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FF85E-20F0-EE57-3C43-AB5983BF4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the 10 genes in the “polysaccharide binding” category with </a:t>
            </a:r>
            <a:r>
              <a:rPr lang="en-US" dirty="0" err="1"/>
              <a:t>dN</a:t>
            </a:r>
            <a:r>
              <a:rPr lang="en-US" dirty="0"/>
              <a:t>/</a:t>
            </a:r>
            <a:r>
              <a:rPr lang="en-US" dirty="0" err="1"/>
              <a:t>dS</a:t>
            </a:r>
            <a:r>
              <a:rPr lang="en-US" dirty="0"/>
              <a:t> &gt; 1.2:</a:t>
            </a:r>
          </a:p>
          <a:p>
            <a:pPr lvl="1"/>
            <a:r>
              <a:rPr lang="en-US" dirty="0"/>
              <a:t>6 Have homology to </a:t>
            </a:r>
            <a:r>
              <a:rPr lang="en-US" i="1" dirty="0"/>
              <a:t>LEAF RUST RESISTANCE 10 RECEPTOR KINASE-LIKE</a:t>
            </a:r>
            <a:r>
              <a:rPr lang="en-US" dirty="0"/>
              <a:t> (LRK10L) genes</a:t>
            </a:r>
          </a:p>
          <a:p>
            <a:pPr lvl="1"/>
            <a:r>
              <a:rPr lang="en-US" dirty="0"/>
              <a:t>2 Have homology to other cell wall associated kinases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AE1EFEF-4FB2-CE0F-6244-66475894A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0" y="6250825"/>
            <a:ext cx="2176529" cy="5568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0B368D-B67D-1C57-DEE4-E4AB52EA2E11}"/>
              </a:ext>
            </a:extLst>
          </p:cNvPr>
          <p:cNvSpPr txBox="1"/>
          <p:nvPr/>
        </p:nvSpPr>
        <p:spPr>
          <a:xfrm>
            <a:off x="9917090" y="6530654"/>
            <a:ext cx="2194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Paulo </a:t>
            </a:r>
            <a:r>
              <a:rPr lang="en-US" sz="1200" dirty="0" err="1"/>
              <a:t>Magalang</a:t>
            </a:r>
            <a:r>
              <a:rPr lang="en-US" sz="1200" dirty="0"/>
              <a:t>, </a:t>
            </a:r>
            <a:r>
              <a:rPr lang="en-US" sz="1200" dirty="0" err="1"/>
              <a:t>Julin</a:t>
            </a:r>
            <a:r>
              <a:rPr lang="en-US" sz="1200" dirty="0"/>
              <a:t> Maloof</a:t>
            </a:r>
          </a:p>
        </p:txBody>
      </p:sp>
    </p:spTree>
    <p:extLst>
      <p:ext uri="{BB962C8B-B14F-4D97-AF65-F5344CB8AC3E}">
        <p14:creationId xmlns:p14="http://schemas.microsoft.com/office/powerpoint/2010/main" val="188814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A9ED-F6EA-127C-2A2A-C1A0674A4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364" y="306940"/>
            <a:ext cx="5185893" cy="748106"/>
          </a:xfrm>
        </p:spPr>
        <p:txBody>
          <a:bodyPr/>
          <a:lstStyle/>
          <a:p>
            <a:r>
              <a:rPr lang="en-US" dirty="0"/>
              <a:t>Confirm correct ortholog ID for two LRK10 genes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8B34E-CA47-FE56-330E-8A15EA1FB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774065"/>
            <a:ext cx="5287493" cy="4953000"/>
          </a:xfrm>
        </p:spPr>
        <p:txBody>
          <a:bodyPr/>
          <a:lstStyle/>
          <a:p>
            <a:r>
              <a:rPr lang="en-US" dirty="0"/>
              <a:t>If we mis-identified oak homologs, the high </a:t>
            </a:r>
            <a:r>
              <a:rPr lang="en-US" dirty="0" err="1"/>
              <a:t>dN</a:t>
            </a:r>
            <a:r>
              <a:rPr lang="en-US" dirty="0"/>
              <a:t>/</a:t>
            </a:r>
            <a:r>
              <a:rPr lang="en-US" dirty="0" err="1"/>
              <a:t>dS</a:t>
            </a:r>
            <a:r>
              <a:rPr lang="en-US" dirty="0"/>
              <a:t> could be an artefact</a:t>
            </a:r>
          </a:p>
          <a:p>
            <a:r>
              <a:rPr lang="en-US" dirty="0"/>
              <a:t>Align query similar genes and align, build tree</a:t>
            </a:r>
          </a:p>
          <a:p>
            <a:r>
              <a:rPr lang="en-US" dirty="0"/>
              <a:t>Find many lineage-specific expansions of this gene family</a:t>
            </a:r>
          </a:p>
          <a:p>
            <a:r>
              <a:rPr lang="en-US" dirty="0"/>
              <a:t>Correct </a:t>
            </a:r>
            <a:r>
              <a:rPr lang="en-US" dirty="0" err="1"/>
              <a:t>orthlogs</a:t>
            </a:r>
            <a:r>
              <a:rPr lang="en-US" dirty="0"/>
              <a:t> </a:t>
            </a:r>
            <a:r>
              <a:rPr lang="en-US" dirty="0" err="1"/>
              <a:t>ID’d</a:t>
            </a:r>
            <a:r>
              <a:rPr lang="en-US" dirty="0"/>
              <a:t> (next slide)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A1561-6A4D-950C-3CF3-DFE7A22E3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612" y="-412079"/>
            <a:ext cx="8664776" cy="765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3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27FA-D718-4E87-03B3-5CA6BA0F0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94"/>
            <a:ext cx="5952565" cy="748106"/>
          </a:xfrm>
        </p:spPr>
        <p:txBody>
          <a:bodyPr/>
          <a:lstStyle/>
          <a:p>
            <a:r>
              <a:rPr lang="en-US" dirty="0"/>
              <a:t>More changes in Oak than Tanoak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42660D-3A75-F8E0-89CE-8713EDC3D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4123765" cy="4953000"/>
          </a:xfrm>
        </p:spPr>
        <p:txBody>
          <a:bodyPr/>
          <a:lstStyle/>
          <a:p>
            <a:r>
              <a:rPr lang="en-US" dirty="0"/>
              <a:t>Branch length longer for Oak than Tanoak</a:t>
            </a:r>
          </a:p>
          <a:p>
            <a:r>
              <a:rPr lang="en-US" dirty="0"/>
              <a:t>Suggests that selection </a:t>
            </a:r>
            <a:r>
              <a:rPr lang="en-US"/>
              <a:t>was stringer </a:t>
            </a:r>
            <a:r>
              <a:rPr lang="en-US" dirty="0"/>
              <a:t>to change protein sequence in Oak lineage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2637BF-F505-5CFC-9D1C-7CA8DD33FA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3" t="-1" r="38955" b="40893"/>
          <a:stretch/>
        </p:blipFill>
        <p:spPr>
          <a:xfrm>
            <a:off x="4554071" y="-237247"/>
            <a:ext cx="7673789" cy="708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86754"/>
      </p:ext>
    </p:extLst>
  </p:cSld>
  <p:clrMapOvr>
    <a:masterClrMapping/>
  </p:clrMapOvr>
</p:sld>
</file>

<file path=ppt/theme/theme1.xml><?xml version="1.0" encoding="utf-8"?>
<a:theme xmlns:a="http://schemas.openxmlformats.org/drawingml/2006/main" name="WhiteBackgroundSmallFonts">
  <a:themeElements>
    <a:clrScheme name="新しいプレゼンテーション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新しいプレゼンテーション">
      <a:majorFont>
        <a:latin typeface="Helvetica"/>
        <a:ea typeface="Osaka"/>
        <a:cs typeface="Osaka"/>
      </a:majorFont>
      <a:minorFont>
        <a:latin typeface="Helvetica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新しい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WhiteBackgroundSmallFonts</Template>
  <TotalTime>81</TotalTime>
  <Words>178</Words>
  <Application>Microsoft Macintosh PowerPoint</Application>
  <PresentationFormat>Widescreen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Helvetica</vt:lpstr>
      <vt:lpstr>Times</vt:lpstr>
      <vt:lpstr>WhiteBackgroundSmallFonts</vt:lpstr>
      <vt:lpstr>GO terms “polysaccharide binding” and “electron transfer activity”  are enriched in high dN/dS genes</vt:lpstr>
      <vt:lpstr>Many high dN/dS polysaccharide binding genes  have homology to defense response genes</vt:lpstr>
      <vt:lpstr>Confirm correct ortholog ID for two LRK10 genes </vt:lpstr>
      <vt:lpstr>More changes in Oak than Tanoak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terms “polysaccharide binding” and “electron transfer activity”  are enriched in high dN/dS genes</dc:title>
  <dc:creator>Julin Maloof</dc:creator>
  <cp:lastModifiedBy>Julin Maloof</cp:lastModifiedBy>
  <cp:revision>4</cp:revision>
  <dcterms:created xsi:type="dcterms:W3CDTF">2022-06-02T21:03:32Z</dcterms:created>
  <dcterms:modified xsi:type="dcterms:W3CDTF">2022-08-11T22:03:49Z</dcterms:modified>
</cp:coreProperties>
</file>