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1" r:id="rId8"/>
    <p:sldId id="260" r:id="rId9"/>
    <p:sldId id="262" r:id="rId10"/>
    <p:sldId id="263" r:id="rId11"/>
    <p:sldId id="264" r:id="rId12"/>
    <p:sldId id="265" r:id="rId13"/>
    <p:sldId id="266" r:id="rId14"/>
    <p:sldId id="270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6" r:id="rId25"/>
    <p:sldId id="283" r:id="rId26"/>
    <p:sldId id="284" r:id="rId27"/>
    <p:sldId id="287" r:id="rId28"/>
    <p:sldId id="285" r:id="rId29"/>
    <p:sldId id="288" r:id="rId30"/>
    <p:sldId id="282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58"/>
  </p:normalViewPr>
  <p:slideViewPr>
    <p:cSldViewPr snapToGrid="0">
      <p:cViewPr varScale="1">
        <p:scale>
          <a:sx n="91" d="100"/>
          <a:sy n="91" d="100"/>
        </p:scale>
        <p:origin x="19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9F64-85EE-C8B6-F2DE-A0386B432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B18E9-3228-D477-9971-8DC84B759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6CD8F-734B-5BC6-5907-74652A1A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531DE-083D-C64B-6B3E-D4ADD4BD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2E6F0-E24C-59EC-1867-E0FDE779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BCB9-082F-2538-4368-63A4E01A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7FB2D-066A-814D-ACCA-CC7EF8A36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FB6F0-4258-7501-3B7F-844A6823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6523-6FD9-5D3B-B0A8-F353B293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171E-D11C-F84C-BF1D-2BC96BC5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2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6E557-99E6-3D20-81D1-FA4BBE9D9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EA024-208B-0CDA-F766-CC6DF2C84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94F65-F3B9-0635-1A6E-3A8DD1A3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D0CF6-B364-8334-5030-04C310C1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6C315-ADCF-4AF1-E3C2-64B29C55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57A7-AD20-4B5C-111D-7013CED8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5572-8451-80E6-85A2-65BDC7CD1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49ED6-5FF9-412E-0667-838B6359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0E04A-384C-5637-0F45-961DA9EC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665A5-2795-A5E3-EC30-0303EE59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4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6EE7-740B-6155-6345-10357B19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7E4F5-4071-B3EB-468F-E355BF58B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4BB26-0567-C940-E915-F871810B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925A-780F-6DD6-844D-BABF16DF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0891B-443D-9A86-C0A2-7A73EBCF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0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ABBB-3FB4-E72D-A150-FA5D431F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6956-B156-F990-820A-BC670B467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187E8-A174-C09D-C5A2-43702F670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0AB2B-879C-3128-9FD0-73D38386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86254-44D2-47E8-B20E-842B7228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269C9-A600-4E33-0486-AD52BC88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8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4CE0-6A77-C0E9-3436-DAB7203ED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44505-0C78-435F-6D8F-315CA3B3D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AEE32-C22C-9EB7-BAFA-1E9ECEB7C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A0560-25CB-E9F6-C519-B3B391758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FB5EF-CCEA-810A-416B-809015B17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B1C5E-D97D-75A0-D20E-92C82ACD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D3978-9921-50AA-F31D-EB1F244A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BF06A-FB6F-F02B-1FFD-774F1044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0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3B0D-5530-0EB2-159D-598E8BA6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E5101-774A-44EC-2E64-0A104107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635CA-1C3D-0818-D21C-A39E299F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E68BC-A7AE-49DF-0057-2F4F72F8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5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741FA-E480-FD09-7CC4-15583D43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3/12/25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64A48-6CD9-4CB7-A3BB-FB7251F8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F7749-69A8-6B26-A001-F44B104B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5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8694-1090-7435-CDC4-892DC8D4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7508-5E85-480A-457C-A9053FBB0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38FC8-8620-49AF-A87B-017E9E276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068D1-8B80-8D14-9168-B8AAF05F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22CC4-AAC1-184C-54DA-3BDFD267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49C90-4B9A-4D33-F4D0-C9BE2E4A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E66C-C92B-F42C-75A8-207B0B98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0551D-B9F6-81A4-C75A-975198549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DB9AE-780A-591E-AB43-71CBAF0BD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D06AE-606A-0E88-DC92-08426AF5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B4-566C-8B4A-A9A4-CF91A384B245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FEB8-BCA2-2AB0-D641-4328F1CE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43F6C-FE74-EB58-E7A6-6463FB69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9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073ED-B347-1DB4-C79C-DA3AA45D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3CC2A-69B9-B38C-8EBF-8E3BC09D8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6EEBF-ED58-85DE-1523-41E742B4B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DDF8B4-566C-8B4A-A9A4-CF91A384B245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3CC99-2ECD-8577-F50F-C3DF3E266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2B787-F7F1-77D4-A815-D1EEA1FD7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11BFA9-B704-3A46-97D2-057889DF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1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604C-2B1B-D485-1E6B-C5890E195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Ceratopteris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LFY </a:t>
            </a:r>
            <a:r>
              <a:rPr lang="en-US" dirty="0" err="1"/>
              <a:t>RNAseq</a:t>
            </a:r>
            <a:br>
              <a:rPr lang="en-US" dirty="0"/>
            </a:br>
            <a:r>
              <a:rPr lang="en-US" dirty="0"/>
              <a:t>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A1921-808A-3522-C7BA-27CE93AE7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18, 2025</a:t>
            </a:r>
          </a:p>
        </p:txBody>
      </p:sp>
    </p:spTree>
    <p:extLst>
      <p:ext uri="{BB962C8B-B14F-4D97-AF65-F5344CB8AC3E}">
        <p14:creationId xmlns:p14="http://schemas.microsoft.com/office/powerpoint/2010/main" val="3579570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6912B-A684-06AB-36B9-F42137EC9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7296-4E7C-2714-A966-DDBCBA99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18"/>
            <a:ext cx="10515600" cy="648129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attempt 1: WGCNA, sporophyte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BAA65A9-1A31-DBC0-BCC4-96B8F6D8CD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707B7639-70EA-FA50-3762-2A91C060EE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AE78DDD8-0660-8C6C-0D5E-C7BBCA0FF7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83636A0B-F713-5020-C036-8993E704BD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1213022"/>
            <a:ext cx="2673178" cy="267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F750A-74B0-B889-847F-FD3304E4F975}"/>
              </a:ext>
            </a:extLst>
          </p:cNvPr>
          <p:cNvSpPr txBox="1"/>
          <p:nvPr/>
        </p:nvSpPr>
        <p:spPr>
          <a:xfrm>
            <a:off x="10132541" y="506627"/>
            <a:ext cx="19152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“color” is a module</a:t>
            </a:r>
          </a:p>
          <a:p>
            <a:endParaRPr lang="en-US" dirty="0"/>
          </a:p>
          <a:p>
            <a:r>
              <a:rPr lang="en-US" dirty="0"/>
              <a:t>Y-axis is first PC of expression of that module</a:t>
            </a:r>
          </a:p>
          <a:p>
            <a:endParaRPr lang="en-US" dirty="0"/>
          </a:p>
          <a:p>
            <a:r>
              <a:rPr lang="en-US" dirty="0"/>
              <a:t>LFY1 is in BROWN</a:t>
            </a:r>
          </a:p>
          <a:p>
            <a:endParaRPr lang="en-US" dirty="0"/>
          </a:p>
          <a:p>
            <a:r>
              <a:rPr lang="en-US" dirty="0"/>
              <a:t>LFY2 is in BLUE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CCCA83-095E-5704-FEA3-06E054728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4" y="720811"/>
            <a:ext cx="9874230" cy="5924538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81D4FC4-62C5-E203-18C9-E87BE6294DFC}"/>
              </a:ext>
            </a:extLst>
          </p:cNvPr>
          <p:cNvSpPr/>
          <p:nvPr/>
        </p:nvSpPr>
        <p:spPr>
          <a:xfrm>
            <a:off x="2456121" y="729048"/>
            <a:ext cx="1733107" cy="8126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B02E1AC-2C6B-BCA4-A261-77091D256E7F}"/>
              </a:ext>
            </a:extLst>
          </p:cNvPr>
          <p:cNvSpPr/>
          <p:nvPr/>
        </p:nvSpPr>
        <p:spPr>
          <a:xfrm>
            <a:off x="4189228" y="715776"/>
            <a:ext cx="1658679" cy="83658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6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17DC0-03DA-E9E4-EC77-BC3C72A1D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3A95-1E34-3AC5-C98F-09CE2AFE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18"/>
            <a:ext cx="10515600" cy="648129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attempt 1: WGCNA, sporophyte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3AC5588-9364-EF23-1F17-6EC4FC9ADD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DF5AE60-48ED-BFAB-B1F7-7561EAA98B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6B03028-483F-D754-EDB3-1F234EB450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11E4D984-CB4A-6FE3-4437-E694864E9F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1213022"/>
            <a:ext cx="2673178" cy="267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69337-94A7-C26E-1290-A632CE970367}"/>
              </a:ext>
            </a:extLst>
          </p:cNvPr>
          <p:cNvSpPr txBox="1"/>
          <p:nvPr/>
        </p:nvSpPr>
        <p:spPr>
          <a:xfrm>
            <a:off x="10132541" y="506627"/>
            <a:ext cx="19152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“color” is a module</a:t>
            </a:r>
          </a:p>
          <a:p>
            <a:endParaRPr lang="en-US" dirty="0"/>
          </a:p>
          <a:p>
            <a:r>
              <a:rPr lang="en-US" dirty="0"/>
              <a:t>heatmap is first PC of expression of that module</a:t>
            </a:r>
          </a:p>
          <a:p>
            <a:endParaRPr lang="en-US" dirty="0"/>
          </a:p>
          <a:p>
            <a:r>
              <a:rPr lang="en-US" dirty="0"/>
              <a:t>LFY1 is in BROWN</a:t>
            </a:r>
          </a:p>
          <a:p>
            <a:endParaRPr lang="en-US" dirty="0"/>
          </a:p>
          <a:p>
            <a:r>
              <a:rPr lang="en-US" dirty="0"/>
              <a:t>LFY2 is in BLUE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31A106-CC8D-B34B-E4A1-281C72D97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84" y="729047"/>
            <a:ext cx="9578349" cy="5926934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B472981-EC95-F1D6-405C-A2712D455A05}"/>
              </a:ext>
            </a:extLst>
          </p:cNvPr>
          <p:cNvSpPr/>
          <p:nvPr/>
        </p:nvSpPr>
        <p:spPr>
          <a:xfrm>
            <a:off x="3185391" y="2303585"/>
            <a:ext cx="218303" cy="44610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B8B3D9A-B1C7-B02D-E497-F8FBF089F71F}"/>
              </a:ext>
            </a:extLst>
          </p:cNvPr>
          <p:cNvSpPr/>
          <p:nvPr/>
        </p:nvSpPr>
        <p:spPr>
          <a:xfrm>
            <a:off x="6570636" y="2315990"/>
            <a:ext cx="218303" cy="446109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4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E7484-C118-B77F-9F25-0CBCDB307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6897-1FD8-CD66-9938-CE0A046D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18"/>
            <a:ext cx="10515600" cy="648129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attempt 1: WGCNA, gametophyte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0AA1BE6-61EC-1C01-5D81-78B6C7BC67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05C7EE7-7E62-62F8-6D97-5EC31786BD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BFE5D49-48EF-1362-1210-CC80C64273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60D3FA03-F9C4-53A8-FC92-7D5EAA2CFB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1213022"/>
            <a:ext cx="2673178" cy="267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517800-456D-04D5-33F8-8297903740C8}"/>
              </a:ext>
            </a:extLst>
          </p:cNvPr>
          <p:cNvSpPr txBox="1"/>
          <p:nvPr/>
        </p:nvSpPr>
        <p:spPr>
          <a:xfrm>
            <a:off x="10132541" y="506627"/>
            <a:ext cx="1915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“color” is a module</a:t>
            </a:r>
          </a:p>
          <a:p>
            <a:endParaRPr lang="en-US" dirty="0"/>
          </a:p>
          <a:p>
            <a:r>
              <a:rPr lang="en-US" dirty="0"/>
              <a:t>Y-axis is first PC of expression of that module</a:t>
            </a:r>
          </a:p>
          <a:p>
            <a:endParaRPr lang="en-US" dirty="0"/>
          </a:p>
          <a:p>
            <a:r>
              <a:rPr lang="en-US" dirty="0"/>
              <a:t>LFY1 is in TURQUOISE</a:t>
            </a:r>
          </a:p>
          <a:p>
            <a:endParaRPr lang="en-US" dirty="0"/>
          </a:p>
          <a:p>
            <a:r>
              <a:rPr lang="en-US" dirty="0"/>
              <a:t>LFY2 is in BROWN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351EAF-E49E-6F7B-5811-29CC0B8E8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1" y="729046"/>
            <a:ext cx="9765057" cy="6048035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07D2C17-A9C9-B010-BE20-B8227C6EE2DD}"/>
              </a:ext>
            </a:extLst>
          </p:cNvPr>
          <p:cNvSpPr/>
          <p:nvPr/>
        </p:nvSpPr>
        <p:spPr>
          <a:xfrm>
            <a:off x="4618817" y="729044"/>
            <a:ext cx="1915297" cy="12167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9BA3490-CFC3-A466-9360-0E22E8E51CAB}"/>
              </a:ext>
            </a:extLst>
          </p:cNvPr>
          <p:cNvSpPr/>
          <p:nvPr/>
        </p:nvSpPr>
        <p:spPr>
          <a:xfrm>
            <a:off x="656417" y="4315761"/>
            <a:ext cx="1915297" cy="121671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13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19AA3-7D8F-83EC-A28B-9471F7C7C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86B9-FB6D-6254-E2FA-0CD06FC6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18"/>
            <a:ext cx="10515600" cy="648129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attempt 1: WGCNA, gametophyte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C168545-EDDE-43ED-A065-9EB23EEE72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7FC66EBA-B8B0-46DA-C30B-E82F19FF99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CAD6344-E3DA-B0C4-BAC8-6CA8F8BC9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D906F29-63CE-4A22-32F2-16D9799B4B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1213022"/>
            <a:ext cx="2673178" cy="267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EC8F56-8D77-EEEF-14A9-03DDDBD80B7F}"/>
              </a:ext>
            </a:extLst>
          </p:cNvPr>
          <p:cNvSpPr txBox="1"/>
          <p:nvPr/>
        </p:nvSpPr>
        <p:spPr>
          <a:xfrm>
            <a:off x="10132541" y="506627"/>
            <a:ext cx="19152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“color” is a module</a:t>
            </a:r>
          </a:p>
          <a:p>
            <a:endParaRPr lang="en-US" dirty="0"/>
          </a:p>
          <a:p>
            <a:r>
              <a:rPr lang="en-US" dirty="0"/>
              <a:t>LFY1 is in TURQUOISE</a:t>
            </a:r>
          </a:p>
          <a:p>
            <a:endParaRPr lang="en-US" dirty="0"/>
          </a:p>
          <a:p>
            <a:r>
              <a:rPr lang="en-US" dirty="0"/>
              <a:t>LFY2 is in BROWN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FF9F8B-2529-29D3-9DF9-33ADB5954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1" y="614916"/>
            <a:ext cx="9711245" cy="6009168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E31ACD0-7143-CFE5-A895-8A075A437C3F}"/>
              </a:ext>
            </a:extLst>
          </p:cNvPr>
          <p:cNvSpPr/>
          <p:nvPr/>
        </p:nvSpPr>
        <p:spPr>
          <a:xfrm>
            <a:off x="6215449" y="2158409"/>
            <a:ext cx="490151" cy="47049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D1E5FF-0EEC-148D-50D9-98D31951D40D}"/>
              </a:ext>
            </a:extLst>
          </p:cNvPr>
          <p:cNvSpPr/>
          <p:nvPr/>
        </p:nvSpPr>
        <p:spPr>
          <a:xfrm>
            <a:off x="3271476" y="2153093"/>
            <a:ext cx="490151" cy="4704907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5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E1B4-8E5E-D62B-7684-76ED53A2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661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C10F-99C3-BC9E-BF36-7C8F66676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009"/>
            <a:ext cx="10515600" cy="4932954"/>
          </a:xfrm>
        </p:spPr>
        <p:txBody>
          <a:bodyPr/>
          <a:lstStyle/>
          <a:p>
            <a:r>
              <a:rPr lang="en-US" dirty="0"/>
              <a:t>Gene Ontology (GO) categories for each module</a:t>
            </a:r>
          </a:p>
          <a:p>
            <a:r>
              <a:rPr lang="en-US" dirty="0"/>
              <a:t>Enriched promoter motifs for each modules</a:t>
            </a:r>
          </a:p>
          <a:p>
            <a:r>
              <a:rPr lang="en-US" dirty="0"/>
              <a:t>Build a mutual rank (MR) network</a:t>
            </a:r>
          </a:p>
          <a:p>
            <a:pPr lvl="1"/>
            <a:r>
              <a:rPr lang="en-US" dirty="0"/>
              <a:t>Rationale:</a:t>
            </a:r>
          </a:p>
          <a:p>
            <a:pPr lvl="2"/>
            <a:r>
              <a:rPr lang="en-US" dirty="0"/>
              <a:t>Current LFY modules are very large many hundreds to thousands of genes</a:t>
            </a:r>
          </a:p>
          <a:p>
            <a:pPr lvl="2"/>
            <a:r>
              <a:rPr lang="en-US" dirty="0"/>
              <a:t>A MR network will allow me to more easily identify LFYs’ closest connections</a:t>
            </a:r>
          </a:p>
        </p:txBody>
      </p:sp>
    </p:spTree>
    <p:extLst>
      <p:ext uri="{BB962C8B-B14F-4D97-AF65-F5344CB8AC3E}">
        <p14:creationId xmlns:p14="http://schemas.microsoft.com/office/powerpoint/2010/main" val="3176333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8DF8-C233-DD84-D4DA-FEB8F5193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 March 13,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A80F9-468F-7B46-D679-0473B3254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10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F856-F0C4-2C37-173A-167F5784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new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1358-A285-6678-9770-B46C7EEFE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enrichment of WGCNA modules</a:t>
            </a:r>
          </a:p>
          <a:p>
            <a:r>
              <a:rPr lang="en-US" dirty="0"/>
              <a:t>Looked for module membership of MADS box genes</a:t>
            </a:r>
          </a:p>
          <a:p>
            <a:r>
              <a:rPr lang="en-US" dirty="0"/>
              <a:t>Tried a new method “Targeted Gene Correlation Network” (TGCN)</a:t>
            </a:r>
          </a:p>
          <a:p>
            <a:r>
              <a:rPr lang="en-US" dirty="0"/>
              <a:t>Built mutual rank (MR) networks</a:t>
            </a:r>
          </a:p>
        </p:txBody>
      </p:sp>
    </p:spTree>
    <p:extLst>
      <p:ext uri="{BB962C8B-B14F-4D97-AF65-F5344CB8AC3E}">
        <p14:creationId xmlns:p14="http://schemas.microsoft.com/office/powerpoint/2010/main" val="3703183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A999-91D8-97C1-DAEE-FB404CA8C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601"/>
          </a:xfrm>
        </p:spPr>
        <p:txBody>
          <a:bodyPr>
            <a:normAutofit fontScale="90000"/>
          </a:bodyPr>
          <a:lstStyle/>
          <a:p>
            <a:r>
              <a:rPr lang="en-US" dirty="0"/>
              <a:t>TOP3 GO Enrichment: LFY1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9C54D1-F0B5-26E2-0CC5-201555A26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927" y="1682238"/>
            <a:ext cx="6921500" cy="850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804685-97CF-AE11-9B9E-F0E937F23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27" y="3671384"/>
            <a:ext cx="7772400" cy="9002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761370-45FD-31FB-4562-8F1067999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927" y="5709859"/>
            <a:ext cx="7277100" cy="876300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33DE2A5-78F7-0FFA-B3A7-A0CBEBB5FBEC}"/>
              </a:ext>
            </a:extLst>
          </p:cNvPr>
          <p:cNvSpPr txBox="1">
            <a:spLocks/>
          </p:cNvSpPr>
          <p:nvPr/>
        </p:nvSpPr>
        <p:spPr>
          <a:xfrm>
            <a:off x="838200" y="1223889"/>
            <a:ext cx="10515600" cy="495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All Samples: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Sporophyte: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Gametophyte:</a:t>
            </a:r>
          </a:p>
        </p:txBody>
      </p:sp>
    </p:spTree>
    <p:extLst>
      <p:ext uri="{BB962C8B-B14F-4D97-AF65-F5344CB8AC3E}">
        <p14:creationId xmlns:p14="http://schemas.microsoft.com/office/powerpoint/2010/main" val="3538382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DD10C-3387-877B-6ACE-B7B999D8A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CEFF2-8B41-386E-FAEC-C4AF8436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601"/>
          </a:xfrm>
        </p:spPr>
        <p:txBody>
          <a:bodyPr>
            <a:normAutofit fontScale="90000"/>
          </a:bodyPr>
          <a:lstStyle/>
          <a:p>
            <a:r>
              <a:rPr lang="en-US" dirty="0"/>
              <a:t>Top3 GO Enrichment: LFY2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E9FF4-4E49-BA9A-906E-4D016B92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889"/>
            <a:ext cx="10515600" cy="49530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Samples: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Sporophyte: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Gametophyte: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BE4F28-1245-C028-5F1A-BB529A287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2814"/>
            <a:ext cx="6934200" cy="88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B1AE90-7554-5DD1-10BF-4109E1A4E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06202"/>
            <a:ext cx="77470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6E2184-316C-FD4A-49F9-1A515EB34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814779"/>
            <a:ext cx="73025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61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0B8B-3A6E-A81D-8E87-BBB2E1E6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448"/>
            <a:ext cx="10515600" cy="971305"/>
          </a:xfrm>
        </p:spPr>
        <p:txBody>
          <a:bodyPr/>
          <a:lstStyle/>
          <a:p>
            <a:r>
              <a:rPr lang="en-US" dirty="0"/>
              <a:t>What modules are the MADS box genes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9D90A-24F2-689F-6AFE-AEB7888C5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770194"/>
          </a:xfrm>
        </p:spPr>
        <p:txBody>
          <a:bodyPr/>
          <a:lstStyle/>
          <a:p>
            <a:r>
              <a:rPr lang="en-US" dirty="0"/>
              <a:t>WGCNA all samples: LFY1 = </a:t>
            </a:r>
            <a:r>
              <a:rPr lang="en-US" dirty="0" err="1"/>
              <a:t>midnightblue</a:t>
            </a:r>
            <a:r>
              <a:rPr lang="en-US" dirty="0"/>
              <a:t>, LFY2 = magenta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Sporophyte: LFY1 = brown, LFY2 = blue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Gametophyte: LFY1 = turquoise, LFY2 = brown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0E593-29B2-6837-0063-0647A1D7F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12" y="1986084"/>
            <a:ext cx="6375400" cy="63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F08922-58C8-6F00-377F-AED201D2A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925" y="3522723"/>
            <a:ext cx="5207000" cy="58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0F45AA-0088-BD8A-09FB-A1F19838E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925" y="4899464"/>
            <a:ext cx="37465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4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9C9B-B94B-D35A-1FF8-49B23F99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annotation for LFY1 OK? Yes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6268ADC-D871-9E64-EFCE-990F967B6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17" y="1506262"/>
            <a:ext cx="11944834" cy="4986613"/>
          </a:xfrm>
        </p:spPr>
      </p:pic>
    </p:spTree>
    <p:extLst>
      <p:ext uri="{BB962C8B-B14F-4D97-AF65-F5344CB8AC3E}">
        <p14:creationId xmlns:p14="http://schemas.microsoft.com/office/powerpoint/2010/main" val="724140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D4A9-F2F8-8E3E-B21E-8D17F87F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</p:spPr>
        <p:txBody>
          <a:bodyPr>
            <a:normAutofit fontScale="90000"/>
          </a:bodyPr>
          <a:lstStyle/>
          <a:p>
            <a:r>
              <a:rPr lang="en-US" dirty="0"/>
              <a:t>TGCN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CD53-D99A-F795-1009-4991DB6B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957"/>
            <a:ext cx="10515600" cy="4939006"/>
          </a:xfrm>
        </p:spPr>
        <p:txBody>
          <a:bodyPr/>
          <a:lstStyle/>
          <a:p>
            <a:r>
              <a:rPr lang="en-US" dirty="0"/>
              <a:t>Idea: build network around a trait (or gene expression) of interest</a:t>
            </a:r>
          </a:p>
          <a:p>
            <a:r>
              <a:rPr lang="en-US" dirty="0"/>
              <a:t>Method:</a:t>
            </a:r>
          </a:p>
          <a:p>
            <a:pPr lvl="1"/>
            <a:r>
              <a:rPr lang="en-US" dirty="0"/>
              <a:t>LASSO regression to identify genes that are good predictors of the trait</a:t>
            </a:r>
          </a:p>
          <a:p>
            <a:pPr lvl="2"/>
            <a:r>
              <a:rPr lang="en-US" dirty="0"/>
              <a:t>Bootstrap replicates to test reproducibility</a:t>
            </a:r>
          </a:p>
          <a:p>
            <a:pPr lvl="2"/>
            <a:r>
              <a:rPr lang="en-US" dirty="0"/>
              <a:t>Resulting genes from LASSO are “hubs”</a:t>
            </a:r>
          </a:p>
          <a:p>
            <a:pPr lvl="1"/>
            <a:r>
              <a:rPr lang="en-US" dirty="0"/>
              <a:t>Use the LASSO hub genes to build subnetworks via correlation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44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19AB-5174-A390-AE42-45E73067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763"/>
          </a:xfrm>
        </p:spPr>
        <p:txBody>
          <a:bodyPr/>
          <a:lstStyle/>
          <a:p>
            <a:r>
              <a:rPr lang="en-US" dirty="0"/>
              <a:t>TGCN LASSO Diagnostics LFY1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5CCB3-D93A-612F-1874-128ED61E9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888"/>
            <a:ext cx="10515600" cy="5103075"/>
          </a:xfrm>
        </p:spPr>
        <p:txBody>
          <a:bodyPr/>
          <a:lstStyle/>
          <a:p>
            <a:r>
              <a:rPr lang="en-US" dirty="0"/>
              <a:t>Ratio of appearance = number of times a gene appeared in 10 bootstrap.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99B52-156F-3488-FB84-EB903081F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991" y="1638110"/>
            <a:ext cx="8461717" cy="521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72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86210-DC8C-D011-2406-9B3E264D5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3AD5-2D8A-D35E-B294-51DBF95A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763"/>
          </a:xfrm>
        </p:spPr>
        <p:txBody>
          <a:bodyPr/>
          <a:lstStyle/>
          <a:p>
            <a:r>
              <a:rPr lang="en-US" dirty="0"/>
              <a:t>TGCN LASSO Diagnostics LFY2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8B8B3-CAF1-7AC0-AB73-2971325C3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888"/>
            <a:ext cx="10515600" cy="5103075"/>
          </a:xfrm>
        </p:spPr>
        <p:txBody>
          <a:bodyPr/>
          <a:lstStyle/>
          <a:p>
            <a:r>
              <a:rPr lang="en-US" dirty="0"/>
              <a:t>Ratio of appearance = number of times a gene appeared in 10 bootstrap.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3338F-31AD-5296-AA04-8FC5B3C46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292" y="1764983"/>
            <a:ext cx="8068995" cy="497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34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2786-FA64-71AB-9F81-4DB0A6D3A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410"/>
          </a:xfrm>
        </p:spPr>
        <p:txBody>
          <a:bodyPr>
            <a:normAutofit fontScale="90000"/>
          </a:bodyPr>
          <a:lstStyle/>
          <a:p>
            <a:r>
              <a:rPr lang="en-US" dirty="0"/>
              <a:t>TGCNc5 LFY 1 subnetwork correlation with LFY1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E25CA-E1B1-A4B3-218B-5F3BCBE0F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483"/>
            <a:ext cx="10515600" cy="50374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4898C-E199-DE31-BB4B-5CF66F62B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52" y="942536"/>
            <a:ext cx="9461695" cy="583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12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7AC3F-0FB2-A3D0-4204-BBF3D51C7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3CDB-4DCA-F1B8-1B87-38BE4B60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410"/>
          </a:xfrm>
        </p:spPr>
        <p:txBody>
          <a:bodyPr>
            <a:normAutofit fontScale="90000"/>
          </a:bodyPr>
          <a:lstStyle/>
          <a:p>
            <a:r>
              <a:rPr lang="en-US" dirty="0"/>
              <a:t>TGCNc5 LFY 1 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A4FE5-86C3-B289-72F2-4C6928055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483"/>
            <a:ext cx="10515600" cy="503748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27BB95-DD58-7CEB-FBA8-FAC8BD8B4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61940"/>
            <a:ext cx="9557825" cy="589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54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F546C-F908-C590-B45B-9CB99731F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F142-243B-C884-E737-68AB7DF4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5" y="365126"/>
            <a:ext cx="10959905" cy="577410"/>
          </a:xfrm>
        </p:spPr>
        <p:txBody>
          <a:bodyPr>
            <a:normAutofit fontScale="90000"/>
          </a:bodyPr>
          <a:lstStyle/>
          <a:p>
            <a:r>
              <a:rPr lang="en-US" dirty="0"/>
              <a:t>TGCNc5 LFY 1 GO terms (should redo on whole list)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FEA7DC-0E77-522D-A0A0-EB48CD33AF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256202"/>
              </p:ext>
            </p:extLst>
          </p:nvPr>
        </p:nvGraphicFramePr>
        <p:xfrm>
          <a:off x="535066" y="942536"/>
          <a:ext cx="9115373" cy="5550350"/>
        </p:xfrm>
        <a:graphic>
          <a:graphicData uri="http://schemas.openxmlformats.org/drawingml/2006/table">
            <a:tbl>
              <a:tblPr/>
              <a:tblGrid>
                <a:gridCol w="1514077">
                  <a:extLst>
                    <a:ext uri="{9D8B030D-6E8A-4147-A177-3AD203B41FA5}">
                      <a16:colId xmlns:a16="http://schemas.microsoft.com/office/drawing/2014/main" val="1742271355"/>
                    </a:ext>
                  </a:extLst>
                </a:gridCol>
                <a:gridCol w="896088">
                  <a:extLst>
                    <a:ext uri="{9D8B030D-6E8A-4147-A177-3AD203B41FA5}">
                      <a16:colId xmlns:a16="http://schemas.microsoft.com/office/drawing/2014/main" val="1852659830"/>
                    </a:ext>
                  </a:extLst>
                </a:gridCol>
                <a:gridCol w="3120856">
                  <a:extLst>
                    <a:ext uri="{9D8B030D-6E8A-4147-A177-3AD203B41FA5}">
                      <a16:colId xmlns:a16="http://schemas.microsoft.com/office/drawing/2014/main" val="3050384557"/>
                    </a:ext>
                  </a:extLst>
                </a:gridCol>
                <a:gridCol w="896088">
                  <a:extLst>
                    <a:ext uri="{9D8B030D-6E8A-4147-A177-3AD203B41FA5}">
                      <a16:colId xmlns:a16="http://schemas.microsoft.com/office/drawing/2014/main" val="814904664"/>
                    </a:ext>
                  </a:extLst>
                </a:gridCol>
                <a:gridCol w="896088">
                  <a:extLst>
                    <a:ext uri="{9D8B030D-6E8A-4147-A177-3AD203B41FA5}">
                      <a16:colId xmlns:a16="http://schemas.microsoft.com/office/drawing/2014/main" val="775730329"/>
                    </a:ext>
                  </a:extLst>
                </a:gridCol>
                <a:gridCol w="896088">
                  <a:extLst>
                    <a:ext uri="{9D8B030D-6E8A-4147-A177-3AD203B41FA5}">
                      <a16:colId xmlns:a16="http://schemas.microsoft.com/office/drawing/2014/main" val="1792133880"/>
                    </a:ext>
                  </a:extLst>
                </a:gridCol>
                <a:gridCol w="896088">
                  <a:extLst>
                    <a:ext uri="{9D8B030D-6E8A-4147-A177-3AD203B41FA5}">
                      <a16:colId xmlns:a16="http://schemas.microsoft.com/office/drawing/2014/main" val="65127678"/>
                    </a:ext>
                  </a:extLst>
                </a:gridCol>
              </a:tblGrid>
              <a:tr h="222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query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GO.ID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Term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Annotated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Significant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Expected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p_value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392703"/>
                  </a:ext>
                </a:extLst>
              </a:tr>
              <a:tr h="222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Ceric.01G018500.1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GO:0010411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xyloglucan metabolic process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0.016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614533"/>
                  </a:ext>
                </a:extLst>
              </a:tr>
              <a:tr h="222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Ceric.01G018500.1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GO:0007275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multicellular organism development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0.019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122183"/>
                  </a:ext>
                </a:extLst>
              </a:tr>
              <a:tr h="222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Ceric.01G018500.1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GO:0042546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cell wall biogenesis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0.026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834550"/>
                  </a:ext>
                </a:extLst>
              </a:tr>
              <a:tr h="222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Ceric.01G018500.1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GO:0009664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plant-type cell wall organization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0.039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813501"/>
                  </a:ext>
                </a:extLst>
              </a:tr>
              <a:tr h="222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Ceric.01G042200.1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GO:0006355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regulation of DNA-templated transcriptio...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603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0.23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0.016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172621"/>
                  </a:ext>
                </a:extLst>
              </a:tr>
              <a:tr h="222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Ceric.02G059700.1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GO:0009116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nucleoside metabolic process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0.009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969006"/>
                  </a:ext>
                </a:extLst>
              </a:tr>
              <a:tr h="222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Ceric.02G059700.1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GO:0006479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protein methylation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497556"/>
                  </a:ext>
                </a:extLst>
              </a:tr>
              <a:tr h="222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Ceric.02G059700.1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GO:0016567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protein ubiquitination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150098"/>
                  </a:ext>
                </a:extLst>
              </a:tr>
              <a:tr h="222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Ceric.11G001200.1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GO:0006633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fatty acid biosynthetic process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87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0.033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819957"/>
                  </a:ext>
                </a:extLst>
              </a:tr>
              <a:tr h="222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Ceric.11G001200.1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GO:0009058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biosynthetic process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2357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0.89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0.036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852800"/>
                  </a:ext>
                </a:extLst>
              </a:tr>
              <a:tr h="222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Ceric.16G069600.1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GO:0007275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multicellular organism development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0.0063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657999"/>
                  </a:ext>
                </a:extLst>
              </a:tr>
              <a:tr h="222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Ceric.16G069600.1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GO:0030001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metal ion transport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167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0.0417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779525"/>
                  </a:ext>
                </a:extLst>
              </a:tr>
              <a:tr h="222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Ceric.18G036100.1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GO:0009664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plant-type cell wall organization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0.00087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587487"/>
                  </a:ext>
                </a:extLst>
              </a:tr>
              <a:tr h="222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Ceric.18G036100.1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GO:0010411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xyloglucan metabolic process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0.01839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773521"/>
                  </a:ext>
                </a:extLst>
              </a:tr>
              <a:tr h="222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Ceric.18G036100.1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GO:0042546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cell wall biogenesis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0.03049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557363"/>
                  </a:ext>
                </a:extLst>
              </a:tr>
              <a:tr h="222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Ceric.1Z004200.1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GO:0007275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multicellular organism development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0.013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014754"/>
                  </a:ext>
                </a:extLst>
              </a:tr>
              <a:tr h="222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Ceric.1Z004200.1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GO:0006355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regulation of DNA-templated transcriptio...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603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491010"/>
                  </a:ext>
                </a:extLst>
              </a:tr>
              <a:tr h="222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Ceric.1Z119300.1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GO:0006364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rRNA processing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0.012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875955"/>
                  </a:ext>
                </a:extLst>
              </a:tr>
              <a:tr h="222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Ceric.1Z119300.1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GO:0006470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protein dephosphorylation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0.045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216567"/>
                  </a:ext>
                </a:extLst>
              </a:tr>
              <a:tr h="222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Ceric.31G020500.1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GO:0006189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'de novo' IMP biosynthetic process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0.0083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411692"/>
                  </a:ext>
                </a:extLst>
              </a:tr>
              <a:tr h="222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Ceric.31G020500.1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GO:0006108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malate metabolic process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0.0179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105705"/>
                  </a:ext>
                </a:extLst>
              </a:tr>
              <a:tr h="222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Ceric.33G032900.1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GO:0045892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negative regulation of DNA-templated tra...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0.003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711201"/>
                  </a:ext>
                </a:extLst>
              </a:tr>
              <a:tr h="222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Ceric.33G032900.1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GO:0006535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cysteine biosynthetic process from serin...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0.009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242845"/>
                  </a:ext>
                </a:extLst>
              </a:tr>
              <a:tr h="222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Ceric.33G032900.1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GO:0006096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glycolytic process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0.024</a:t>
                      </a:r>
                    </a:p>
                  </a:txBody>
                  <a:tcPr marL="9445" marR="9445" marT="9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072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167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3E387-0C49-AF55-739E-F378AB157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742E-7218-937F-B1F2-F0DF05658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410"/>
          </a:xfrm>
        </p:spPr>
        <p:txBody>
          <a:bodyPr>
            <a:normAutofit fontScale="90000"/>
          </a:bodyPr>
          <a:lstStyle/>
          <a:p>
            <a:r>
              <a:rPr lang="en-US" dirty="0"/>
              <a:t>TGCNc3 LFY2 subnetwork correlation with LFY2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A173A-812A-4758-BA61-4D7BAA5FA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483"/>
            <a:ext cx="10515600" cy="50374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E249B-5B97-2E4A-7BAC-204A4A6E4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2536"/>
            <a:ext cx="9592994" cy="591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52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41DBB-FA0D-CF06-5068-FBD3C0138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9AC7-1263-D4D1-221D-11FD583C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410"/>
          </a:xfrm>
        </p:spPr>
        <p:txBody>
          <a:bodyPr>
            <a:normAutofit fontScale="90000"/>
          </a:bodyPr>
          <a:lstStyle/>
          <a:p>
            <a:r>
              <a:rPr lang="en-US" dirty="0"/>
              <a:t>TGCNc3 LFY2 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054C-1BF8-1F65-C40B-A3545B4F4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483"/>
            <a:ext cx="10515600" cy="50374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9AF48-DC71-409A-BD36-813F199AD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39" y="942536"/>
            <a:ext cx="9494521" cy="585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74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A576D-F3E3-0386-6FEA-0065B82E5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2431-5609-06AB-0A5F-FD3D1AF5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5" y="365126"/>
            <a:ext cx="10959905" cy="577410"/>
          </a:xfrm>
        </p:spPr>
        <p:txBody>
          <a:bodyPr>
            <a:normAutofit fontScale="90000"/>
          </a:bodyPr>
          <a:lstStyle/>
          <a:p>
            <a:r>
              <a:rPr lang="en-US" dirty="0"/>
              <a:t>TGCNc3 LFY2 GO terms (should redo on whole list)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13EE9AA-7DC4-98BB-38F1-D0BE0A555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743156"/>
              </p:ext>
            </p:extLst>
          </p:nvPr>
        </p:nvGraphicFramePr>
        <p:xfrm>
          <a:off x="520505" y="858130"/>
          <a:ext cx="10550769" cy="5902440"/>
        </p:xfrm>
        <a:graphic>
          <a:graphicData uri="http://schemas.openxmlformats.org/drawingml/2006/table">
            <a:tbl>
              <a:tblPr/>
              <a:tblGrid>
                <a:gridCol w="1745578">
                  <a:extLst>
                    <a:ext uri="{9D8B030D-6E8A-4147-A177-3AD203B41FA5}">
                      <a16:colId xmlns:a16="http://schemas.microsoft.com/office/drawing/2014/main" val="4197423283"/>
                    </a:ext>
                  </a:extLst>
                </a:gridCol>
                <a:gridCol w="1513647">
                  <a:extLst>
                    <a:ext uri="{9D8B030D-6E8A-4147-A177-3AD203B41FA5}">
                      <a16:colId xmlns:a16="http://schemas.microsoft.com/office/drawing/2014/main" val="1348452859"/>
                    </a:ext>
                  </a:extLst>
                </a:gridCol>
                <a:gridCol w="3043568">
                  <a:extLst>
                    <a:ext uri="{9D8B030D-6E8A-4147-A177-3AD203B41FA5}">
                      <a16:colId xmlns:a16="http://schemas.microsoft.com/office/drawing/2014/main" val="408726629"/>
                    </a:ext>
                  </a:extLst>
                </a:gridCol>
                <a:gridCol w="1061994">
                  <a:extLst>
                    <a:ext uri="{9D8B030D-6E8A-4147-A177-3AD203B41FA5}">
                      <a16:colId xmlns:a16="http://schemas.microsoft.com/office/drawing/2014/main" val="2584567131"/>
                    </a:ext>
                  </a:extLst>
                </a:gridCol>
                <a:gridCol w="1061994">
                  <a:extLst>
                    <a:ext uri="{9D8B030D-6E8A-4147-A177-3AD203B41FA5}">
                      <a16:colId xmlns:a16="http://schemas.microsoft.com/office/drawing/2014/main" val="3214466370"/>
                    </a:ext>
                  </a:extLst>
                </a:gridCol>
                <a:gridCol w="1061994">
                  <a:extLst>
                    <a:ext uri="{9D8B030D-6E8A-4147-A177-3AD203B41FA5}">
                      <a16:colId xmlns:a16="http://schemas.microsoft.com/office/drawing/2014/main" val="1477738453"/>
                    </a:ext>
                  </a:extLst>
                </a:gridCol>
                <a:gridCol w="1061994">
                  <a:extLst>
                    <a:ext uri="{9D8B030D-6E8A-4147-A177-3AD203B41FA5}">
                      <a16:colId xmlns:a16="http://schemas.microsoft.com/office/drawing/2014/main" val="2981950721"/>
                    </a:ext>
                  </a:extLst>
                </a:gridCol>
              </a:tblGrid>
              <a:tr h="18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query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GO.ID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Term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Annotated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Significant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Expected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p_value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147222"/>
                  </a:ext>
                </a:extLst>
              </a:tr>
              <a:tr h="368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Ceric.02G085000.1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GO:0006075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(1-&gt;3)-beta-D-glucan biosynthetic proces...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0.016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45770"/>
                  </a:ext>
                </a:extLst>
              </a:tr>
              <a:tr h="18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Ceric.02G085000.1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GO:0006820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monoatomic anion transport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0.017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342719"/>
                  </a:ext>
                </a:extLst>
              </a:tr>
              <a:tr h="338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Ceric.02G085000.1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GO:0006355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regulation of DNA-templated transcriptio...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603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0.018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96150"/>
                  </a:ext>
                </a:extLst>
              </a:tr>
              <a:tr h="18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Ceric.02G085000.1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GO:0007275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multicellular organism development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0.025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293596"/>
                  </a:ext>
                </a:extLst>
              </a:tr>
              <a:tr h="338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Ceric.04G051800.1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GO:0006355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regulation of DNA-templated transcriptio...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603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0.76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0.0048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967538"/>
                  </a:ext>
                </a:extLst>
              </a:tr>
              <a:tr h="18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Ceric.04G051800.1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GO:0009107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lipoate biosynthetic process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0.0063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785918"/>
                  </a:ext>
                </a:extLst>
              </a:tr>
              <a:tr h="18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Ceric.04G051800.1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GO:0009116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nucleoside metabolic process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0.0225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170707"/>
                  </a:ext>
                </a:extLst>
              </a:tr>
              <a:tr h="338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Ceric.04G051800.1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GO:0006352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DNA-templated transcription initiation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0.0469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715043"/>
                  </a:ext>
                </a:extLst>
              </a:tr>
              <a:tr h="18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Ceric.05G066500.1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GO:0007165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signal transduction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327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0.08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0.081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152526"/>
                  </a:ext>
                </a:extLst>
              </a:tr>
              <a:tr h="368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Ceric.08G017200.1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GO:0016998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cell wall macromolecule catabolic proces...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0.004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56857"/>
                  </a:ext>
                </a:extLst>
              </a:tr>
              <a:tr h="368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Ceric.08G017200.1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GO:0006888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endoplasmic reticulum to Golgi vesicle-m...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0.0085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464631"/>
                  </a:ext>
                </a:extLst>
              </a:tr>
              <a:tr h="18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Ceric.08G017200.1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GO:0030163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protein catabolic process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0.0344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79343"/>
                  </a:ext>
                </a:extLst>
              </a:tr>
              <a:tr h="18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Ceric.08G017200.1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GO:0016192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vesicle-mediated transport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129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0.0349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235951"/>
                  </a:ext>
                </a:extLst>
              </a:tr>
              <a:tr h="18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Ceric.08G018900.1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GO:0006468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protein phosphorylation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983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0.62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0.016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583135"/>
                  </a:ext>
                </a:extLst>
              </a:tr>
              <a:tr h="18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Ceric.09G051000.1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GO:0006419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alanyl-tRNA aminoacylation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0.0019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814678"/>
                  </a:ext>
                </a:extLst>
              </a:tr>
              <a:tr h="18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Ceric.09G051000.1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GO:0009107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lipoate biosynthetic process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0.0031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81956"/>
                  </a:ext>
                </a:extLst>
              </a:tr>
              <a:tr h="18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Ceric.09G051000.1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GO:0030042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actin filament depolymerization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0.0075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699484"/>
                  </a:ext>
                </a:extLst>
              </a:tr>
              <a:tr h="18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Ceric.12G070200.1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GO:0006412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translation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447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1.18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1.90E-08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715867"/>
                  </a:ext>
                </a:extLst>
              </a:tr>
              <a:tr h="18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Ceric.12G070200.1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GO:0044571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[2Fe-2S] cluster assembly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0.0053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580589"/>
                  </a:ext>
                </a:extLst>
              </a:tr>
              <a:tr h="18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Ceric.12G070200.1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GO:0030042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actin filament depolymerization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0.0313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442818"/>
                  </a:ext>
                </a:extLst>
              </a:tr>
              <a:tr h="368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Ceric.12G070200.1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GO:0006888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endoplasmic reticulum to Golgi vesicle-m...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0.0441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014472"/>
                  </a:ext>
                </a:extLst>
              </a:tr>
              <a:tr h="18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Ceric.15G011900.1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GO:0006508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proteolysis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350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0.13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0.13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084379"/>
                  </a:ext>
                </a:extLst>
              </a:tr>
              <a:tr h="18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Ceric.1Z103300.1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GO:0006166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purine ribonucleoside salvage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0.0018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053503"/>
                  </a:ext>
                </a:extLst>
              </a:tr>
              <a:tr h="187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Ceric.1Z103300.1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GO:0006412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translation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447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0.0052</a:t>
                      </a:r>
                    </a:p>
                  </a:txBody>
                  <a:tcPr marL="6781" marR="6781" marT="67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844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893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6247E-78EA-3A12-32FE-9C5991735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5FC8-2B20-47B4-C4C7-4551F798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5" y="365126"/>
            <a:ext cx="10959905" cy="577410"/>
          </a:xfrm>
        </p:spPr>
        <p:txBody>
          <a:bodyPr>
            <a:normAutofit fontScale="90000"/>
          </a:bodyPr>
          <a:lstStyle/>
          <a:p>
            <a:r>
              <a:rPr lang="en-US" dirty="0"/>
              <a:t>TGCNc3 LFY2 GO terms (should redo on whole list)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9CC864-C043-CAC2-C09C-6D5E92C74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667387"/>
              </p:ext>
            </p:extLst>
          </p:nvPr>
        </p:nvGraphicFramePr>
        <p:xfrm>
          <a:off x="393895" y="1217380"/>
          <a:ext cx="11352626" cy="4958334"/>
        </p:xfrm>
        <a:graphic>
          <a:graphicData uri="http://schemas.openxmlformats.org/drawingml/2006/table">
            <a:tbl>
              <a:tblPr/>
              <a:tblGrid>
                <a:gridCol w="1878240">
                  <a:extLst>
                    <a:ext uri="{9D8B030D-6E8A-4147-A177-3AD203B41FA5}">
                      <a16:colId xmlns:a16="http://schemas.microsoft.com/office/drawing/2014/main" val="3940031060"/>
                    </a:ext>
                  </a:extLst>
                </a:gridCol>
                <a:gridCol w="1628685">
                  <a:extLst>
                    <a:ext uri="{9D8B030D-6E8A-4147-A177-3AD203B41FA5}">
                      <a16:colId xmlns:a16="http://schemas.microsoft.com/office/drawing/2014/main" val="516374226"/>
                    </a:ext>
                  </a:extLst>
                </a:gridCol>
                <a:gridCol w="3274881">
                  <a:extLst>
                    <a:ext uri="{9D8B030D-6E8A-4147-A177-3AD203B41FA5}">
                      <a16:colId xmlns:a16="http://schemas.microsoft.com/office/drawing/2014/main" val="2642949737"/>
                    </a:ext>
                  </a:extLst>
                </a:gridCol>
                <a:gridCol w="1142705">
                  <a:extLst>
                    <a:ext uri="{9D8B030D-6E8A-4147-A177-3AD203B41FA5}">
                      <a16:colId xmlns:a16="http://schemas.microsoft.com/office/drawing/2014/main" val="4013067174"/>
                    </a:ext>
                  </a:extLst>
                </a:gridCol>
                <a:gridCol w="1142705">
                  <a:extLst>
                    <a:ext uri="{9D8B030D-6E8A-4147-A177-3AD203B41FA5}">
                      <a16:colId xmlns:a16="http://schemas.microsoft.com/office/drawing/2014/main" val="726481033"/>
                    </a:ext>
                  </a:extLst>
                </a:gridCol>
                <a:gridCol w="1142705">
                  <a:extLst>
                    <a:ext uri="{9D8B030D-6E8A-4147-A177-3AD203B41FA5}">
                      <a16:colId xmlns:a16="http://schemas.microsoft.com/office/drawing/2014/main" val="2224320409"/>
                    </a:ext>
                  </a:extLst>
                </a:gridCol>
                <a:gridCol w="1142705">
                  <a:extLst>
                    <a:ext uri="{9D8B030D-6E8A-4147-A177-3AD203B41FA5}">
                      <a16:colId xmlns:a16="http://schemas.microsoft.com/office/drawing/2014/main" val="3796680697"/>
                    </a:ext>
                  </a:extLst>
                </a:gridCol>
              </a:tblGrid>
              <a:tr h="263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Ceric.21G025700.1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GO:0051252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regulation of RNA metabolic process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778373"/>
                  </a:ext>
                </a:extLst>
              </a:tr>
              <a:tr h="27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Ceric.21G025700.1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GO:0006099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tricarboxylic acid cycle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048076"/>
                  </a:ext>
                </a:extLst>
              </a:tr>
              <a:tr h="27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Ceric.21G025700.1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GO:0019290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siderophore biosynthetic process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87828"/>
                  </a:ext>
                </a:extLst>
              </a:tr>
              <a:tr h="27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Ceric.22G078900.1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GO:0009956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radial pattern formation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69299"/>
                  </a:ext>
                </a:extLst>
              </a:tr>
              <a:tr h="27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Ceric.22G078900.1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GO:0008356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asymmetric cell division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108684"/>
                  </a:ext>
                </a:extLst>
              </a:tr>
              <a:tr h="27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Ceric.22G078900.1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GO:0048366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leaf development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554355"/>
                  </a:ext>
                </a:extLst>
              </a:tr>
              <a:tr h="514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Ceric.22G078900.1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GO:0006511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ubiquitin-dependent protein catabolic pr...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319328"/>
                  </a:ext>
                </a:extLst>
              </a:tr>
              <a:tr h="27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Ceric.22G078900.1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GO:0006979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response to oxidative stress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0.03919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20394"/>
                  </a:ext>
                </a:extLst>
              </a:tr>
              <a:tr h="27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Ceric.32G054200.1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GO:0015693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magnesium ion transport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827212"/>
                  </a:ext>
                </a:extLst>
              </a:tr>
              <a:tr h="27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Ceric.32G054200.1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GO:0007034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vacuolar transport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23030"/>
                  </a:ext>
                </a:extLst>
              </a:tr>
              <a:tr h="27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Ceric.34G055100.1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GO:0009956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radial pattern formation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817476"/>
                  </a:ext>
                </a:extLst>
              </a:tr>
              <a:tr h="27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Ceric.34G055100.1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GO:0048366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leaf development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592165"/>
                  </a:ext>
                </a:extLst>
              </a:tr>
              <a:tr h="27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Ceric.34G055100.1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GO:0008356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asymmetric cell division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803420"/>
                  </a:ext>
                </a:extLst>
              </a:tr>
              <a:tr h="27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Ceric.34G055100.1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GO:0015693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magnesium ion transport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359865"/>
                  </a:ext>
                </a:extLst>
              </a:tr>
              <a:tr h="27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Ceric.34G055100.1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GO:0010468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regulation of gene expression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375442"/>
                  </a:ext>
                </a:extLst>
              </a:tr>
              <a:tr h="27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Ceric.37G009800.1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GO:0005992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trehalose biosynthetic process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745426"/>
                  </a:ext>
                </a:extLst>
              </a:tr>
              <a:tr h="27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Ceric.37G009800.1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GO:0006633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fatty acid biosynthetic process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16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63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12477-E905-354E-6CE9-D14E126FA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269E-70BF-692A-064F-7207480C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annotation for LFY2 OK? Yes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78E6647-DDBE-26B0-3292-6673CC470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786" y="1336360"/>
            <a:ext cx="8696392" cy="5521640"/>
          </a:xfrm>
        </p:spPr>
      </p:pic>
    </p:spTree>
    <p:extLst>
      <p:ext uri="{BB962C8B-B14F-4D97-AF65-F5344CB8AC3E}">
        <p14:creationId xmlns:p14="http://schemas.microsoft.com/office/powerpoint/2010/main" val="3451928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EAC6-DA8D-5D43-17A2-FA155961D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/>
          <a:lstStyle/>
          <a:p>
            <a:r>
              <a:rPr lang="en-US" dirty="0"/>
              <a:t>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CC405-E479-B255-D420-B6F7A887D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727991"/>
          </a:xfrm>
        </p:spPr>
        <p:txBody>
          <a:bodyPr/>
          <a:lstStyle/>
          <a:p>
            <a:r>
              <a:rPr lang="en-US" dirty="0"/>
              <a:t>Wasn’t able to prepare slides yet</a:t>
            </a:r>
          </a:p>
          <a:p>
            <a:r>
              <a:rPr lang="en-US" dirty="0"/>
              <a:t>Quick look suggests that at least for LFY1 TGCN and MR are pulling out similar genes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26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7CC3-9297-67EE-40E6-55B3311C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20BF-D5E3-DCC4-E27B-255C97A9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4910871"/>
          </a:xfrm>
        </p:spPr>
        <p:txBody>
          <a:bodyPr/>
          <a:lstStyle/>
          <a:p>
            <a:r>
              <a:rPr lang="en-US" dirty="0"/>
              <a:t>Promoter motif enrichment</a:t>
            </a:r>
          </a:p>
          <a:p>
            <a:r>
              <a:rPr lang="en-US" dirty="0"/>
              <a:t>Expand to include </a:t>
            </a:r>
            <a:r>
              <a:rPr lang="en-US"/>
              <a:t>samples from NCBI?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0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7314-2286-5433-2B1C-CBD93B35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227"/>
            <a:ext cx="10515600" cy="676866"/>
          </a:xfrm>
        </p:spPr>
        <p:txBody>
          <a:bodyPr>
            <a:normAutofit fontScale="90000"/>
          </a:bodyPr>
          <a:lstStyle/>
          <a:p>
            <a:r>
              <a:rPr lang="en-US" dirty="0"/>
              <a:t>Was I counting reads correctly? 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05BB2-1040-1121-02B8-44DC84496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684"/>
            <a:ext cx="10515600" cy="5039279"/>
          </a:xfrm>
        </p:spPr>
        <p:txBody>
          <a:bodyPr/>
          <a:lstStyle/>
          <a:p>
            <a:r>
              <a:rPr lang="en-US" dirty="0"/>
              <a:t>The annotation file has multiple isoforms and did not account for the correctly in my original analysis.  Now fixed.</a:t>
            </a:r>
          </a:p>
        </p:txBody>
      </p:sp>
    </p:spTree>
    <p:extLst>
      <p:ext uri="{BB962C8B-B14F-4D97-AF65-F5344CB8AC3E}">
        <p14:creationId xmlns:p14="http://schemas.microsoft.com/office/powerpoint/2010/main" val="184302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87E0-34FC-04B2-40D9-6DAC836FC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912"/>
            <a:ext cx="10515600" cy="1303758"/>
          </a:xfrm>
        </p:spPr>
        <p:txBody>
          <a:bodyPr>
            <a:normAutofit/>
          </a:bodyPr>
          <a:lstStyle/>
          <a:p>
            <a:r>
              <a:rPr lang="en-US" dirty="0"/>
              <a:t>LFY1: old on left, new on right.  Pattern is similar but counts are more reasonable.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5E691C-9DAA-E146-8FB3-807D60CAC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8929"/>
            <a:ext cx="6600393" cy="40716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5AEEEF-F60D-4861-C409-CC3AD01F2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606" y="2248929"/>
            <a:ext cx="6600393" cy="407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9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37F76-0459-3073-9A5A-FA8993DF0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5FEF-F9AE-E526-97A5-CA19D14C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912"/>
            <a:ext cx="10515600" cy="1303758"/>
          </a:xfrm>
        </p:spPr>
        <p:txBody>
          <a:bodyPr>
            <a:normAutofit/>
          </a:bodyPr>
          <a:lstStyle/>
          <a:p>
            <a:r>
              <a:rPr lang="en-US" dirty="0"/>
              <a:t>LFY2: old on left, new on right.  Pattern is similar but counts are more reasonable.</a:t>
            </a:r>
          </a:p>
        </p:txBody>
      </p:sp>
      <p:pic>
        <p:nvPicPr>
          <p:cNvPr id="4" name="Picture 3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89F32E91-8A19-AB92-94DA-13E2AA9AB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8473"/>
            <a:ext cx="6314303" cy="3895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54285F-66C1-DC9D-B2BF-28FE133DB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924" y="2425612"/>
            <a:ext cx="6879075" cy="424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2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E918B-5122-5729-4754-C7E76D44E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1D5FE8-8E2C-1867-1704-22D87B25D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8929"/>
            <a:ext cx="6600393" cy="40716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947447-4907-B1A6-1EE9-CF4DBF59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912"/>
            <a:ext cx="10515600" cy="1303758"/>
          </a:xfrm>
        </p:spPr>
        <p:txBody>
          <a:bodyPr>
            <a:normAutofit/>
          </a:bodyPr>
          <a:lstStyle/>
          <a:p>
            <a:r>
              <a:rPr lang="en-US"/>
              <a:t>LFY1 vs LFY2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A8E184-C1D0-2000-3E5B-0FF8BF0E9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925" y="2248929"/>
            <a:ext cx="6879075" cy="424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212C713-499E-279B-89C7-228E33C98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30194"/>
            <a:ext cx="10244812" cy="61468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3EB551-4C09-EB19-256D-64498FD1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18"/>
            <a:ext cx="10515600" cy="648129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attempt 1: WGCNA, all samples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FDFE2E4-56F3-C410-2A64-C97E5CD2AB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18A28F83-0FB9-D7DA-4C5D-351ED8BEA8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053BFF5-2516-2D57-EE15-7EDB02A7E1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71BAEFED-BEA3-261D-D51F-0898E0D4B8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1213022"/>
            <a:ext cx="2673178" cy="267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CE4EB-E303-84CB-41B6-D9D70154BB68}"/>
              </a:ext>
            </a:extLst>
          </p:cNvPr>
          <p:cNvSpPr txBox="1"/>
          <p:nvPr/>
        </p:nvSpPr>
        <p:spPr>
          <a:xfrm>
            <a:off x="10132541" y="506627"/>
            <a:ext cx="1915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“color” is a module</a:t>
            </a:r>
          </a:p>
          <a:p>
            <a:endParaRPr lang="en-US" dirty="0"/>
          </a:p>
          <a:p>
            <a:r>
              <a:rPr lang="en-US" dirty="0"/>
              <a:t>Y-axis is first PC of expression of that module</a:t>
            </a:r>
          </a:p>
          <a:p>
            <a:endParaRPr lang="en-US" dirty="0"/>
          </a:p>
          <a:p>
            <a:r>
              <a:rPr lang="en-US" dirty="0"/>
              <a:t>LFY1 is in MIDNIGHT BLUE</a:t>
            </a:r>
          </a:p>
          <a:p>
            <a:endParaRPr lang="en-US" dirty="0"/>
          </a:p>
          <a:p>
            <a:r>
              <a:rPr lang="en-US" dirty="0"/>
              <a:t>LFY2 is in MAGENTA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0252F5A-AE23-3EA1-5D06-C6495EA37FD7}"/>
              </a:ext>
            </a:extLst>
          </p:cNvPr>
          <p:cNvSpPr/>
          <p:nvPr/>
        </p:nvSpPr>
        <p:spPr>
          <a:xfrm>
            <a:off x="733647" y="3581400"/>
            <a:ext cx="1658679" cy="9799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EF14FE3-BD86-914F-4ABA-A1A4D82D2C38}"/>
              </a:ext>
            </a:extLst>
          </p:cNvPr>
          <p:cNvSpPr/>
          <p:nvPr/>
        </p:nvSpPr>
        <p:spPr>
          <a:xfrm>
            <a:off x="2388300" y="3581400"/>
            <a:ext cx="1658679" cy="979967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38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713A3-E9E4-2C4C-EF9C-10D4DA407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AC0B-A467-7F68-0E9B-A4E38E66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18"/>
            <a:ext cx="10515600" cy="648129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attempt 1: WGCNA, all samples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806FFAF-8FDE-C314-07AC-8A7FDAA4BD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0D43912-85BD-DB8A-A51B-4193CC0A39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43311FD8-3808-1FA8-3340-05ADC7804A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1447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8F5173CE-E204-DF58-8907-A674F02E45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1213022"/>
            <a:ext cx="2673178" cy="267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53349E-75AE-4279-DB1A-98153F640314}"/>
              </a:ext>
            </a:extLst>
          </p:cNvPr>
          <p:cNvSpPr txBox="1"/>
          <p:nvPr/>
        </p:nvSpPr>
        <p:spPr>
          <a:xfrm>
            <a:off x="10132541" y="506627"/>
            <a:ext cx="1915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“color” is a module</a:t>
            </a:r>
          </a:p>
          <a:p>
            <a:endParaRPr lang="en-US" dirty="0"/>
          </a:p>
          <a:p>
            <a:r>
              <a:rPr lang="en-US" dirty="0"/>
              <a:t>heatmap is first PC of expression of that module</a:t>
            </a:r>
          </a:p>
          <a:p>
            <a:endParaRPr lang="en-US" dirty="0"/>
          </a:p>
          <a:p>
            <a:r>
              <a:rPr lang="en-US" dirty="0"/>
              <a:t>LFY1 is in MIDNIGHT BLUE</a:t>
            </a:r>
          </a:p>
          <a:p>
            <a:endParaRPr lang="en-US" dirty="0"/>
          </a:p>
          <a:p>
            <a:r>
              <a:rPr lang="en-US" dirty="0"/>
              <a:t>LFY2 is in MAGENTA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838647-5E98-B5C9-FD2B-CF8610BAF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83" y="729046"/>
            <a:ext cx="9759958" cy="6039311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904447F-D171-7807-022C-D50534E89978}"/>
              </a:ext>
            </a:extLst>
          </p:cNvPr>
          <p:cNvSpPr/>
          <p:nvPr/>
        </p:nvSpPr>
        <p:spPr>
          <a:xfrm>
            <a:off x="3810000" y="2307265"/>
            <a:ext cx="218303" cy="44610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397AB53-06D2-B126-8F98-D4A26548BADE}"/>
              </a:ext>
            </a:extLst>
          </p:cNvPr>
          <p:cNvSpPr/>
          <p:nvPr/>
        </p:nvSpPr>
        <p:spPr>
          <a:xfrm>
            <a:off x="6098108" y="2307265"/>
            <a:ext cx="218303" cy="446109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4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1503</Words>
  <Application>Microsoft Macintosh PowerPoint</Application>
  <PresentationFormat>Widescreen</PresentationFormat>
  <Paragraphs>589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</vt:lpstr>
      <vt:lpstr>Aptos Display</vt:lpstr>
      <vt:lpstr>Aptos Narrow</vt:lpstr>
      <vt:lpstr>Arial</vt:lpstr>
      <vt:lpstr>Office Theme</vt:lpstr>
      <vt:lpstr>Ceratopteris  LFY RNAseq Update</vt:lpstr>
      <vt:lpstr>Is the annotation for LFY1 OK? Yes</vt:lpstr>
      <vt:lpstr>Is the annotation for LFY2 OK? Yes</vt:lpstr>
      <vt:lpstr>Was I counting reads correctly? NO</vt:lpstr>
      <vt:lpstr>LFY1: old on left, new on right.  Pattern is similar but counts are more reasonable.</vt:lpstr>
      <vt:lpstr>LFY2: old on left, new on right.  Pattern is similar but counts are more reasonable.</vt:lpstr>
      <vt:lpstr>LFY1 vs LFY2</vt:lpstr>
      <vt:lpstr>Network attempt 1: WGCNA, all samples</vt:lpstr>
      <vt:lpstr>Network attempt 1: WGCNA, all samples</vt:lpstr>
      <vt:lpstr>Network attempt 1: WGCNA, sporophyte</vt:lpstr>
      <vt:lpstr>Network attempt 1: WGCNA, sporophyte</vt:lpstr>
      <vt:lpstr>Network attempt 1: WGCNA, gametophyte</vt:lpstr>
      <vt:lpstr>Network attempt 1: WGCNA, gametophyte</vt:lpstr>
      <vt:lpstr>Next Steps</vt:lpstr>
      <vt:lpstr>Update March 13, 2025</vt:lpstr>
      <vt:lpstr>Overview of new progress</vt:lpstr>
      <vt:lpstr>TOP3 GO Enrichment: LFY1</vt:lpstr>
      <vt:lpstr>Top3 GO Enrichment: LFY2</vt:lpstr>
      <vt:lpstr>What modules are the MADS box genes in?</vt:lpstr>
      <vt:lpstr>TGCN network</vt:lpstr>
      <vt:lpstr>TGCN LASSO Diagnostics LFY1</vt:lpstr>
      <vt:lpstr>TGCN LASSO Diagnostics LFY2</vt:lpstr>
      <vt:lpstr>TGCNc5 LFY 1 subnetwork correlation with LFY1</vt:lpstr>
      <vt:lpstr>TGCNc5 LFY 1 heatmap</vt:lpstr>
      <vt:lpstr>TGCNc5 LFY 1 GO terms (should redo on whole list)</vt:lpstr>
      <vt:lpstr>TGCNc3 LFY2 subnetwork correlation with LFY2</vt:lpstr>
      <vt:lpstr>TGCNc3 LFY2 heatmap</vt:lpstr>
      <vt:lpstr>TGCNc3 LFY2 GO terms (should redo on whole list)</vt:lpstr>
      <vt:lpstr>TGCNc3 LFY2 GO terms (should redo on whole list)</vt:lpstr>
      <vt:lpstr>MR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Julin Nassir Maloof</dc:creator>
  <cp:lastModifiedBy>Julin Maloof</cp:lastModifiedBy>
  <cp:revision>6</cp:revision>
  <dcterms:created xsi:type="dcterms:W3CDTF">2025-02-17T00:25:01Z</dcterms:created>
  <dcterms:modified xsi:type="dcterms:W3CDTF">2025-03-12T22:29:11Z</dcterms:modified>
</cp:coreProperties>
</file>