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29560" y="44402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Aleksandar Malović 2021/3375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82880"/>
            <a:ext cx="907092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i optimizacija Burrows-Wheeler transformacije i FM Indeksa u programskom jeziku 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bez optimizacija 1/4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4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FIndex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</a:t>
            </a:r>
            <a:r>
              <a:rPr b="0" lang="en-US" sz="3200" spc="-1" strike="noStrike">
                <a:latin typeface="0"/>
              </a:rPr>
              <a:t>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bwm):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BWM supplied'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map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lambda</a:t>
            </a:r>
            <a:r>
              <a:rPr b="0" lang="en-US" sz="3200" spc="-1" strike="noStrike">
                <a:latin typeface="0"/>
              </a:rPr>
              <a:t>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], bwm))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first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char):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index(char)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last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char):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rindex(char)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bez optimizacija 2/4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Tally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</a:t>
            </a:r>
            <a:r>
              <a:rPr b="0" lang="en-US" sz="3200" spc="-1" strike="noStrike">
                <a:latin typeface="0"/>
              </a:rPr>
              <a:t>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bwt):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isInputValid(bwt):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BWT supplied"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{}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(bwt)):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Copy previous column values to current one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row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values():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row[i]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row[i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currentChar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bwt[i]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value[currentChar]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(bwt)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value[currentChar][i]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char, j):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(char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value)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</a:t>
            </a:r>
            <a:r>
              <a:rPr b="0" lang="en-US" sz="3200" spc="-1" strike="noStrike">
                <a:latin typeface="0"/>
              </a:rPr>
              <a:t> (j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value[char])):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value[char][j]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bez optimizacija 3/4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SuffixArray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</a:t>
            </a:r>
            <a:r>
              <a:rPr b="0" lang="en-US" sz="3200" spc="-1" strike="noStrike">
                <a:latin typeface="0"/>
              </a:rPr>
              <a:t>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isInputValid(t):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value provided for Suffix Array calculation'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suffixArray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[]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(t)):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suffixArray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append((i, t[i:]))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[suffix[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suffix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sorted</a:t>
            </a:r>
            <a:r>
              <a:rPr b="0" lang="en-US" sz="3200" spc="-1" strike="noStrike">
                <a:latin typeface="0"/>
              </a:rPr>
              <a:t>(suffixArray, key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lambda</a:t>
            </a:r>
            <a:r>
              <a:rPr b="0" lang="en-US" sz="3200" spc="-1" strike="noStrike">
                <a:latin typeface="0"/>
              </a:rPr>
              <a:t>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])]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start, end):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value[start:end]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bez optimizacija 4/4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FMIndex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</a:t>
            </a:r>
            <a:r>
              <a:rPr b="0" lang="en-US" sz="3200" spc="-1" strike="noStrike">
                <a:latin typeface="0"/>
              </a:rPr>
              <a:t>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isInputValid(t):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input string for calculating FM index"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tt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endswith(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'$'</a:t>
            </a:r>
            <a:r>
              <a:rPr b="0" lang="en-US" sz="3200" spc="-1" strike="noStrike">
                <a:latin typeface="0"/>
              </a:rPr>
              <a:t>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'$'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calculateBurrowsWheelerMatrixUnoptimised(tt)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fIndex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FIndex(bwm)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lIndex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calculateLIndexUnoptimized(bwm)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lIndex)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suffixArray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SuffixArray(tt)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p):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length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(p)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length):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currentChar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p[length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</a:t>
            </a:r>
            <a:r>
              <a:rPr b="0" lang="en-US" sz="3200" spc="-1" strike="noStrike">
                <a:latin typeface="0"/>
              </a:rPr>
              <a:t> 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first character, look just in F index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fIndex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first(currentChar)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fIndex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last(currentChar)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fIndex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first(currentChar)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query(currentChar,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query(currentChar, end)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suffixArray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query(start, end)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bez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48640" y="1097280"/>
            <a:ext cx="8412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Prikazano zauzeće memorije se odnosni na konačnu strukturu, ne uzima se u obzir zauzeće memorije tokom računanja BWT.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502200" y="2304360"/>
          <a:ext cx="9070560" cy="351972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94678.67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710245.33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Problemi: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Računanje Burrows-Wheeler </a:t>
            </a:r>
            <a:r>
              <a:rPr b="0" lang="en-US" sz="2000" spc="-1" strike="noStrike">
                <a:latin typeface="Arial"/>
              </a:rPr>
              <a:t>transformacije ima prostornu </a:t>
            </a:r>
            <a:r>
              <a:rPr b="0" lang="en-US" sz="2000" spc="-1" strike="noStrike">
                <a:latin typeface="Arial"/>
              </a:rPr>
              <a:t>složenost O(n^2) gde je n dužina </a:t>
            </a:r>
            <a:r>
              <a:rPr b="0" lang="en-US" sz="2000" spc="-1" strike="noStrike">
                <a:latin typeface="Arial"/>
              </a:rPr>
              <a:t>ulaznog stringa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FM indeks sadrži dosta </a:t>
            </a:r>
            <a:r>
              <a:rPr b="0" lang="en-US" sz="2000" spc="-1" strike="noStrike">
                <a:latin typeface="Arial"/>
              </a:rPr>
              <a:t>redundantih podataka sa dosta </a:t>
            </a:r>
            <a:r>
              <a:rPr b="0" lang="en-US" sz="2000" spc="-1" strike="noStrike">
                <a:latin typeface="Arial"/>
              </a:rPr>
              <a:t>ponavljanja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Umesto čuvanja svih rotacija stringa, sortiranje se može uraditi pomoću </a:t>
            </a:r>
            <a:r>
              <a:rPr b="0" lang="en-US" sz="2000" spc="-1" strike="noStrike">
                <a:latin typeface="Arial"/>
              </a:rPr>
              <a:t>originalnog stringa i pomocnog niza indeksa početka rotacije. Ovim se </a:t>
            </a:r>
            <a:r>
              <a:rPr b="0" lang="en-US" sz="2000" spc="-1" strike="noStrike">
                <a:latin typeface="Arial"/>
              </a:rPr>
              <a:t>prostorna složenost spušta na O(n)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Sortiranje se može realizovati pomoću standardnog python niza i funkcije </a:t>
            </a:r>
            <a:r>
              <a:rPr b="0" lang="en-US" sz="2000" spc="-1" strike="noStrike">
                <a:latin typeface="Arial"/>
              </a:rPr>
              <a:t>cmp_to_key iz paketa functools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inplaceRotationsCompare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(t1, t2):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t2[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k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inputLen):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][i]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][j]):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][i]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][j]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(i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inputLen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(j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inputLen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spRotations</a:t>
            </a:r>
            <a:r>
              <a:rPr b="0" lang="en-US" sz="3200" spc="-1" strike="noStrike">
                <a:latin typeface="0"/>
              </a:rPr>
              <a:t>(t):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isBWInputValid(t):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[ (i, t)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inputLen) ]</a:t>
            </a:r>
            <a:endParaRPr b="0" lang="en-US" sz="3200" spc="-1" strike="noStrike">
              <a:latin typeface="0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spCalculateBurrows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WheelerMatrix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(t):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spRotations(t)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r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sort(key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cmp_to_k</a:t>
            </a:r>
            <a:r>
              <a:rPr b="0" lang="en-US" sz="3200" spc="-1" strike="noStrike">
                <a:latin typeface="0"/>
              </a:rPr>
              <a:t>ey(inplaceRotationsC</a:t>
            </a:r>
            <a:r>
              <a:rPr b="0" lang="en-US" sz="3200" spc="-1" strike="noStrike">
                <a:latin typeface="0"/>
              </a:rPr>
              <a:t>ompare))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[x[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r]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spCalculateLIndex</a:t>
            </a:r>
            <a:r>
              <a:rPr b="0" lang="en-US" sz="3200" spc="-1" strike="noStrike">
                <a:latin typeface="0"/>
              </a:rPr>
              <a:t>(r, </a:t>
            </a:r>
            <a:r>
              <a:rPr b="0" lang="en-US" sz="3200" spc="-1" strike="noStrike">
                <a:latin typeface="0"/>
              </a:rPr>
              <a:t>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map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lambda</a:t>
            </a:r>
            <a:r>
              <a:rPr b="0" lang="en-US" sz="3200" spc="-1" strike="noStrike">
                <a:latin typeface="0"/>
              </a:rPr>
              <a:t> x: </a:t>
            </a:r>
            <a:r>
              <a:rPr b="0" lang="en-US" sz="3200" spc="-1" strike="noStrike">
                <a:latin typeface="0"/>
              </a:rPr>
              <a:t>t[x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], r))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spCalculateBurrows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WheelerTransform</a:t>
            </a:r>
            <a:r>
              <a:rPr b="0" lang="en-US" sz="3200" spc="-1" strike="noStrike">
                <a:latin typeface="0"/>
              </a:rPr>
              <a:t>(t):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spCalculateBurrows</a:t>
            </a:r>
            <a:r>
              <a:rPr b="0" lang="en-US" sz="3200" spc="-1" strike="noStrike">
                <a:latin typeface="0"/>
              </a:rPr>
              <a:t>WheelerMatrix(t)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spCalculateLIndex(r, </a:t>
            </a:r>
            <a:r>
              <a:rPr b="0" lang="en-US" sz="3200" spc="-1" strike="noStrike">
                <a:latin typeface="0"/>
              </a:rPr>
              <a:t>t)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720" y="22680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53" name="Table 2"/>
          <p:cNvGraphicFramePr/>
          <p:nvPr/>
        </p:nvGraphicFramePr>
        <p:xfrm>
          <a:off x="514440" y="1949400"/>
          <a:ext cx="9070560" cy="351972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7.89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4" name="TextShape 3"/>
          <p:cNvSpPr txBox="1"/>
          <p:nvPr/>
        </p:nvSpPr>
        <p:spPr>
          <a:xfrm>
            <a:off x="549360" y="1098000"/>
            <a:ext cx="841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Ovakav pristup rešava problem zauzeća memorije, ali je memorijski overhead standardnog python niza jos uvek prisutan.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Sortiranje je primetno usporeno zbog overheada dodatnih funkcija. Zbog manje optimizovanosti koda u odnosu na standardni sort, vremenska složenost O(n^2*logn) sortiranja stringova Timsort-om više dolazi do izražaja.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Zbog činjenice da je python po svojoj prirodi vezan za jedan proces i jedno jezgro procesora, ovakav pristup ima lošu iskorišćenost sistemskih resursa i nema potencijala za paralelizaciju.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Polazimo od ulaznog stringa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Ulaznom stringu se dodaje znak za kraj stringa $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Kreira se matrica čiji su redovi sve rotacije ulaznog stringa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Redovi se sortiraju po leksikografskom poretku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Poslednja kolona sortirane matrice predstavlja rezultat transformacije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Optimizacija pojedinačnih delova FM indeksa će biti opisana na narednim slajdovima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Radi jednostavnijeg testiranja, sve optimizovane klase nasleđuju neoptimizovane klase i zadržavaju isti potpis funkcija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 indeks je prva kolona Burrows-Wheeler matrice. Pošto je matrica sortirana, karakteri su smenjuju, gde se svaki karakter ponavlja više puta. Ovu strukturu možemo pojednostaviti tako što čuvamo samo karaktere koji se pojavljuju i prvi indeks njihovog pojavljivanja.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Ovim se memorijsko zauzeće smanjuje sa O(n) na O(m) gde je m broj različitih karaktera u ulaznom stringu.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SpOptimisedFIndex</a:t>
            </a:r>
            <a:r>
              <a:rPr b="0" lang="en-US" sz="3200" spc="-1" strike="noStrike">
                <a:latin typeface="0"/>
              </a:rPr>
              <a:t>(F</a:t>
            </a:r>
            <a:r>
              <a:rPr b="0" lang="en-US" sz="3200" spc="-1" strike="noStrike">
                <a:latin typeface="0"/>
              </a:rPr>
              <a:t>Index):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</a:t>
            </a:r>
            <a:r>
              <a:rPr b="0" lang="en-US" sz="3200" spc="-1" strike="noStrike">
                <a:latin typeface="0"/>
              </a:rPr>
              <a:t>bwm, 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BWM supplied'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dict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{}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"""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We are using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two helper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dictionaries to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maintain O(1) search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for the last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occurence of an char.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ki - mapping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of a key to its index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ik - mapping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of an index to its key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When looking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for the next entry in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the dictionary, if we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have k as the current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key, we find next key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as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ik[ki[k] + 1]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"""</a:t>
            </a:r>
            <a:endParaRPr b="0" lang="en-US" sz="3200" spc="-1" strike="noStrike">
              <a:solidFill>
                <a:srgbClr val="ba2121"/>
              </a:solidFill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{}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ki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{}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inputLen):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t[bwm[i]]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dict: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dict[t[bwm[i]]]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i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ik[j]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t[bwm[i]]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ki[t[bwm[i]]]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first</a:t>
            </a:r>
            <a:r>
              <a:rPr b="0" lang="en-US" sz="1200" spc="-1" strike="noStrike">
                <a:latin typeface="0"/>
              </a:rPr>
              <a:t>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latin typeface="0"/>
              </a:rPr>
              <a:t>, char):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dict[char]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200" spc="-1" strike="noStrike">
                <a:latin typeface="0"/>
              </a:rPr>
              <a:t>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last</a:t>
            </a:r>
            <a:r>
              <a:rPr b="0" lang="en-US" sz="1200" spc="-1" strike="noStrike">
                <a:latin typeface="0"/>
              </a:rPr>
              <a:t>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latin typeface="0"/>
              </a:rPr>
              <a:t>, char):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200" spc="-1" strike="noStrike">
                <a:latin typeface="0"/>
              </a:rPr>
              <a:t>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latin typeface="0"/>
              </a:rPr>
              <a:t>nextIndex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ki[char]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200" spc="-1" strike="noStrike">
                <a:latin typeface="0"/>
              </a:rPr>
              <a:t> nextIndex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1200" spc="-1" strike="noStrike">
                <a:latin typeface="0"/>
              </a:rPr>
              <a:t>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dict):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inputLen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dict[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ik[nextIndex]]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200" spc="-1" strike="noStrike">
                <a:latin typeface="0"/>
              </a:rPr>
              <a:t>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- Tally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Čuvanje svih rankova za sve </a:t>
            </a:r>
            <a:r>
              <a:rPr b="0" lang="en-US" sz="2000" spc="-1" strike="noStrike">
                <a:latin typeface="Arial"/>
              </a:rPr>
              <a:t>karaktere podrazumeva dosta </a:t>
            </a:r>
            <a:r>
              <a:rPr b="0" lang="en-US" sz="2000" spc="-1" strike="noStrike">
                <a:latin typeface="Arial"/>
              </a:rPr>
              <a:t>ponavljanja podataka </a:t>
            </a:r>
            <a:r>
              <a:rPr b="0" lang="en-US" sz="2000" spc="-1" strike="noStrike">
                <a:latin typeface="Arial"/>
              </a:rPr>
              <a:t>i prostornu </a:t>
            </a:r>
            <a:r>
              <a:rPr b="0" lang="en-US" sz="2000" spc="-1" strike="noStrike">
                <a:latin typeface="Arial"/>
              </a:rPr>
              <a:t>složenost O(m*n).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Umesto toga, možemo uvesti </a:t>
            </a:r>
            <a:r>
              <a:rPr b="0" lang="en-US" sz="2000" spc="-1" strike="noStrike">
                <a:latin typeface="Arial"/>
              </a:rPr>
              <a:t>checkpoint princip. Čuvaćemo </a:t>
            </a:r>
            <a:r>
              <a:rPr b="0" lang="en-US" sz="2000" spc="-1" strike="noStrike">
                <a:latin typeface="Arial"/>
              </a:rPr>
              <a:t>samo određene kolone matrice </a:t>
            </a:r>
            <a:r>
              <a:rPr b="0" lang="en-US" sz="2000" spc="-1" strike="noStrike">
                <a:latin typeface="Arial"/>
              </a:rPr>
              <a:t>koje se međusobno nalaze na </a:t>
            </a:r>
            <a:r>
              <a:rPr b="0" lang="en-US" sz="2000" spc="-1" strike="noStrike">
                <a:latin typeface="Arial"/>
              </a:rPr>
              <a:t>istom rastojanju k.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nam je potreban rank </a:t>
            </a:r>
            <a:r>
              <a:rPr b="0" lang="en-US" sz="2000" spc="-1" strike="noStrike">
                <a:latin typeface="Arial"/>
              </a:rPr>
              <a:t>karaktera koji imamo u </a:t>
            </a:r>
            <a:r>
              <a:rPr b="0" lang="en-US" sz="2000" spc="-1" strike="noStrike">
                <a:latin typeface="Arial"/>
              </a:rPr>
              <a:t>chekcpoint-u, vratimo tu vrednost. </a:t>
            </a:r>
            <a:r>
              <a:rPr b="0" lang="en-US" sz="2000" spc="-1" strike="noStrike">
                <a:latin typeface="Arial"/>
              </a:rPr>
              <a:t>U suprotnom, kombinovanjem </a:t>
            </a:r>
            <a:r>
              <a:rPr b="0" lang="en-US" sz="2000" spc="-1" strike="noStrike">
                <a:latin typeface="Arial"/>
              </a:rPr>
              <a:t>vrednosti iz checkpointa i iteracije </a:t>
            </a:r>
            <a:r>
              <a:rPr b="0" lang="en-US" sz="2000" spc="-1" strike="noStrike">
                <a:latin typeface="Arial"/>
              </a:rPr>
              <a:t>kroz BWT, možemo zadržati O(1) </a:t>
            </a:r>
            <a:r>
              <a:rPr b="0" lang="en-US" sz="2000" spc="-1" strike="noStrike">
                <a:latin typeface="Arial"/>
              </a:rPr>
              <a:t>vremensku složenost pretrage </a:t>
            </a:r>
            <a:r>
              <a:rPr b="0" lang="en-US" sz="2000" spc="-1" strike="noStrike">
                <a:latin typeface="Arial"/>
              </a:rPr>
              <a:t>Tally matrice.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- Tally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SpOptimisedTally</a:t>
            </a:r>
            <a:r>
              <a:rPr b="0" lang="en-US" sz="3200" spc="-1" strike="noStrike">
                <a:latin typeface="0"/>
              </a:rPr>
              <a:t>(Tally):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bwt):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bwt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BWT supplied"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{}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chars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set</a:t>
            </a:r>
            <a:r>
              <a:rPr b="0" lang="en-US" sz="3200" spc="-1" strike="noStrike">
                <a:latin typeface="0"/>
              </a:rPr>
              <a:t>()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bwtLen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(bwt)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bwt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bwt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max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(bwt)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</a:t>
            </a:r>
            <a:r>
              <a:rPr b="0" lang="en-US" sz="3200" spc="-1" strike="noStrike">
                <a:latin typeface="0"/>
              </a:rPr>
              <a:t> CHECKPOINT_DISTANCE,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bwtLen):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CHECKPOINT_DISTANCE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</a:t>
            </a:r>
            <a:r>
              <a:rPr b="0" lang="en-US" sz="3200" spc="-1" strike="noStrike">
                <a:latin typeface="0"/>
              </a:rPr>
              <a:t>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value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values():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value[tallyCounter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value[tallyCounter]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currentChar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bwt[i]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tally[currentChar]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tally[currentChar][tallyCounter]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chars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add(currentChar)</a:t>
            </a:r>
            <a:endParaRPr b="0" lang="en-US" sz="3200" spc="-1" strike="noStrike">
              <a:latin typeface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char, j):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chars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bwtLen: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CHECKPOINT_DISTANCE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CHECKPOINT_DISTANCE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2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</a:t>
            </a:r>
            <a:r>
              <a:rPr b="0" lang="en-US" sz="3200" spc="-1" strike="noStrike">
                <a:latin typeface="0"/>
              </a:rPr>
              <a:t> CHECKPOINT_DISTANCE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tallyLen: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target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(checkPoint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CHECKPOINT_DISTANCE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rankStep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(checkPoint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CHECKPOINT_DISTANCE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target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rankStep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</a:t>
            </a:r>
            <a:r>
              <a:rPr b="0" lang="en-US" sz="3200" spc="-1" strike="noStrike">
                <a:latin typeface="0"/>
              </a:rPr>
              <a:t> CHECKPOINT_DISTANCE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target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rankStep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(checkPoint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CHECKPOINT_DISTANCE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</a:t>
            </a:r>
            <a:r>
              <a:rPr b="0" lang="en-US" sz="3200" spc="-1" strike="noStrike">
                <a:latin typeface="0"/>
              </a:rPr>
              <a:t>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target: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bwt[start]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char: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rankStep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step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rank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326600"/>
            <a:ext cx="9070920" cy="42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Pošto koristimo optimizovano računanje BWT, nije potrebno ponovo računati sufiksni niz. Indeksi koje smo dobili računajući sortirane rotacije su indeksi sufiksnog niza.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Kao i u slučaju Tally matrice, kod sufiksnog niza možemo čuvati samo checkpoint-e.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nam je potrebna vrednost niza koju nemamo sačuvanu, možemo je sračunati u odnosu na vrednost najbližeg checkpointa i to po principu: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samo jedan checkpoint, vrednost na traženoj poziciji je jednaka broj koraka koji nam je trebao do tog sufiksa koristeći LF mapiranje umanjen za dužinu BWT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više checkpoint-a, i tražimo vrednost posle poslednjeg, vrednost je jednaka broju koraka do poslednjeg checkpointa umanjena za 1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više checkpoint-a i tražimo vrednost u sredini niza, vrednost je jednaka zbiru najbližeg checkpoint-a i broja koraka potrebnih da stignemo do njega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SpOptimisedSuffixArray</a:t>
            </a:r>
            <a:r>
              <a:rPr b="0" lang="en-US" sz="1200" spc="-1" strike="noStrike">
                <a:latin typeface="0"/>
              </a:rPr>
              <a:t>(SuffixArray):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1200" spc="-1" strike="noStrike">
                <a:latin typeface="0"/>
              </a:rPr>
              <a:t>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latin typeface="0"/>
              </a:rPr>
              <a:t>, bwm, fIndex, lIndex, tally):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200" spc="-1" strike="noStrike">
                <a:latin typeface="0"/>
              </a:rPr>
              <a:t> bwm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1200" spc="-1" strike="noStrike">
                <a:latin typeface="0"/>
              </a:rPr>
              <a:t>: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1200" spc="-1" strike="noStrike">
                <a:latin typeface="0"/>
              </a:rPr>
              <a:t> </a:t>
            </a:r>
            <a:r>
              <a:rPr b="0" lang="en-US" sz="1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1200" spc="-1" strike="noStrike">
                <a:latin typeface="0"/>
              </a:rPr>
              <a:t>(</a:t>
            </a:r>
            <a:r>
              <a:rPr b="0" lang="en-US" sz="1200" spc="-1" strike="noStrike">
                <a:solidFill>
                  <a:srgbClr val="ba2121"/>
                </a:solidFill>
                <a:latin typeface="0"/>
              </a:rPr>
              <a:t>"Invalid BWT supplied"</a:t>
            </a:r>
            <a:r>
              <a:rPr b="0" lang="en-US" sz="1200" spc="-1" strike="noStrike">
                <a:latin typeface="0"/>
              </a:rPr>
              <a:t>)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value   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200" spc="-1" strike="noStrike">
                <a:latin typeface="0"/>
              </a:rPr>
              <a:t> bwm[::CHECKPOINT_DISTANCE]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fIndex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200" spc="-1" strike="noStrike">
                <a:latin typeface="0"/>
              </a:rPr>
              <a:t> fIndex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lIndex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200" spc="-1" strike="noStrike">
                <a:latin typeface="0"/>
              </a:rPr>
              <a:t> lIndex</a:t>
            </a:r>
            <a:endParaRPr b="0" lang="en-US" sz="1200" spc="-1" strike="noStrike">
              <a:latin typeface="0"/>
            </a:endParaRPr>
          </a:p>
          <a:p>
            <a:r>
              <a:rPr b="0" lang="en-US" sz="1200" spc="-1" strike="noStrike"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200" spc="-1" strike="noStrike">
                <a:latin typeface="0"/>
              </a:rPr>
              <a:t>tally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200" spc="-1" strike="noStrike">
                <a:latin typeface="0"/>
              </a:rPr>
              <a:t> tally</a:t>
            </a:r>
            <a:endParaRPr b="0" lang="en-US" sz="1200" spc="-1" strike="noStrike">
              <a:latin typeface="0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latin typeface="0"/>
              </a:rPr>
              <a:t>, start, </a:t>
            </a:r>
            <a:r>
              <a:rPr b="0" lang="en-US" sz="3200" spc="-1" strike="noStrike">
                <a:latin typeface="0"/>
              </a:rPr>
              <a:t>end):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result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[]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3200" spc="-1" strike="noStrike">
                <a:latin typeface="0"/>
              </a:rPr>
              <a:t>(start, end):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lIndex)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afterLast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CHECKPOINT_DISTAN</a:t>
            </a:r>
            <a:r>
              <a:rPr b="0" lang="en-US" sz="3200" spc="-1" strike="noStrike">
                <a:latin typeface="0"/>
              </a:rPr>
              <a:t>CE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i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CHECKPOINT_DISTAN</a:t>
            </a:r>
            <a:r>
              <a:rPr b="0" lang="en-US" sz="3200" spc="-1" strike="noStrike">
                <a:latin typeface="0"/>
              </a:rPr>
              <a:t>CE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lIndex[position]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tally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query(char, </a:t>
            </a:r>
            <a:r>
              <a:rPr b="0" lang="en-US" sz="3200" spc="-1" strike="noStrike">
                <a:latin typeface="0"/>
              </a:rPr>
              <a:t>position)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fIndex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first(char)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rank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result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append(steps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afterLast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value[position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latin typeface="0"/>
              </a:rPr>
              <a:t>CHECKPOINT_DISTAN</a:t>
            </a:r>
            <a:r>
              <a:rPr b="0" lang="en-US" sz="3200" spc="-1" strike="noStrike">
                <a:latin typeface="0"/>
              </a:rPr>
              <a:t>CE]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steps)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result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class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SpOptimisedFMIndex</a:t>
            </a:r>
            <a:r>
              <a:rPr b="0" lang="en-US" sz="1400" spc="-1" strike="noStrike">
                <a:latin typeface="0"/>
              </a:rPr>
              <a:t>(FMIndex):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__init__</a:t>
            </a:r>
            <a:r>
              <a:rPr b="0" lang="en-US" sz="1400" spc="-1" strike="noStrike">
                <a:latin typeface="0"/>
              </a:rPr>
              <a:t>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latin typeface="0"/>
              </a:rPr>
              <a:t>, 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1400" spc="-1" strike="noStrike">
                <a:latin typeface="0"/>
              </a:rPr>
              <a:t> isInputValid(t):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raise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1400" spc="-1" strike="noStrike">
                <a:latin typeface="0"/>
              </a:rPr>
              <a:t>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"Invalid input string for calculating FM index"</a:t>
            </a:r>
            <a:r>
              <a:rPr b="0" lang="en-US" sz="1400" spc="-1" strike="noStrike">
                <a:latin typeface="0"/>
              </a:rPr>
              <a:t>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t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1400" spc="-1" strike="noStrike">
                <a:latin typeface="0"/>
              </a:rPr>
              <a:t> tt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endswith(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'$'</a:t>
            </a:r>
            <a:r>
              <a:rPr b="0" lang="en-US" sz="1400" spc="-1" strike="noStrike">
                <a:latin typeface="0"/>
              </a:rPr>
              <a:t>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        </a:t>
            </a:r>
            <a:r>
              <a:rPr b="0" lang="en-US" sz="1400" spc="-1" strike="noStrike"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+=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'$'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latin typeface="0"/>
              </a:rPr>
              <a:t>bwm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spCalculateBurrowsWheelerMatrix(tt)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lIndex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spCalculateLIndex(bwm, tt)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fIndex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SpOptimisedFIndex(bwm, tt)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tally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SpOptimisedTally(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lIndex)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suffixArray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SpOptimisedSuffixArray(bwm,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fIndex,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lIndex,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tally)</a:t>
            </a:r>
            <a:endParaRPr b="0" lang="en-US" sz="14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640" y="22680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48280" y="1098000"/>
            <a:ext cx="8961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Prikazano zauzeće memorije se odnosni na konačnu strukturu, ne uzima se u obzir zauzeće memorije tokom računanja BWT. Checkpoint-i su udaljeni 5 pozicija.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8" name="Table 3"/>
          <p:cNvGraphicFramePr/>
          <p:nvPr/>
        </p:nvGraphicFramePr>
        <p:xfrm>
          <a:off x="501840" y="2305080"/>
          <a:ext cx="9070560" cy="351972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346.67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1109.33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 modifikacijama struktura, memorijsko zauzeće FM indeksa je znatno smanjeno.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Kako je vremenski najkompleksniji deo formiranja FM indeksa računanje BWT, vreme konstrukcije je znatno uvećano kao posledica sporijeg sortiranja.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03640" y="1541160"/>
            <a:ext cx="9070920" cy="285840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6675120" y="5212080"/>
            <a:ext cx="3199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Slika preuzeta sa predavanja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- sortiranje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Najbolji algoritmi za sortiranje </a:t>
            </a:r>
            <a:r>
              <a:rPr b="0" lang="en-US" sz="2000" spc="-1" strike="noStrike">
                <a:latin typeface="Arial"/>
              </a:rPr>
              <a:t>imaju vremensku složenost </a:t>
            </a:r>
            <a:r>
              <a:rPr b="0" lang="en-US" sz="2000" spc="-1" strike="noStrike">
                <a:latin typeface="Arial"/>
              </a:rPr>
              <a:t>O(n*logn), medjutim kada se na to </a:t>
            </a:r>
            <a:r>
              <a:rPr b="0" lang="en-US" sz="2000" spc="-1" strike="noStrike">
                <a:latin typeface="Arial"/>
              </a:rPr>
              <a:t>doda složenost poređenja </a:t>
            </a:r>
            <a:r>
              <a:rPr b="0" lang="en-US" sz="2000" spc="-1" strike="noStrike">
                <a:latin typeface="Arial"/>
              </a:rPr>
              <a:t>stringova O(n), ovaj proces se </a:t>
            </a:r>
            <a:r>
              <a:rPr b="0" lang="en-US" sz="2000" spc="-1" strike="noStrike">
                <a:latin typeface="Arial"/>
              </a:rPr>
              <a:t>znatno usporava i prelazi u </a:t>
            </a:r>
            <a:r>
              <a:rPr b="0" lang="en-US" sz="2000" spc="-1" strike="noStrike">
                <a:latin typeface="Arial"/>
              </a:rPr>
              <a:t>O(n^2*logn)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Namenski algoritmi za sortiranje </a:t>
            </a:r>
            <a:r>
              <a:rPr b="0" lang="en-US" sz="2000" spc="-1" strike="noStrike">
                <a:latin typeface="Arial"/>
              </a:rPr>
              <a:t>stringova, multi-key </a:t>
            </a:r>
            <a:r>
              <a:rPr b="0" lang="en-US" sz="2000" spc="-1" strike="noStrike">
                <a:latin typeface="Arial"/>
              </a:rPr>
              <a:t>quicksort(three-way radix) i burst </a:t>
            </a:r>
            <a:r>
              <a:rPr b="0" lang="en-US" sz="2000" spc="-1" strike="noStrike">
                <a:latin typeface="Arial"/>
              </a:rPr>
              <a:t>sort, imaju vremensku složenost </a:t>
            </a:r>
            <a:r>
              <a:rPr b="0" lang="en-US" sz="2000" spc="-1" strike="noStrike">
                <a:latin typeface="Arial"/>
              </a:rPr>
              <a:t>O(n^2), tako da bi doneli znatno </a:t>
            </a:r>
            <a:r>
              <a:rPr b="0" lang="en-US" sz="2000" spc="-1" strike="noStrike">
                <a:latin typeface="Arial"/>
              </a:rPr>
              <a:t>ubrzanje.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Pošto se burst sort oslanja na </a:t>
            </a:r>
            <a:r>
              <a:rPr b="0" lang="en-US" sz="2000" spc="-1" strike="noStrike">
                <a:latin typeface="Arial"/>
              </a:rPr>
              <a:t>multi-key quicksort za sortiranje </a:t>
            </a:r>
            <a:r>
              <a:rPr b="0" lang="en-US" sz="2000" spc="-1" strike="noStrike">
                <a:latin typeface="Arial"/>
              </a:rPr>
              <a:t>nizova u stablu, krenimo od multi-</a:t>
            </a:r>
            <a:r>
              <a:rPr b="0" lang="en-US" sz="2000" spc="-1" strike="noStrike">
                <a:latin typeface="Arial"/>
              </a:rPr>
              <a:t>key quicksort-a.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Kombinacija quicksort-a i MSD </a:t>
            </a:r>
            <a:r>
              <a:rPr b="0" lang="en-US" sz="2000" spc="-1" strike="noStrike">
                <a:latin typeface="Arial"/>
              </a:rPr>
              <a:t>radix sort-a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Primenimo quicksort na stringove </a:t>
            </a:r>
            <a:r>
              <a:rPr b="0" lang="en-US" sz="2000" spc="-1" strike="noStrike">
                <a:latin typeface="Arial"/>
              </a:rPr>
              <a:t>gledajući samo prvi karakter </a:t>
            </a:r>
            <a:r>
              <a:rPr b="0" lang="en-US" sz="2000" spc="-1" strike="noStrike">
                <a:latin typeface="Arial"/>
              </a:rPr>
              <a:t>stringova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Particionisanje nam daje tri </a:t>
            </a:r>
            <a:r>
              <a:rPr b="0" lang="en-US" sz="2000" spc="-1" strike="noStrike">
                <a:latin typeface="Arial"/>
              </a:rPr>
              <a:t>particije, uljučujući srednju gde svi </a:t>
            </a:r>
            <a:r>
              <a:rPr b="0" lang="en-US" sz="2000" spc="-1" strike="noStrike">
                <a:latin typeface="Arial"/>
              </a:rPr>
              <a:t>stringovi imaju isti prvi karakter </a:t>
            </a:r>
            <a:r>
              <a:rPr b="0" lang="en-US" sz="2000" spc="-1" strike="noStrike">
                <a:latin typeface="Arial"/>
              </a:rPr>
              <a:t>(pivot)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Rekurzvno pozivamo algoritam za </a:t>
            </a:r>
            <a:r>
              <a:rPr b="0" lang="en-US" sz="2000" spc="-1" strike="noStrike">
                <a:latin typeface="Arial"/>
              </a:rPr>
              <a:t>dobijene particije, pritom prilikom </a:t>
            </a:r>
            <a:r>
              <a:rPr b="0" lang="en-US" sz="2000" spc="-1" strike="noStrike">
                <a:latin typeface="Arial"/>
              </a:rPr>
              <a:t>pozivanja algoritma za srednju </a:t>
            </a:r>
            <a:r>
              <a:rPr b="0" lang="en-US" sz="2000" spc="-1" strike="noStrike">
                <a:latin typeface="Arial"/>
              </a:rPr>
              <a:t>particiju uvećavamo dubinu </a:t>
            </a:r>
            <a:r>
              <a:rPr b="0" lang="en-US" sz="2000" spc="-1" strike="noStrike">
                <a:latin typeface="Arial"/>
              </a:rPr>
              <a:t>algoritma, odnosno gledamo </a:t>
            </a:r>
            <a:r>
              <a:rPr b="0" lang="en-US" sz="2000" spc="-1" strike="noStrike">
                <a:latin typeface="Arial"/>
              </a:rPr>
              <a:t>naredni karakter stringova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Multi-key quicksort (pseudokod)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algorithm sort(a : array of string, d </a:t>
            </a:r>
            <a:r>
              <a:rPr b="0" lang="en-US" sz="2000" spc="-1" strike="noStrike">
                <a:latin typeface="Arial"/>
              </a:rPr>
              <a:t>: integer) is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if length(a) ≤ 1 or d ≥ K then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return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p := pivot(a, d)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i, j := partition(a, d, p)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sort(a[0:i), d)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sort(a[i:j), d + 1)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sort(a[j:length(a)), d)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 slučaju sortiranja rotacija genoma prilikom računanja BWT, možemo iskoristiti ograničen set karaktera da uvedemo par modfikacija algoritmu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String sadrži samo karaktere A, C, G, N, T i jedan $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Particionisanje po G nam daje tri particije: prvu koja sadrži A, C i opciono $, drugu koja sadrži G i treću koja sadrži N i T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$ prisutan, odmah ga možemo staviti na prvo mesto particije i smanjiti particiju koju dalje obradjujemo. Kako particije sadrže samo dva karaktera, možemo ih sortirati jednim obilaskom.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Rekurzivno pozivamo algoritam za sve pronadjene particije sa uvećanom dubinom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Python ima ograničenu dubinu rekurzije, po defaultu 1000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 vrednost se može povećati ali ovakav pristup vrlo brzo dovodi do stack overflow-a i pucanja python process-a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Potencijalno rešenje je zamena rekurzije redom u koji se ubacuju podnizovi za sortiranje kao i dubina sortiranja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Ovakav pristup je takođe pogodan za paralelizaciju. Pošto se obrađuju potpuno nezavisni delovi niza, procesi mogu uzeti podniz iz reda, obraditi ga i vratiti nove podnizove u red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Red postaje usko grlo procesa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Za svaki obrađeni podniz, proces generiše pet novih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red previše mali, može doći do deadlock-a ukoliko se svi procesi </a:t>
            </a:r>
            <a:r>
              <a:rPr b="0" lang="en-US" sz="2000" spc="-1" strike="noStrike">
                <a:latin typeface="Arial"/>
              </a:rPr>
              <a:t>zaglave pokušavajući da ubace nove podnizove u red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red dovoljno veliki da smesti sve podnizove, njegovo </a:t>
            </a:r>
            <a:r>
              <a:rPr b="0" lang="en-US" sz="2000" spc="-1" strike="noStrike">
                <a:latin typeface="Arial"/>
              </a:rPr>
              <a:t>memorijsko zauzeće može postati značajno. Pretpostavimo da se u red </a:t>
            </a:r>
            <a:r>
              <a:rPr b="0" lang="en-US" sz="2000" spc="-1" strike="noStrike">
                <a:latin typeface="Arial"/>
              </a:rPr>
              <a:t>smešta tuple (start, end, depth) gde je svaki podatak int dužine 4B. Da bi </a:t>
            </a:r>
            <a:r>
              <a:rPr b="0" lang="en-US" sz="2000" spc="-1" strike="noStrike">
                <a:latin typeface="Arial"/>
              </a:rPr>
              <a:t>se sigurno izbegao deadlock, red bi trebalo da bude dužine: </a:t>
            </a:r>
            <a:r>
              <a:rPr b="0" lang="en-US" sz="2000" spc="-1" strike="noStrike">
                <a:latin typeface="Arial"/>
              </a:rPr>
              <a:t>len(string)*numProcess*5. Ukoliko uzmeno 12B po ulazu, ne računajući </a:t>
            </a:r>
            <a:r>
              <a:rPr b="0" lang="en-US" sz="2000" spc="-1" strike="noStrike">
                <a:latin typeface="Arial"/>
              </a:rPr>
              <a:t>sve overhead-e strukture podataka, ovo može da unese znatnu </a:t>
            </a:r>
            <a:r>
              <a:rPr b="0" lang="en-US" sz="2000" spc="-1" strike="noStrike">
                <a:latin typeface="Arial"/>
              </a:rPr>
              <a:t>memorijsku zahtevnost.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Python multithreading ne koristi više jezgara procesora, </a:t>
            </a:r>
            <a:r>
              <a:rPr b="0" lang="en-US" sz="2000" spc="-1" strike="noStrike">
                <a:latin typeface="Arial"/>
              </a:rPr>
              <a:t>neophodna je upotreba multiprocessing-a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Za razliku od niti, procesi ne dele memorijski prostor. Kako bi obezbedili </a:t>
            </a:r>
            <a:r>
              <a:rPr b="0" lang="en-US" sz="2000" spc="-1" strike="noStrike">
                <a:latin typeface="Arial"/>
              </a:rPr>
              <a:t>deljeni pristup nizu i stringu od strane svih procesa, potrebno je ići kroz </a:t>
            </a:r>
            <a:r>
              <a:rPr b="0" lang="en-US" sz="2000" spc="-1" strike="noStrike">
                <a:latin typeface="Arial"/>
              </a:rPr>
              <a:t>shared memory modul iz python multiprocessing biblioteke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Struktura podataka koja se formira radi optimizacije pretraživanja stringa</a:t>
            </a:r>
            <a:endParaRPr b="0" lang="en-US" sz="20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Jezgro strukture čine: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– prva kolona Burrows-Wheeler matrice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 Indeks – poslednja kolona Burrows-Wheeler matrice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Pomoćni elementi strukture su: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Tally – matrica rankova karaktera u L indeksu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Sufiksni niz – leksikografski sortirani niz svih sufiksa ulaznog stringa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– pretraživanje 1/2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tražimo string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5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Krećemo od poslednjeg karaktera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uzimamo opseg indeksa njegovog pojavljivanja u F indeksu</a:t>
            </a:r>
            <a:endParaRPr b="0" lang="en-US" sz="2000" spc="-1" strike="noStrike">
              <a:latin typeface="Arial"/>
            </a:endParaRPr>
          </a:p>
          <a:p>
            <a:pPr marL="360000" indent="-215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Gledamo L indeks i uzimamo isti opseg indeksa. Uzimamo podopseg u kojem je prisutan sledeći karakter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5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Sada gledamo opseg F indeksa u kojem se nalaze isti rankovi karaktera iz prethodno pronađenog opsega u L indeksu i ponavljamo prethodni proces. (LF mapiranje)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– pretraživanje 2/2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Ponavljamo ovaj proces dok ne dođemo do prvog karaktera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(imamo poklapanje) ili dok ne dođemo u situaciju da nemamo sledeći opseg (nema poklapanja)</a:t>
            </a:r>
            <a:endParaRPr b="0" lang="en-US" sz="2000" spc="-1" strike="noStrike">
              <a:latin typeface="Arial"/>
            </a:endParaRPr>
          </a:p>
          <a:p>
            <a:pPr marL="360000" indent="-215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poklapanje, indeksi iz sufiksnog niza koji se nalaze u pronađenom finalnom opsegu predstavljaju lokacije traženog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Prilikom računanja Burrows-Wheeler matrice, kreiraju se sve rotacije ulaznog stringa koje se koriste za sortiranje pomoću standardne python sort funkcije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Kako bi dobili indekse sufiksa, sufiksni niz se računa nezavisno uz sortiranje svih sufiksa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Čuvaju se kompletne vrednosti F indeksa, Tally matrice i sufiksnog niza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326600"/>
            <a:ext cx="9070920" cy="334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rotationsUnoptimised</a:t>
            </a:r>
            <a:r>
              <a:rPr b="0" lang="en-US" sz="1400" spc="-1" strike="noStrike">
                <a:latin typeface="0"/>
              </a:rPr>
              <a:t>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</a:t>
            </a:r>
            <a:r>
              <a:rPr b="0" lang="en-US" sz="1400" spc="-1" strike="noStrike">
                <a:latin typeface="0"/>
              </a:rPr>
              <a:t> isBWInputValid(t):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*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2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400" spc="-1" strike="noStrike">
                <a:latin typeface="0"/>
              </a:rPr>
              <a:t> [ tt[i:i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1400" spc="-1" strike="noStrike">
                <a:latin typeface="0"/>
              </a:rPr>
              <a:t>(t)]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for</a:t>
            </a:r>
            <a:r>
              <a:rPr b="0" lang="en-US" sz="1400" spc="-1" strike="noStrike">
                <a:latin typeface="0"/>
              </a:rPr>
              <a:t> i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in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range</a:t>
            </a:r>
            <a:r>
              <a:rPr b="0" lang="en-US" sz="1400" spc="-1" strike="noStrike">
                <a:latin typeface="0"/>
              </a:rPr>
              <a:t>(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1400" spc="-1" strike="noStrike">
                <a:latin typeface="0"/>
              </a:rPr>
              <a:t>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len</a:t>
            </a:r>
            <a:r>
              <a:rPr b="0" lang="en-US" sz="1400" spc="-1" strike="noStrike">
                <a:latin typeface="0"/>
              </a:rPr>
              <a:t>(t)) ]</a:t>
            </a:r>
            <a:endParaRPr b="0" lang="en-US" sz="1400" spc="-1" strike="noStrike">
              <a:latin typeface="0"/>
            </a:endParaRPr>
          </a:p>
          <a:p>
            <a:pPr algn="just"/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calculateBurrowsWheelerMatrixUnoptimised</a:t>
            </a:r>
            <a:r>
              <a:rPr b="0" lang="en-US" sz="1400" spc="-1" strike="noStrike">
                <a:latin typeface="0"/>
              </a:rPr>
              <a:t>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latin typeface="0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rotationsUnoptimised(t)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sorted</a:t>
            </a:r>
            <a:r>
              <a:rPr b="0" lang="en-US" sz="1400" spc="-1" strike="noStrike">
                <a:latin typeface="0"/>
              </a:rPr>
              <a:t>(r)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1400" spc="-1" strike="noStrike">
              <a:latin typeface="0"/>
            </a:endParaRPr>
          </a:p>
          <a:p>
            <a:pPr algn="just"/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calculateLIndexUnoptimized</a:t>
            </a:r>
            <a:r>
              <a:rPr b="0" lang="en-US" sz="1400" spc="-1" strike="noStrike">
                <a:latin typeface="0"/>
              </a:rPr>
              <a:t>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1400" spc="-1" strike="noStrike">
                <a:latin typeface="0"/>
              </a:rPr>
              <a:t>join(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map</a:t>
            </a:r>
            <a:r>
              <a:rPr b="0" lang="en-US" sz="1400" spc="-1" strike="noStrike">
                <a:latin typeface="0"/>
              </a:rPr>
              <a:t>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lambda</a:t>
            </a:r>
            <a:r>
              <a:rPr b="0" lang="en-US" sz="1400" spc="-1" strike="noStrike">
                <a:latin typeface="0"/>
              </a:rPr>
              <a:t> x: x[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-1</a:t>
            </a:r>
            <a:r>
              <a:rPr b="0" lang="en-US" sz="1400" spc="-1" strike="noStrike">
                <a:latin typeface="0"/>
              </a:rPr>
              <a:t>], t))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1400" spc="-1" strike="noStrike">
              <a:latin typeface="0"/>
            </a:endParaRPr>
          </a:p>
          <a:p>
            <a:pPr algn="just"/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calculateBurrowsWheelerTransformUnoptimised</a:t>
            </a:r>
            <a:r>
              <a:rPr b="0" lang="en-US" sz="1400" spc="-1" strike="noStrike">
                <a:latin typeface="0"/>
              </a:rPr>
              <a:t>(t):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latin typeface="0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1400" spc="-1" strike="noStrike">
                <a:latin typeface="0"/>
              </a:rPr>
              <a:t> calculateBurrowsWheelerMatrixUnoptimised(t)</a:t>
            </a:r>
            <a:endParaRPr b="0" lang="en-US" sz="1400" spc="-1" strike="noStrike">
              <a:latin typeface="0"/>
            </a:endParaRPr>
          </a:p>
          <a:p>
            <a:pPr algn="just"/>
            <a:r>
              <a:rPr b="0" lang="en-US" sz="1400" spc="-1" strike="noStrike"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1400" spc="-1" strike="noStrike">
                <a:latin typeface="0"/>
              </a:rPr>
              <a:t> calculateLIndexUnoptimized(r)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1400" spc="-1" strike="noStrike">
                <a:latin typeface="0"/>
              </a:rPr>
              <a:t>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1400" spc="-1" strike="noStrike">
                <a:latin typeface="0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</a:t>
            </a:r>
            <a:endParaRPr b="0" lang="en-US" sz="1400" spc="-1" strike="noStrike">
              <a:latin typeface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513720" y="1948680"/>
          <a:ext cx="9070560" cy="351972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194.67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188385.33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1324398.67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3" name="TextShape 3"/>
          <p:cNvSpPr txBox="1"/>
          <p:nvPr/>
        </p:nvSpPr>
        <p:spPr>
          <a:xfrm>
            <a:off x="548640" y="1097280"/>
            <a:ext cx="841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2022-05-14T10:34:51Z</dcterms:created>
  <dc:creator/>
  <dc:description/>
  <dc:language>en-US</dc:language>
  <cp:lastModifiedBy/>
  <dcterms:modified xsi:type="dcterms:W3CDTF">2022-05-14T18:15:07Z</dcterms:modified>
  <cp:revision>41</cp:revision>
  <dc:subject/>
  <dc:title/>
</cp:coreProperties>
</file>