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32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732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732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732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732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637320" y="30438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</a:t>
            </a:r>
            <a:r>
              <a:rPr b="0" lang="en-US" sz="1800" spc="-1" strike="noStrike">
                <a:latin typeface="Arial"/>
              </a:rPr>
              <a:t>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29560" y="444024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Aleksandar Malović 2021/3375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4000" y="182880"/>
            <a:ext cx="9070560" cy="27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Implementacija i optimizacija Burrows-Wheeler transformacije i FM Indeksa u programskom jeziku Python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bez optimizacija 1/4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1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FIndex(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object):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self, bwm):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bwm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'Invalid BWM supplied')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 =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''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.join(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map(lambda x: x[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0], bwm))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first(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self, char):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try: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.value.index(char)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except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last(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self, char):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try: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.value.rindex(char)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except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bez optimizacija 2/4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7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Tally(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object):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self, bwt):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 isInputValid(bwt):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"Invalid BWT supplied")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len(bwt)):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</a:rPr>
              <a:t># Copy previous column values to current 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d7b7b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 row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.value.values():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row[i] = row[i-1]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currentChar = bwt[i]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currentChar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.value[currentChar] = [0] *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len(bwt)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.value[currentChar][i] +=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self, char, j):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(char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.value)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or (j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or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len(self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.value[char])):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.value[char][j]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bez optimizacija 3/4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SuffixArray(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object):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self, 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 isInputValid(t):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'Invalid value provided for Suffix Array calculation')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suffixArray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[]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len(t)):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suffixArray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.append((i, t[i:]))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 = [suffix[0]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 suffix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sorted(suffixArray, key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lambda x: x[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1])]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self, start, end):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.value[start:end]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bez optimizacija 4/4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FMIndex(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object):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self, 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 isInputValid(t):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"Invalid input string for calculating FM index")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tt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 tt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.endswith(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'$'):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tt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+=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'$'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bwm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calculateBurrowsWheelerMatrixUnoptimised(tt)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.fIndex = FIndex(bwm)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.lIndex = calculateLIndexUnoptimized(bwm)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 = Tally(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.lIndex)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.suffixArray = SuffixArray(tt)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self, p):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end 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length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len(p)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0, length):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currentChar = p[length - i - 1]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and end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 0: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</a:rPr>
              <a:t># first character, look just in F index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d7b7b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.fIndex.first(currentChar)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end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.fIndex.last(currentChar) + 1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firstOcc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.fIndex.first(currentChar)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start = firstOcc +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.tally.query(currentChar, start - 1)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end = firstOcc +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.tally.query(currentChar, end)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.suffixArray.query(start, end)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bez optimizacija - performanse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48640" y="1097280"/>
            <a:ext cx="84121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Prikazano zauzeće memorije se odnosni na konačnu strukturu, ne uzima se u obzir zauzeće memorije tokom računanja BWT.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59" name="Table 3"/>
          <p:cNvGraphicFramePr/>
          <p:nvPr/>
        </p:nvGraphicFramePr>
        <p:xfrm>
          <a:off x="502200" y="230436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konstrukcije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~0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94678.67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710245.33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Implementacija Burrows-Wheeler transformacije i FM indeksa bez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Problemi: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Računanje Burrows-Wheeler transformacije ima prostornu složenost O(n^2) gde je n dužina ulaznog stringa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FM indeks sadrži dosta redundantih podataka sa dosta ponavljanja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Umesto čuvanja svih rotacija stringa, sortiranje se može uraditi pomoću originalnog stringa i pomocnog niza indeksa početka rotacije. Ovim se prostorna složenost spušta na O(n)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Sortiranje se može realizovati pomoću standardnog python niza i funkcije cmp_to_key iz paketa functools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1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inplaceRotationsCompare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(t1, t2):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t1[0]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j = t2[0]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inputLen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len(t1[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1])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 k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0, inputLen):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(t1[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1][i] != t1[1][j]):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1][i] &lt; t1[1][j]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i = (i + 1) % inputLen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j = (j + 1) % inputLen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spRotations(t):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 isBWInputValid(t):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None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inputLen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len(t)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[ (i, t) 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0, inputLen) ]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5152320" y="1326600"/>
            <a:ext cx="4426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spCalculateBurrowsWheelerMatrix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spRotations(t)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None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.sort(key=cmp_to_key(inplaceRotationsCompare))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[x[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 x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 r]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 else None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spCalculateLIndex(r, 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''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.join(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map(lambda x: t[x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- 1], r))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 else None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spCalculateBurrowsWheelerTransform(t):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spCalculateBurrowsWheelerMatrix(t)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spCalculateLIndex(r, t) 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 else None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04720" y="2268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68" name="Table 2"/>
          <p:cNvGraphicFramePr/>
          <p:nvPr/>
        </p:nvGraphicFramePr>
        <p:xfrm>
          <a:off x="514440" y="194940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Maksimalno 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izvršavanja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~0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2308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7.89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69" name="CustomShape 3"/>
          <p:cNvSpPr/>
          <p:nvPr/>
        </p:nvSpPr>
        <p:spPr>
          <a:xfrm>
            <a:off x="549360" y="1098000"/>
            <a:ext cx="8412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Ovakav pristup rešava problem zauzeća memorije, ali je memorijski overhead standardnog python niza jos uvek prisutan.</a:t>
            </a:r>
            <a:endParaRPr b="0" lang="en-US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Sortiranje je primetno usporeno zbog overheada dodatnih funkcija. Zbog manje optimizovanosti koda u odnosu na standardni sort, vremenska složenost O(n^2*logn) sortiranja stringova Timsort-om više dolazi do izražaja.</a:t>
            </a:r>
            <a:endParaRPr b="0" lang="en-US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Zbog činjenice da je python po svojoj prirodi vezan za jedan proces i jedno jezgro procesora, ovakav pristup ima lošu iskorišćenost sistemskih resursa i nema potencijala za paralelizaciju.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Polazimo od ulaznog stringa</a:t>
            </a:r>
            <a:endParaRPr b="0" lang="en-US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Ulaznom stringu se dodaje znak za kraj stringa $</a:t>
            </a:r>
            <a:endParaRPr b="0" lang="en-US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Kreira se matrica čiji su redovi sve rotacije ulaznog stringa</a:t>
            </a:r>
            <a:endParaRPr b="0" lang="en-US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Redovi se sortiraju po leksikografskom poretku</a:t>
            </a:r>
            <a:endParaRPr b="0" lang="en-US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Poslednja kolona sortirane matrice predstavlja rezultat transformacije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Optimizacija pojedinačnih delova FM indeksa će biti opisana na narednim slajdovima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Radi jednostavnijeg testiranja, sve optimizovane klase nasleđuju neoptimizovane klase i zadržavaju isti potpis funkcija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optmizacija – F indeks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 indeks je prva kolona Burrows-Wheeler matrice. Pošto je matrica sortirana, karakteri su smenjuju, gde se svaki karakter ponavlja više puta. Ovu strukturu možemo pojednostaviti tako što čuvamo samo karaktere koji se pojavljuju i prvi indeks njihovog pojavljivanja.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Ovim se memorijsko zauzeće smanjuje sa O(n) na O(m) gde je m broj različitih karaktera u ulaznom stringu.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optmizacija – F indeks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SpOptimisedFIndex(FIndex):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self, bwm, 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bwm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'Invalid BWM supplied')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.dict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.inputLen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len(t)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"""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We are using two helper dictionaries to maintain O(1) search for the last occurence of an char.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ki - mapping of a key to its index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ik - mapping of an index to its key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When looking for the next entry in the dictionary, if we have k as the current key, we find next key as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ik[ki[k] + 1]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"""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.ik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.ki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.inputLen):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t[bwm[i]]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.dict: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.dict[t[bwm[i]]] = 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.ik[j] = t[bwm[i]]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.ki[t[bwm[i]]] = j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j +=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5152320" y="1326600"/>
            <a:ext cx="4426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</a:rPr>
              <a:t>first(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self, char):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return 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.dict[char]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if char </a:t>
            </a:r>
            <a:r>
              <a:rPr b="0" lang="en-US" sz="1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.dict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else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       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</a:rPr>
              <a:t>last(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self, char):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if char </a:t>
            </a:r>
            <a:r>
              <a:rPr b="0" lang="en-US" sz="1200" spc="-1" strike="noStrike">
                <a:solidFill>
                  <a:srgbClr val="aa22ff"/>
                </a:solidFill>
                <a:latin typeface="0"/>
              </a:rPr>
              <a:t>not in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.dict: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return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nextIndex =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.ki[char] + 1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if nextIndex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==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len(self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.dict):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return 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.inputLen - 1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return 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.dict[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.ik[nextIndex]] - 1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if char </a:t>
            </a:r>
            <a:r>
              <a:rPr b="0" lang="en-US" sz="1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.dict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else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optimizacija - Tally</a:t>
            </a:r>
            <a:r>
              <a:rPr b="0" lang="en-US" sz="4400" spc="-1" strike="noStrike">
                <a:latin typeface="Arial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Čuvanje svih rankova za sve karaktere podrazumeva dosta ponavljanja podataka i prostornu složenost O(m*n).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Umesto toga, možemo uvesti checkpoint princip. Čuvaćemo samo određene kolone matrice koje se međusobno nalaze na istom rastojanju k.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nam je potreban rank karaktera koji imamo u chekcpoint-u, vratimo tu vrednost. U suprotnom, kombinovanjem vrednosti iz checkpointa i iteracije kroz BWT, možemo zadržati O(1) vremensku složenost pretrage Tally matrice.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optimizacija - Tally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SpOptimisedTally(Tally):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self, bwt):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bwt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None: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"Invalid BWT supplied")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.chars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set()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.bwtLen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len(bwt)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.bwt = bwt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.tallyLen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max(len(bwt)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// CHECKPOINT_DISTANCE, 1)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tallyCounter 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.bwtLen):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and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 CHECKPOINT_DISTANCE ==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and 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+ 1 &lt;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 value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.tally.values():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value[tallyCounter + 1] = value[tallyCounter]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tallyCounter +=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currentChar = bwt[i]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currentChar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.tally[currentChar] = [0] *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.tallyLen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.tally[currentChar][tallyCounter] +=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.chars.add(currentChar)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5152320" y="1326600"/>
            <a:ext cx="4426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self, char, j):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.chars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or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or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.bwtLen: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 CHECKPOINT_DISTANCE &gt; CHECKPOINT_DISTANCE // 2: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checkPoint = j //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target = (checkPoint + 1) *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start = j + 1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rankStep = -1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(checkPoint - 1) *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target = j + 1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rankStep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rank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.tally[char][checkPoint]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j // CHECKPOINT_DISTANCE - 1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target = j + 1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rankStep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 -1: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start 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rank 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(checkPoint + 1) *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rank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.tally[char][checkPoint]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while 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 target: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.bwt[start] == char: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rank += rankStep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start += step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rank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optimizacija – Sufiksni niz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504000" y="1326600"/>
            <a:ext cx="9070560" cy="42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Pošto koristimo optimizovano računanje BWT, nije potrebno ponovo računati sufiksni niz. Indeksi koje smo dobili računajući sortirane rotacije su indeksi sufiksnog niza.</a:t>
            </a:r>
            <a:endParaRPr b="0" lang="en-US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Kao i u slučaju Tally matrice, kod sufiksnog niza možemo čuvati samo checkpoint-e.</a:t>
            </a:r>
            <a:endParaRPr b="0" lang="en-US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nam je potrebna vrednost niza koju nemamo sačuvanu, možemo je sračunati u odnosu na vrednost najbližeg checkpointa i to po principu:</a:t>
            </a:r>
            <a:endParaRPr b="0" lang="en-US" sz="2000" spc="-1" strike="noStrike"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imamo samo jedan checkpoint, vrednost na traženoj poziciji je jednaka broj koraka koji nam je trebao do tog sufiksa koristeći LF mapiranje umanjen za dužinu BWT</a:t>
            </a:r>
            <a:endParaRPr b="0" lang="en-US" sz="2000" spc="-1" strike="noStrike"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imamo više checkpoint-a, i tražimo vrednost posle poslednjeg, vrednost je jednaka broju koraka do poslednjeg checkpointa umanjena za 1</a:t>
            </a:r>
            <a:endParaRPr b="0" lang="en-US" sz="2000" spc="-1" strike="noStrike"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imamo više checkpoint-a i tražimo vrednost u sredini niza, vrednost je jednaka zbiru najbližeg checkpoint-a i broja koraka potrebnih da stignemo do njega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optimizacija – Sufiksni niz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class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</a:rPr>
              <a:t>SpOptimisedSuffixArray(SuffixArray):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</a:rPr>
              <a:t>__init__(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self, bwm, fIndex, lIndex, tally):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if bwm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==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None: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        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raise </a:t>
            </a:r>
            <a:r>
              <a:rPr b="0" lang="en-US" sz="1200" spc="-1" strike="noStrike">
                <a:solidFill>
                  <a:srgbClr val="cb3f38"/>
                </a:solidFill>
                <a:latin typeface="0"/>
              </a:rPr>
              <a:t>ValueError(</a:t>
            </a:r>
            <a:r>
              <a:rPr b="0" lang="en-US" sz="1200" spc="-1" strike="noStrike">
                <a:solidFill>
                  <a:srgbClr val="ba2121"/>
                </a:solidFill>
                <a:latin typeface="0"/>
              </a:rPr>
              <a:t>"Invalid BWT supplied")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.value    = bwm[::CHECKPOINT_DISTANCE]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.fIndex = fIndex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.lIndex = lIndex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</a:rPr>
              <a:t>.tally = tally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5152320" y="1326600"/>
            <a:ext cx="4426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self, start, end):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result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[]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range(start, end):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steps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0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len(self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.value) &gt; 1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len(self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.lIndex)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afterLast = steps ==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</a:rPr>
              <a:t>and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 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len(self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.value) - 1) *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position = 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while position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 CHECKPOINT_DISTANCE != 0: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char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.lIndex[position]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rank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.tally.query(char, position)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position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.fIndex.first(char) + rank - 1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steps +=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result.append(steps - 1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afterLast else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.value[position // CHECKPOINT_DISTANCE] + steps)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result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class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SpOptimisedFMIndex(FMIndex):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__init__(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self, 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if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</a:rPr>
              <a:t>not isInputValid(t):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aa22ff"/>
                </a:solidFill>
                <a:latin typeface="0"/>
              </a:rPr>
              <a:t>        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raise </a:t>
            </a:r>
            <a:r>
              <a:rPr b="0" lang="en-US" sz="1400" spc="-1" strike="noStrike">
                <a:solidFill>
                  <a:srgbClr val="cb3f38"/>
                </a:solidFill>
                <a:latin typeface="0"/>
              </a:rPr>
              <a:t>ValueError(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</a:rPr>
              <a:t>"Invalid input string for calculating FM index")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</a:rPr>
              <a:t>tt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= t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if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</a:rPr>
              <a:t>not tt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.endswith(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</a:rPr>
              <a:t>'$'):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ba2121"/>
                </a:solidFill>
                <a:latin typeface="0"/>
              </a:rPr>
              <a:t>                       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</a:rPr>
              <a:t>tt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+=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</a:rPr>
              <a:t>'$'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ba2121"/>
                </a:solidFill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</a:rPr>
              <a:t>bwm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= spCalculateBurrowsWheelerMatrix(tt)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.lIndex = spCalculateLIndex(bwm, tt)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.fIndex = SpOptimisedFIndex(bwm, tt)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.tally = SpOptimisedTally(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.lIndex)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.suffixArray = SpOptimisedSuffixArray(bwm,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.fIndex,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.lIndex,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.tally)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03640" y="2268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optimizacija - performanse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48280" y="1098000"/>
            <a:ext cx="89611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Prikazano zauzeće memorije se odnosni na konačnu strukturu, ne uzima se u obzir zauzeće memorije tokom računanja BWT. Checkpoint-i su udaljeni 5 pozicija.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93" name="Table 3"/>
          <p:cNvGraphicFramePr/>
          <p:nvPr/>
        </p:nvGraphicFramePr>
        <p:xfrm>
          <a:off x="501840" y="230508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konstrukcije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~0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346.67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1109.33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7.83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FM indeks optimizacija - performanse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95" name="Table 2"/>
          <p:cNvGraphicFramePr/>
          <p:nvPr/>
        </p:nvGraphicFramePr>
        <p:xfrm>
          <a:off x="364680" y="1672920"/>
          <a:ext cx="9327960" cy="3599280"/>
        </p:xfrm>
        <a:graphic>
          <a:graphicData uri="http://schemas.openxmlformats.org/drawingml/2006/table">
            <a:tbl>
              <a:tblPr/>
              <a:tblGrid>
                <a:gridCol w="3107880"/>
                <a:gridCol w="3107880"/>
                <a:gridCol w="3112200"/>
              </a:tblGrid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Traženi string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Neoptimizovan </a:t>
                      </a:r>
                      <a:r>
                        <a:rPr b="0" lang="en-US" sz="1800" spc="-1" strike="noStrike">
                          <a:latin typeface="Arial"/>
                        </a:rPr>
                        <a:t>FMI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Optimizovan </a:t>
                      </a:r>
                      <a:r>
                        <a:rPr b="0" lang="en-US" sz="1800" spc="-1" strike="noStrike">
                          <a:latin typeface="Arial"/>
                        </a:rPr>
                        <a:t>FMI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AAA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2.64*10^-5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GAGA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8.13*10^-6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TTCAAAA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1.33*10^-5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TTCCAAGATTAGTAATAA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3.05*10^-5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5.37*10^-5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96" name="TextShape 3"/>
          <p:cNvSpPr txBox="1"/>
          <p:nvPr/>
        </p:nvSpPr>
        <p:spPr>
          <a:xfrm>
            <a:off x="548640" y="1005840"/>
            <a:ext cx="9235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Pretraživanje je vršeno nad ulaznim stringom dužine 40531.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Testovi su izvrešeni tri puta, prikazano je srednje vreme pretrage, u sekundama.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503640" y="1541160"/>
            <a:ext cx="9070560" cy="28580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6675120" y="5212080"/>
            <a:ext cx="31993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Slika preuzeta sa predavanja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Sa modifikacijama struktura, memorijsko zauzeće FM indeksa je znatno smanjeno.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Sa druge strane, u zavisnosti od traženog podstringa, vreme pretrage je pogoršano i do nekoliko redova veličine.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Kako je vremenski najkompleksniji deo formiranja FM indeksa računanje BWT, vreme konstrukcije je znatno uvećano kao posledica sporijeg sortiranja.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optimizacija - sortiranje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Najbolji algoritmi za sortiranje imaju vremensku složenost O(n*logn), medjutim kada se na to doda složenost poređenja stringova O(n), ovaj proces se znatno usporava i prelazi u O(n^2*logn)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Namenski algoritmi za sortiranje stringova, multi-key quicksort(three-way radix) i burst sort, imaju vremensku složenost O(n^2), tako da bi doneli znatno ubrzanje.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Pošto se burst sort oslanja na multi-key quicksort za sortiranje nizova u stablu, krenimo od multi-key quicksort-a.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Kombinacija quicksort-a i MSD radix sort-a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Primenimo quicksort na stringove gledajući samo prvi karakter stringova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Particionisanje nam daje tri particije, uljučujući srednju gde svi stringovi imaju isti prvi karakter (pivot)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Rekurzvno pozivamo algoritam za dobijene particije, pritom prilikom pozivanja algoritma za srednju particiju uvećavamo dubinu algoritma, odnosno gledamo naredni karakter stringova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Multi-key quicksort (pseudokod)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algorithm sort(a : array of string, d : integer) is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if length(a) ≤ 1 or d ≥ K then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return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p := pivot(a, d)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i, j := partition(a, d, p)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sort(a[0:i), d)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sort(a[i:j), d + 1)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sort(a[j:length(a)), d)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 slučaju sortiranja rotacija genoma prilikom računanja BWT, možemo iskoristiti ograničen set karaktera da uvedemo par modfikacija algoritmu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String sadrži samo karaktere A, C, G, N, T i jedan $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Particionisanje po G nam daje tri particije: prvu koja sadrži A, C i opciono $, drugu koja sadrži G i treću koja sadrži N i T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je $ prisutan, odmah ga možemo staviti na prvo mesto particije i smanjiti particiju koju dalje obradjujemo. Kako particije sadrže samo dva karaktera, možemo ih sortirati jednim obilaskom.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Rekurzivno pozivamo algoritam za sve pronadjene particije sa uvećanom dubinom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Problem: Python ima ograničenu dubinu rekurzije, po defaultu 1000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Ova vrednost se može povećati ali ovakav pristup vrlo brzo dovodi do stack overflow-a i pucanja python process-a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Potencijalno rešenje je zamena rekurzije redom u koji se ubacuju podnizovi za sortiranje kao i dubina sortiranja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Ovakav pristup je takođe pogodan za paralelizaciju. Pošto se obrađuju potpuno nezavisni delovi niza, procesi mogu uzeti podniz iz reda, obraditi ga i vratiti nove podnizove u red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Problem: Red postaje usko grlo procesa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Za svaki obrađeni podniz, proces generiše pet novih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je red previše mali, procesi provode više vremena čekajući da ubace podatke u red, a u krajnjem slučaju može doći do deadlock-a ukoliko se svi procesi zaglave pokušavajući da ubace nove podnizove u red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je red dovoljno veliki da smesti sve podnizove, njegovo memorijsko zauzeće može postati značajno. Pretpostavimo da se u red smešta tuple (start, end, depth) gde je svaki podatak int dužine 4B. Da bi se sigurno izbegao deadlock, red bi trebalo da bude dužine: len(string)*numProcess*5. Ukoliko uzmeno 12B po ulazu, ne računajući sve overhead-e strukture podataka, ovo može da unese znatnu memorijsku zahtevnost.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Problem: Python multithreading ne koristi više jezgara procesora, neophodna je upotreba multiprocessing-a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Za razliku od niti, procesi ne dele memorijski prostor. Kako bi obezbedili deljeni pristup nizu i stringu od strane svih procesa, potrebno je ići kroz shared memory modul iz python multiprocessing biblioteke</a:t>
            </a:r>
            <a:endParaRPr b="0" lang="en-US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Deljena memorija se zauzima na nivou bajta, što nam, uz upotrebu numpy nizova koji imaju znatno manji overhead, dodatno smanjuje zauzeće memorije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Multiprocess multi-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504000" y="1326600"/>
            <a:ext cx="4426200" cy="388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000"/>
          </a:bodyPr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_multikey_qsort</a:t>
            </a:r>
            <a:r>
              <a:rPr b="0" lang="en-US" sz="3200" spc="-1" strike="noStrike">
                <a:latin typeface="0"/>
              </a:rPr>
              <a:t>(queue, size):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shmString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shm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SharedMemory(name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SHARED_STRING_NAME, create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False</a:t>
            </a:r>
            <a:r>
              <a:rPr b="0" lang="en-US" sz="3200" spc="-1" strike="noStrike">
                <a:latin typeface="0"/>
              </a:rPr>
              <a:t>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shmArray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shm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SharedMemory(name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SHARED_ARRAY_NAME, create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False</a:t>
            </a:r>
            <a:r>
              <a:rPr b="0" lang="en-US" sz="3200" spc="-1" strike="noStrike">
                <a:latin typeface="0"/>
              </a:rPr>
              <a:t>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array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np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ndarray((size, ), dtype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np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int64, buffer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shmArray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buf)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try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while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True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bucket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queue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get()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lb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bucket[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0</a:t>
            </a:r>
            <a:r>
              <a:rPr b="0" lang="en-US" sz="3200" spc="-1" strike="noStrike">
                <a:latin typeface="0"/>
              </a:rPr>
              <a:t>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rb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bucket[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db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bucket[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2</a:t>
            </a:r>
            <a:r>
              <a:rPr b="0" lang="en-US" sz="3200" spc="-1" strike="noStrike">
                <a:latin typeface="0"/>
              </a:rPr>
              <a:t>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l, leftM, midL, midR, rightM,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quicksort(array, db, shmString, size, lb, rb)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leftM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</a:t>
            </a:r>
            <a:r>
              <a:rPr b="0" lang="en-US" sz="3200" spc="-1" strike="noStrike">
                <a:latin typeface="0"/>
              </a:rPr>
              <a:t> midL: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leftM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l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queue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put((l, leftM, db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midL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leftM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queue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put((leftM, midL, db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elif</a:t>
            </a:r>
            <a:r>
              <a:rPr b="0" lang="en-US" sz="3200" spc="-1" strike="noStrike">
                <a:latin typeface="0"/>
              </a:rPr>
              <a:t> midL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l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queue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put((l, midL, db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midR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midL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queue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put((midL, midR, db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rightM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</a:t>
            </a:r>
            <a:r>
              <a:rPr b="0" lang="en-US" sz="3200" spc="-1" strike="noStrike">
                <a:latin typeface="0"/>
              </a:rPr>
              <a:t> r: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rightM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midR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queue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put((midR, rightM, db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rightM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latin typeface="0"/>
              </a:rPr>
              <a:t>queue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put((rightM, r, db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elif</a:t>
            </a:r>
            <a:r>
              <a:rPr b="0" lang="en-US" sz="3200" spc="-1" strike="noStrike">
                <a:latin typeface="0"/>
              </a:rPr>
              <a:t>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midR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queue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put((midR, r, db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))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queue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task_done()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except</a:t>
            </a:r>
            <a:r>
              <a:rPr b="0" lang="en-US" sz="3200" spc="-1" strike="noStrike">
                <a:latin typeface="0"/>
              </a:rPr>
              <a:t> q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Full: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print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'Process </a:t>
            </a:r>
            <a:r>
              <a:rPr b="0" lang="en-US" sz="3200" spc="-1" strike="noStrike">
                <a:solidFill>
                  <a:srgbClr val="a45a77"/>
                </a:solidFill>
                <a:latin typeface="0"/>
              </a:rPr>
              <a:t>%d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 FULL EXCEPTION'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</a:t>
            </a:r>
            <a:r>
              <a:rPr b="0" lang="en-US" sz="3200" spc="-1" strike="noStrike">
                <a:latin typeface="0"/>
              </a:rPr>
              <a:t> (os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getpid(),))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except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print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'Process </a:t>
            </a:r>
            <a:r>
              <a:rPr b="0" lang="en-US" sz="3200" spc="-1" strike="noStrike">
                <a:solidFill>
                  <a:srgbClr val="a45a77"/>
                </a:solidFill>
                <a:latin typeface="0"/>
              </a:rPr>
              <a:t>%d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 VALUE EXCEPTION'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</a:t>
            </a:r>
            <a:r>
              <a:rPr b="0" lang="en-US" sz="3200" spc="-1" strike="noStrike">
                <a:latin typeface="0"/>
              </a:rPr>
              <a:t> (os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getpid(),))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except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print</a:t>
            </a:r>
            <a:r>
              <a:rPr b="0" lang="en-US" sz="3200" spc="-1" strike="noStrike">
                <a:latin typeface="0"/>
              </a:rPr>
              <a:t>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'Process </a:t>
            </a:r>
            <a:r>
              <a:rPr b="0" lang="en-US" sz="3200" spc="-1" strike="noStrike">
                <a:solidFill>
                  <a:srgbClr val="a45a77"/>
                </a:solidFill>
                <a:latin typeface="0"/>
              </a:rPr>
              <a:t>%d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 OTHER EXCEPTION'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</a:t>
            </a:r>
            <a:r>
              <a:rPr b="0" lang="en-US" sz="3200" spc="-1" strike="noStrike">
                <a:latin typeface="0"/>
              </a:rPr>
              <a:t> (os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getpid(),))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shmArray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close()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shmString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close()</a:t>
            </a:r>
            <a:endParaRPr b="0" lang="en-US" sz="3200" spc="-1" strike="noStrike">
              <a:latin typeface="0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5151960" y="1326600"/>
            <a:ext cx="4426200" cy="415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000"/>
          </a:bodyPr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partition_sort</a:t>
            </a:r>
            <a:r>
              <a:rPr b="0" lang="en-US" sz="3200" spc="-1" strike="noStrike">
                <a:latin typeface="0"/>
              </a:rPr>
              <a:t>(array, d, string, length, l, r, high):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l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r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swapped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False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while</a:t>
            </a:r>
            <a:r>
              <a:rPr b="0" lang="en-US" sz="3200" spc="-1" strike="noStrike">
                <a:latin typeface="0"/>
              </a:rPr>
              <a:t>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</a:t>
            </a:r>
            <a:r>
              <a:rPr b="0" lang="en-US" sz="3200" spc="-1" strike="noStrike">
                <a:latin typeface="0"/>
              </a:rPr>
              <a:t> j: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string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buf[(array[i]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d)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</a:t>
            </a:r>
            <a:r>
              <a:rPr b="0" lang="en-US" sz="3200" spc="-1" strike="noStrike">
                <a:latin typeface="0"/>
              </a:rPr>
              <a:t> length]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3200" spc="-1" strike="noStrike">
                <a:latin typeface="0"/>
              </a:rPr>
              <a:t> high: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string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buf[(array[j]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d)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</a:t>
            </a:r>
            <a:r>
              <a:rPr b="0" lang="en-US" sz="3200" spc="-1" strike="noStrike">
                <a:latin typeface="0"/>
              </a:rPr>
              <a:t> length]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</a:t>
            </a:r>
            <a:r>
              <a:rPr b="0" lang="en-US" sz="3200" spc="-1" strike="noStrike">
                <a:latin typeface="0"/>
              </a:rPr>
              <a:t> high: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swap(array, i, j)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swapped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True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i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+=1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swapped: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i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r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</a:t>
            </a:r>
            <a:r>
              <a:rPr b="0" lang="en-US" sz="3200" spc="-1" strike="noStrike">
                <a:latin typeface="0"/>
              </a:rPr>
              <a:t>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 i</a:t>
            </a:r>
            <a:endParaRPr b="0" lang="en-US" sz="3200" spc="-1" strike="noStrike">
              <a:latin typeface="0"/>
            </a:endParaRPr>
          </a:p>
          <a:p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three_way_partition</a:t>
            </a:r>
            <a:r>
              <a:rPr b="0" lang="en-US" sz="3200" spc="-1" strike="noStrike">
                <a:latin typeface="0"/>
              </a:rPr>
              <a:t>(array, d, string, length, pivot, l, r):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l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k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l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eos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while</a:t>
            </a:r>
            <a:r>
              <a:rPr b="0" lang="en-US" sz="3200" spc="-1" strike="noStrike">
                <a:latin typeface="0"/>
              </a:rPr>
              <a:t> k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&lt;=</a:t>
            </a:r>
            <a:r>
              <a:rPr b="0" lang="en-US" sz="3200" spc="-1" strike="noStrike">
                <a:latin typeface="0"/>
              </a:rPr>
              <a:t> j: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latin typeface="0"/>
              </a:rPr>
              <a:t>char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string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</a:t>
            </a:r>
            <a:r>
              <a:rPr b="0" lang="en-US" sz="3200" spc="-1" strike="noStrike">
                <a:latin typeface="0"/>
              </a:rPr>
              <a:t>buf[(array[k]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d)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</a:t>
            </a:r>
            <a:r>
              <a:rPr b="0" lang="en-US" sz="3200" spc="-1" strike="noStrike">
                <a:latin typeface="0"/>
              </a:rPr>
              <a:t> length]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char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</a:t>
            </a:r>
            <a:r>
              <a:rPr b="0" lang="en-US" sz="3200" spc="-1" strike="noStrike">
                <a:latin typeface="0"/>
              </a:rPr>
              <a:t> pivot: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char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3200" spc="-1" strike="noStrike">
                <a:latin typeface="0"/>
              </a:rPr>
              <a:t> EOS: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latin typeface="0"/>
              </a:rPr>
              <a:t>eos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i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swap(array, i, k)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i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+=1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k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+=1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elif</a:t>
            </a:r>
            <a:r>
              <a:rPr b="0" lang="en-US" sz="3200" spc="-1" strike="noStrike">
                <a:latin typeface="0"/>
              </a:rPr>
              <a:t> char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</a:t>
            </a:r>
            <a:r>
              <a:rPr b="0" lang="en-US" sz="3200" spc="-1" strike="noStrike">
                <a:latin typeface="0"/>
              </a:rPr>
              <a:t> pivot: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k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+=1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</a:t>
            </a:r>
            <a:r>
              <a:rPr b="0" lang="en-US" sz="3200" spc="-1" strike="noStrike">
                <a:latin typeface="0"/>
              </a:rPr>
              <a:t>: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</a:rPr>
              <a:t># greater than pivot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swap(array, k, j)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        </a:t>
            </a:r>
            <a:r>
              <a:rPr b="0" lang="en-US" sz="3200" spc="-1" strike="noStrike">
                <a:latin typeface="0"/>
              </a:rPr>
              <a:t>j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-=1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i, k, eos</a:t>
            </a:r>
            <a:endParaRPr b="0" lang="en-US" sz="3200" spc="-1" strike="noStrike">
              <a:latin typeface="0"/>
            </a:endParaRPr>
          </a:p>
          <a:p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quicksort</a:t>
            </a:r>
            <a:r>
              <a:rPr b="0" lang="en-US" sz="3200" spc="-1" strike="noStrike">
                <a:latin typeface="0"/>
              </a:rPr>
              <a:t>(array, d, string, length, l, r):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leftL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l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midL, midR, eos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three_way_partition(array, d, string, length, G, l, r)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</a:t>
            </a:r>
            <a:r>
              <a:rPr b="0" lang="en-US" sz="3200" spc="-1" strike="noStrike">
                <a:latin typeface="0"/>
              </a:rPr>
              <a:t> eos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-1</a:t>
            </a:r>
            <a:r>
              <a:rPr b="0" lang="en-US" sz="3200" spc="-1" strike="noStrike">
                <a:latin typeface="0"/>
              </a:rPr>
              <a:t>: 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latin typeface="0"/>
              </a:rPr>
              <a:t>swap(array, leftL, eos)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        </a:t>
            </a:r>
            <a:r>
              <a:rPr b="0" lang="en-US" sz="3200" spc="-1" strike="noStrike">
                <a:latin typeface="0"/>
              </a:rPr>
              <a:t>leftL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leftL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3200" spc="-1" strike="noStrike">
                <a:latin typeface="0"/>
              </a:rPr>
              <a:t>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1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leftM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partition_sort(array, d, string, length, leftL, midL, C)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latin typeface="0"/>
              </a:rPr>
              <a:t>rightM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</a:t>
            </a:r>
            <a:r>
              <a:rPr b="0" lang="en-US" sz="3200" spc="-1" strike="noStrike">
                <a:latin typeface="0"/>
              </a:rPr>
              <a:t> partition_sort(array, d, string, length, midR, r, T)</a:t>
            </a:r>
            <a:endParaRPr b="0" lang="en-US" sz="3200" spc="-1" strike="noStrike">
              <a:latin typeface="0"/>
            </a:endParaRPr>
          </a:p>
          <a:p>
            <a:r>
              <a:rPr b="0" lang="en-US" sz="3200" spc="-1" strike="noStrike"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</a:t>
            </a:r>
            <a:r>
              <a:rPr b="0" lang="en-US" sz="3200" spc="-1" strike="noStrike">
                <a:latin typeface="0"/>
              </a:rPr>
              <a:t> leftL, leftM, midL, midR, rightM, r</a:t>
            </a:r>
            <a:endParaRPr b="0" lang="en-US" sz="3200" spc="-1" strike="noStrike">
              <a:latin typeface="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505440" y="2275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Multiprocess multi-key quicksort (prva iteracija)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317" name="Table 2"/>
          <p:cNvGraphicFramePr/>
          <p:nvPr/>
        </p:nvGraphicFramePr>
        <p:xfrm>
          <a:off x="515160" y="195012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Maksimalno zauzeće memorije (u kB)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izvršavanja (u s)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172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0.045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1.92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136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122.956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8" name="CustomShape 3"/>
          <p:cNvSpPr/>
          <p:nvPr/>
        </p:nvSpPr>
        <p:spPr>
          <a:xfrm>
            <a:off x="550080" y="1098720"/>
            <a:ext cx="8412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Struktura podataka koja se formira radi optimizacije pretraživanja stringa</a:t>
            </a:r>
            <a:endParaRPr b="0" lang="en-US" sz="2000" spc="-1" strike="noStrike">
              <a:latin typeface="Arial"/>
            </a:endParaRPr>
          </a:p>
          <a:p>
            <a:pPr marL="36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Jezgro strukture čine: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 indeks – prva kolona Burrows-Wheeler matrice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 Indeks – poslednja kolona Burrows-Wheeler matrice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Pomoćni elementi strukture su: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Tally – matrica rankova karaktera u L indeksu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Sufiksni niz – leksikografski sortirani niz svih sufiksa ulaznog stringa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</a:t>
            </a:r>
            <a:r>
              <a:rPr b="0" lang="en-US" sz="3200" spc="-1" strike="noStrike">
                <a:latin typeface="Arial"/>
              </a:rPr>
              <a:t>optimizacija – </a:t>
            </a:r>
            <a:r>
              <a:rPr b="0" lang="en-US" sz="3200" spc="-1" strike="noStrike">
                <a:latin typeface="Arial"/>
              </a:rPr>
              <a:t>sortiranje </a:t>
            </a:r>
            <a:r>
              <a:rPr b="0" lang="en-US" sz="3200" spc="-1" strike="noStrike">
                <a:latin typeface="Arial"/>
              </a:rPr>
              <a:t>TODO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 ovoj prvoj iteraciji, overhead multiprocessinga znatno usporava sortiranje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Cilj narednih iteracija: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latin typeface="Arial"/>
              </a:rPr>
              <a:t>Dodatno optimizovati samu implementaciju multi-key quicksort-a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latin typeface="Arial"/>
              </a:rPr>
              <a:t>Optimizovati multi-key quicksort za multiprocessing 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latin typeface="Arial"/>
              </a:rPr>
              <a:t>Implementirati burst-sort uz upotrebu prethodnog algoritma za sortiranje bucket-a. Potencijalno izbacivanje reda iz mkqsort-a i upotreba rekurzije ukoliko bi veličina bucket-a bila u granicama </a:t>
            </a:r>
            <a:r>
              <a:rPr b="0" lang="en-US" sz="2000" spc="-1" strike="noStrike">
                <a:latin typeface="Arial"/>
              </a:rPr>
              <a:t>rekurzije python-a.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– pretraživanje 1/2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u ulaznom stringu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tražimo string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2000" spc="-1" strike="noStrike">
              <a:latin typeface="Arial"/>
            </a:endParaRPr>
          </a:p>
          <a:p>
            <a:pPr marL="360000" indent="-215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Krećemo od poslednjeg karaktera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 uzimamo opseg indeksa njegovog pojavljivanja u F indeksu</a:t>
            </a:r>
            <a:endParaRPr b="0" lang="en-US" sz="2000" spc="-1" strike="noStrike">
              <a:latin typeface="Arial"/>
            </a:endParaRPr>
          </a:p>
          <a:p>
            <a:pPr marL="360000" indent="-215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Gledamo L indeks i uzimamo isti opseg indeksa. Uzimamo podopseg u kojem je prisutan sledeći karakter stringa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2000" spc="-1" strike="noStrike">
              <a:latin typeface="Arial"/>
            </a:endParaRPr>
          </a:p>
          <a:p>
            <a:pPr marL="360000" indent="-215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Sada gledamo opseg F indeksa u kojem se nalaze isti rankovi karaktera iz prethodno pronađenog opsega u L indeksu i ponavljamo prethodni proces. (LF mapiranje)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– pretraživanje 2/2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000" indent="-215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Ponavljamo ovaj proces dok ne dođemo do prvog karaktera stringa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(imamo poklapanje) ili dok ne dođemo u situaciju da nemamo sledeći opseg (nema poklapanja)</a:t>
            </a:r>
            <a:endParaRPr b="0" lang="en-US" sz="2000" spc="-1" strike="noStrike">
              <a:latin typeface="Arial"/>
            </a:endParaRPr>
          </a:p>
          <a:p>
            <a:pPr marL="360000" indent="-215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imamo poklapanje, indeksi iz sufiksnog niza koji se nalaze u pronađenom finalnom opsegu predstavljaju lokacije traženog stringa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 ulaznom stringu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74160"/>
            <a:ext cx="907056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Implementacija Burrows-Wheeler transformacije i FM indeksa bez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Prilikom računanja Burrows-Wheeler matrice, kreiraju se sve rotacije ulaznog stringa koje se koriste za sortiranje pomoću standardne python sort funkcije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Kako bi dobili indekse sufiksa, sufiksni niz se računa nezavisno uz sortiranje svih sufiksa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Čuvaju se kompletne vrednosti F indeksa, Tally matrice i sufiksnog niza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1326600"/>
            <a:ext cx="9070560" cy="33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rotationsUnoptimised(t):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if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</a:rPr>
              <a:t>not isBWInputValid(t):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aa22ff"/>
                </a:solidFill>
                <a:latin typeface="0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return None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tt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= t * 2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return [ tt[i:i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+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len(t)] for i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</a:rPr>
              <a:t>in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range(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0,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len(t)) ]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calculateBurrowsWheelerMatrixUnoptimised(t):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= rotationsUnoptimised(t)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return sorted(r) if 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!=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None else None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calculateLIndexUnoptimized(t):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return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</a:rPr>
              <a:t>''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.join(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map(lambda x: x[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-1], t))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if 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!=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None else None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calculateBurrowsWheelerTransformUnoptimised(t):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</a:rPr>
              <a:t>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= calculateBurrowsWheelerMatrixUnoptimised(t)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return calculateLIndexUnoptimized(r) if 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</a:rPr>
              <a:t>!=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</a:rPr>
              <a:t>None else None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Burrows-Wheeler transformacija bez optimizacija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Burrows-Wheeler transformacija bez optimizacija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47" name="Table 2"/>
          <p:cNvGraphicFramePr/>
          <p:nvPr/>
        </p:nvGraphicFramePr>
        <p:xfrm>
          <a:off x="513720" y="194868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Maksimalno 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izvršavanja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194.67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188385.33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1324398.67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48" name="CustomShape 3"/>
          <p:cNvSpPr/>
          <p:nvPr/>
        </p:nvSpPr>
        <p:spPr>
          <a:xfrm>
            <a:off x="548640" y="1097280"/>
            <a:ext cx="8412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2022-05-14T10:34:51Z</dcterms:created>
  <dc:creator/>
  <dc:description/>
  <dc:language>en-US</dc:language>
  <cp:lastModifiedBy/>
  <dcterms:modified xsi:type="dcterms:W3CDTF">2022-05-14T19:12:10Z</dcterms:modified>
  <cp:revision>50</cp:revision>
  <dc:subject/>
  <dc:title/>
</cp:coreProperties>
</file>