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82" r:id="rId2"/>
    <p:sldId id="283" r:id="rId3"/>
    <p:sldId id="289" r:id="rId4"/>
    <p:sldId id="300" r:id="rId5"/>
    <p:sldId id="290" r:id="rId6"/>
    <p:sldId id="301" r:id="rId7"/>
    <p:sldId id="299" r:id="rId8"/>
    <p:sldId id="302" r:id="rId9"/>
    <p:sldId id="303" r:id="rId10"/>
    <p:sldId id="30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6"/>
    <p:restoredTop sz="50182" autoAdjust="0"/>
  </p:normalViewPr>
  <p:slideViewPr>
    <p:cSldViewPr snapToGrid="0" snapToObjects="1">
      <p:cViewPr>
        <p:scale>
          <a:sx n="90" d="100"/>
          <a:sy n="90" d="100"/>
        </p:scale>
        <p:origin x="1568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90064-95C1-8743-98E0-63A6CEDE4101}" type="datetimeFigureOut">
              <a:rPr lang="en-US" smtClean="0"/>
              <a:t>7/1/16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910CA-D944-CF44-A5F4-60224E946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42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Pupils to work their way through the Keyboard Skills</a:t>
            </a:r>
            <a:r>
              <a:rPr lang="en-US" baseline="0" dirty="0" smtClean="0"/>
              <a:t> card this term. At teacher discretion, some of the pieces can be used to perform as a whole class ensemble.</a:t>
            </a:r>
          </a:p>
          <a:p>
            <a:r>
              <a:rPr lang="en-US" baseline="0" dirty="0" smtClean="0"/>
              <a:t>Start each lesson with a video of performance by the pianist Jarrod </a:t>
            </a:r>
            <a:r>
              <a:rPr lang="en-US" baseline="0" dirty="0" err="1" smtClean="0"/>
              <a:t>Radnich</a:t>
            </a:r>
            <a:r>
              <a:rPr lang="en-US" baseline="0" dirty="0" smtClean="0"/>
              <a:t> and discuss the techniques used to give a realistic performance.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910CA-D944-CF44-A5F4-60224E9469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68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910CA-D944-CF44-A5F4-60224E9469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12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0999" y="1563077"/>
            <a:ext cx="3419231" cy="1670539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60998" y="3886200"/>
            <a:ext cx="3419232" cy="87141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1762" y="1709110"/>
            <a:ext cx="3650313" cy="41708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6596" y="162730"/>
            <a:ext cx="3885479" cy="1311182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4677" y="50800"/>
            <a:ext cx="2327031" cy="8128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84994" y="1031838"/>
            <a:ext cx="3374618" cy="639762"/>
          </a:xfrm>
        </p:spPr>
        <p:txBody>
          <a:bodyPr anchor="t">
            <a:normAutofit/>
          </a:bodyPr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4994" y="1671600"/>
            <a:ext cx="3374618" cy="182502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4995" y="3731818"/>
            <a:ext cx="3374618" cy="758918"/>
          </a:xfrm>
        </p:spPr>
        <p:txBody>
          <a:bodyPr anchor="t">
            <a:normAutofit/>
          </a:bodyPr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4994" y="4497019"/>
            <a:ext cx="3374619" cy="152406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153386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6084" y="273050"/>
            <a:ext cx="33407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1533864" cy="2312398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0" y="423386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57600" y="126698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00" y="5419187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59768" y="457200"/>
            <a:ext cx="2327031" cy="812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1691" y="1600200"/>
            <a:ext cx="3264877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00"/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7/1/16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1600" kern="1200">
          <a:solidFill>
            <a:srgbClr val="00000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Year 7 Music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 smtClean="0"/>
              <a:t>Keyboard Skills</a:t>
            </a:r>
          </a:p>
          <a:p>
            <a:r>
              <a:rPr lang="en-GB" dirty="0" smtClean="0"/>
              <a:t>Term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1380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1762" y="1709110"/>
            <a:ext cx="3650313" cy="2069748"/>
          </a:xfrm>
        </p:spPr>
        <p:txBody>
          <a:bodyPr>
            <a:normAutofit/>
          </a:bodyPr>
          <a:lstStyle/>
          <a:p>
            <a:pPr algn="ctr"/>
            <a:r>
              <a:rPr lang="en-GB" dirty="0" smtClean="0"/>
              <a:t>What IS A STAVE?</a:t>
            </a:r>
            <a:endParaRPr lang="en-GB" dirty="0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5125875" y="4975513"/>
            <a:ext cx="3886200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The 5 lines that music is read from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26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74438" y="162730"/>
            <a:ext cx="1737637" cy="511506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en-GB" b="1" u="sng" smtClean="0"/>
              <a:t>TODAY’S LESSON </a:t>
            </a:r>
            <a:endParaRPr lang="en-GB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56776" y="162730"/>
            <a:ext cx="23673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000000"/>
                </a:solidFill>
              </a:rPr>
              <a:t>Key Questions:</a:t>
            </a:r>
          </a:p>
          <a:p>
            <a:endParaRPr lang="en-GB" dirty="0" smtClean="0">
              <a:solidFill>
                <a:srgbClr val="000000"/>
              </a:solidFill>
            </a:endParaRPr>
          </a:p>
          <a:p>
            <a:r>
              <a:rPr lang="en-GB" dirty="0" smtClean="0">
                <a:solidFill>
                  <a:srgbClr val="000000"/>
                </a:solidFill>
              </a:rPr>
              <a:t>What is an Interval/Octave?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What is </a:t>
            </a:r>
            <a:r>
              <a:rPr lang="en-GB" smtClean="0">
                <a:solidFill>
                  <a:srgbClr val="000000"/>
                </a:solidFill>
              </a:rPr>
              <a:t>a Stave?</a:t>
            </a:r>
            <a:endParaRPr lang="en-GB" dirty="0" smtClean="0">
              <a:solidFill>
                <a:srgbClr val="000000"/>
              </a:solidFill>
            </a:endParaRPr>
          </a:p>
          <a:p>
            <a:r>
              <a:rPr lang="en-GB" dirty="0" smtClean="0">
                <a:solidFill>
                  <a:srgbClr val="000000"/>
                </a:solidFill>
              </a:rPr>
              <a:t>What is the pattern of notes on the keyboard?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6776" y="2433009"/>
            <a:ext cx="22419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000000"/>
                </a:solidFill>
              </a:rPr>
              <a:t>Key Words: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Keyboard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White &amp; Black notes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Interval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Octave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Stave</a:t>
            </a:r>
          </a:p>
          <a:p>
            <a:endParaRPr lang="en-GB" dirty="0">
              <a:solidFill>
                <a:srgbClr val="000000"/>
              </a:solidFill>
            </a:endParaRPr>
          </a:p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06103" y="723749"/>
            <a:ext cx="31059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000000"/>
                </a:solidFill>
              </a:rPr>
              <a:t>Lesson Objective</a:t>
            </a:r>
            <a:r>
              <a:rPr lang="en-GB" b="1" dirty="0" smtClean="0">
                <a:solidFill>
                  <a:srgbClr val="000000"/>
                </a:solidFill>
              </a:rPr>
              <a:t>:</a:t>
            </a:r>
            <a:endParaRPr lang="en-GB" b="1" dirty="0" smtClean="0">
              <a:solidFill>
                <a:srgbClr val="000000"/>
              </a:solidFill>
            </a:endParaRPr>
          </a:p>
          <a:p>
            <a:endParaRPr lang="en-GB" dirty="0" smtClean="0">
              <a:solidFill>
                <a:srgbClr val="000000"/>
              </a:solidFill>
            </a:endParaRPr>
          </a:p>
          <a:p>
            <a:r>
              <a:rPr lang="en-GB" dirty="0" smtClean="0">
                <a:solidFill>
                  <a:srgbClr val="000000"/>
                </a:solidFill>
              </a:rPr>
              <a:t>Perform right hand melodies in basic position.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38029" y="2419952"/>
            <a:ext cx="3105971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000000"/>
                </a:solidFill>
              </a:rPr>
              <a:t>Success Criteria</a:t>
            </a:r>
            <a:r>
              <a:rPr lang="en-GB" b="1" dirty="0" smtClean="0">
                <a:solidFill>
                  <a:srgbClr val="000000"/>
                </a:solidFill>
              </a:rPr>
              <a:t>:</a:t>
            </a:r>
            <a:endParaRPr lang="en-GB" b="1" dirty="0" smtClean="0">
              <a:solidFill>
                <a:srgbClr val="000000"/>
              </a:solidFill>
            </a:endParaRPr>
          </a:p>
          <a:p>
            <a:r>
              <a:rPr lang="en-GB" dirty="0" smtClean="0">
                <a:solidFill>
                  <a:srgbClr val="000000"/>
                </a:solidFill>
              </a:rPr>
              <a:t>B3:</a:t>
            </a:r>
          </a:p>
          <a:p>
            <a:pPr marL="285750" indent="-285750">
              <a:buFont typeface="Arial"/>
              <a:buChar char="•"/>
            </a:pPr>
            <a:r>
              <a:rPr lang="en-GB" dirty="0" smtClean="0">
                <a:solidFill>
                  <a:srgbClr val="000000"/>
                </a:solidFill>
              </a:rPr>
              <a:t>Perform a simple tune and demonstrate co-ordination</a:t>
            </a:r>
          </a:p>
          <a:p>
            <a:endParaRPr lang="en-GB" dirty="0">
              <a:solidFill>
                <a:srgbClr val="000000"/>
              </a:solidFill>
            </a:endParaRPr>
          </a:p>
          <a:p>
            <a:r>
              <a:rPr lang="en-GB" dirty="0" smtClean="0">
                <a:solidFill>
                  <a:srgbClr val="000000"/>
                </a:solidFill>
              </a:rPr>
              <a:t>B4:</a:t>
            </a:r>
          </a:p>
          <a:p>
            <a:pPr marL="285750" indent="-285750">
              <a:buFont typeface="Arial"/>
              <a:buChar char="•"/>
            </a:pPr>
            <a:r>
              <a:rPr lang="en-GB" dirty="0">
                <a:solidFill>
                  <a:srgbClr val="000000"/>
                </a:solidFill>
              </a:rPr>
              <a:t>Perform a simple tune </a:t>
            </a:r>
            <a:r>
              <a:rPr lang="en-GB" dirty="0" smtClean="0">
                <a:solidFill>
                  <a:srgbClr val="000000"/>
                </a:solidFill>
              </a:rPr>
              <a:t>with reasonable fluency and accuracy </a:t>
            </a:r>
            <a:endParaRPr lang="en-GB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GB" dirty="0" smtClean="0">
                <a:solidFill>
                  <a:srgbClr val="000000"/>
                </a:solidFill>
              </a:rPr>
              <a:t>Perform </a:t>
            </a:r>
            <a:r>
              <a:rPr lang="en-GB" dirty="0">
                <a:solidFill>
                  <a:srgbClr val="000000"/>
                </a:solidFill>
              </a:rPr>
              <a:t>a simple tune and demonstrate co-</a:t>
            </a:r>
            <a:r>
              <a:rPr lang="en-GB" dirty="0" smtClean="0">
                <a:solidFill>
                  <a:srgbClr val="000000"/>
                </a:solidFill>
              </a:rPr>
              <a:t>ordination</a:t>
            </a:r>
          </a:p>
          <a:p>
            <a:pPr marL="285750" indent="-285750">
              <a:buFont typeface="Arial"/>
              <a:buChar char="•"/>
            </a:pPr>
            <a:r>
              <a:rPr lang="en-GB" dirty="0" smtClean="0">
                <a:solidFill>
                  <a:srgbClr val="000000"/>
                </a:solidFill>
              </a:rPr>
              <a:t>I know some notes on the musical stave</a:t>
            </a:r>
          </a:p>
          <a:p>
            <a:pPr marL="285750" indent="-285750">
              <a:buFont typeface="Arial"/>
              <a:buChar char="•"/>
            </a:pPr>
            <a:r>
              <a:rPr lang="en-GB" dirty="0" smtClean="0">
                <a:solidFill>
                  <a:srgbClr val="000000"/>
                </a:solidFill>
              </a:rPr>
              <a:t>I know the notes on the keyboard with the aid of a guide</a:t>
            </a:r>
          </a:p>
        </p:txBody>
      </p:sp>
    </p:spTree>
    <p:extLst>
      <p:ext uri="{BB962C8B-B14F-4D97-AF65-F5344CB8AC3E}">
        <p14:creationId xmlns:p14="http://schemas.microsoft.com/office/powerpoint/2010/main" val="3011033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1762" y="1709110"/>
            <a:ext cx="3650313" cy="2069748"/>
          </a:xfrm>
        </p:spPr>
        <p:txBody>
          <a:bodyPr/>
          <a:lstStyle/>
          <a:p>
            <a:pPr algn="ctr"/>
            <a:r>
              <a:rPr lang="en-GB" dirty="0" smtClean="0"/>
              <a:t>What is AN INTERVAL?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2633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1762" y="1709110"/>
            <a:ext cx="3650313" cy="2069748"/>
          </a:xfrm>
        </p:spPr>
        <p:txBody>
          <a:bodyPr>
            <a:normAutofit/>
          </a:bodyPr>
          <a:lstStyle/>
          <a:p>
            <a:pPr algn="ctr"/>
            <a:r>
              <a:rPr lang="en-GB" dirty="0" smtClean="0"/>
              <a:t>What is AN INTERVAL?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5894803" y="4327655"/>
            <a:ext cx="2649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The space between two notes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14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1762" y="1709110"/>
            <a:ext cx="3650313" cy="2069748"/>
          </a:xfrm>
        </p:spPr>
        <p:txBody>
          <a:bodyPr/>
          <a:lstStyle/>
          <a:p>
            <a:pPr algn="ctr"/>
            <a:r>
              <a:rPr lang="en-GB" dirty="0" smtClean="0"/>
              <a:t>What is AN OCTAVE?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7075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1762" y="1709110"/>
            <a:ext cx="3650313" cy="2069748"/>
          </a:xfrm>
        </p:spPr>
        <p:txBody>
          <a:bodyPr/>
          <a:lstStyle/>
          <a:p>
            <a:pPr algn="ctr"/>
            <a:r>
              <a:rPr lang="en-GB" dirty="0" smtClean="0"/>
              <a:t>What is AN OCTAVE?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5894803" y="4327655"/>
            <a:ext cx="2649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The space between two notes of the same name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160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1762" y="1709110"/>
            <a:ext cx="3650313" cy="2069748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What IS THE PATTERN OF NOTES ON THE KEYBOARD?</a:t>
            </a:r>
            <a:endParaRPr lang="en-GB" dirty="0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5125875" y="4975513"/>
            <a:ext cx="3886200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49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1762" y="1709110"/>
            <a:ext cx="3650313" cy="2069748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What IS THE PATTERN OF NOTES ON THE KEYBOARD?</a:t>
            </a:r>
            <a:endParaRPr lang="en-GB" dirty="0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5125875" y="4513848"/>
            <a:ext cx="3886200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Group of 2, group of 3 black notes </a:t>
            </a:r>
            <a:r>
              <a:rPr lang="en-GB" dirty="0" err="1" smtClean="0">
                <a:solidFill>
                  <a:schemeClr val="bg1"/>
                </a:solidFill>
              </a:rPr>
              <a:t>etc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05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1762" y="1709110"/>
            <a:ext cx="3650313" cy="2069748"/>
          </a:xfrm>
        </p:spPr>
        <p:txBody>
          <a:bodyPr>
            <a:normAutofit/>
          </a:bodyPr>
          <a:lstStyle/>
          <a:p>
            <a:pPr algn="ctr"/>
            <a:r>
              <a:rPr lang="en-GB" dirty="0" smtClean="0"/>
              <a:t>What IS A STAVE?</a:t>
            </a:r>
            <a:endParaRPr lang="en-GB" dirty="0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5125875" y="4975513"/>
            <a:ext cx="3886200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37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wilight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17220</TotalTime>
  <Words>245</Words>
  <Application>Microsoft Macintosh PowerPoint</Application>
  <PresentationFormat>On-screen Show (4:3)</PresentationFormat>
  <Paragraphs>43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Twilight</vt:lpstr>
      <vt:lpstr>Year 7 Music</vt:lpstr>
      <vt:lpstr>PowerPoint Presentation</vt:lpstr>
      <vt:lpstr>What is AN INTERVAL?</vt:lpstr>
      <vt:lpstr>What is AN INTERVAL?</vt:lpstr>
      <vt:lpstr>What is AN OCTAVE?</vt:lpstr>
      <vt:lpstr>What is AN OCTAVE?</vt:lpstr>
      <vt:lpstr>What IS THE PATTERN OF NOTES ON THE KEYBOARD?</vt:lpstr>
      <vt:lpstr>What IS THE PATTERN OF NOTES ON THE KEYBOARD?</vt:lpstr>
      <vt:lpstr>What IS A STAVE?</vt:lpstr>
      <vt:lpstr>What IS A STAVE?</vt:lpstr>
    </vt:vector>
  </TitlesOfParts>
  <Company>Cornwallis Academy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Period 2</dc:title>
  <dc:creator>April Watts</dc:creator>
  <cp:lastModifiedBy>April Watts</cp:lastModifiedBy>
  <cp:revision>201</cp:revision>
  <dcterms:created xsi:type="dcterms:W3CDTF">2011-12-01T10:08:43Z</dcterms:created>
  <dcterms:modified xsi:type="dcterms:W3CDTF">2016-07-01T14:30:06Z</dcterms:modified>
</cp:coreProperties>
</file>