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61" r:id="rId6"/>
    <p:sldId id="276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  <p:sldId id="272" r:id="rId20"/>
    <p:sldId id="273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/>
    <p:restoredTop sz="92338" autoAdjust="0"/>
  </p:normalViewPr>
  <p:slideViewPr>
    <p:cSldViewPr>
      <p:cViewPr>
        <p:scale>
          <a:sx n="70" d="100"/>
          <a:sy n="70" d="100"/>
        </p:scale>
        <p:origin x="188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2B527-B6EE-4BEB-B1B4-E1948C6974B4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F8EF-0CB2-45A6-AD23-F230797A54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75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scheme of work consists of a series of six lessons based on the exploration of youth crime. It is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hoped that through practical exploration, students will gain a greater understanding of youth crime,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types of crimes that young people commit, and most importantly why.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end of this scheme students will understand more about the law and young offenders, and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reasons behind young offenders committing crimes. Throughout these lessons students will be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developing drama skills such as scriptwriting and forum theatre. The terminology and skills used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in line with the Edexcel GCSE specification.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2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Starter example:</a:t>
            </a:r>
          </a:p>
          <a:p>
            <a:endParaRPr lang="en-GB" dirty="0" smtClean="0"/>
          </a:p>
          <a:p>
            <a:r>
              <a:rPr lang="en-GB" dirty="0" smtClean="0"/>
              <a:t>Please</a:t>
            </a:r>
            <a:r>
              <a:rPr lang="en-GB" baseline="0" dirty="0" smtClean="0"/>
              <a:t> feel free to cater your warm-up activity/game to the group as you see fit. </a:t>
            </a:r>
            <a:br>
              <a:rPr lang="en-GB" baseline="0" dirty="0" smtClean="0"/>
            </a:br>
            <a:endParaRPr lang="en-GB" baseline="0" dirty="0" smtClean="0"/>
          </a:p>
          <a:p>
            <a:r>
              <a:rPr lang="en-GB" baseline="0" dirty="0" smtClean="0"/>
              <a:t>Example warm-up:</a:t>
            </a:r>
          </a:p>
          <a:p>
            <a:r>
              <a:rPr lang="en-GB" dirty="0" smtClean="0"/>
              <a:t>Rubber chicken </a:t>
            </a:r>
            <a:r>
              <a:rPr lang="en-US" dirty="0" smtClean="0"/>
              <a:t>–</a:t>
            </a:r>
            <a:r>
              <a:rPr lang="en-GB" dirty="0" smtClean="0"/>
              <a:t> stand students in a circle and starting with</a:t>
            </a:r>
            <a:r>
              <a:rPr lang="en-GB" baseline="0" dirty="0" smtClean="0"/>
              <a:t> the left hand, asked students to hold their left arm above their head. Starting from 10 count backwards shaking the arm above their head on each number. Repeat with the </a:t>
            </a:r>
            <a:r>
              <a:rPr lang="en-GB" dirty="0" smtClean="0"/>
              <a:t> right arm, left leg and right leg. Then repeat counting down from 9, 8, 7 </a:t>
            </a:r>
            <a:r>
              <a:rPr lang="en-GB" dirty="0" err="1" smtClean="0"/>
              <a:t>etc</a:t>
            </a:r>
            <a:r>
              <a:rPr lang="en-US" dirty="0" smtClean="0"/>
              <a:t>… Once</a:t>
            </a:r>
            <a:r>
              <a:rPr lang="en-US" baseline="0" dirty="0" smtClean="0"/>
              <a:t> you have reached the end of 1 shout rubber chicken and students are to sake their whole body out.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3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73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teacher should give a dramatic reading of the poem ‘A Case of Murder’ by Vernon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Scannell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reinforcing the violence by using a walking stick and red cloth.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9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 are split into four groups, and the following questions are placed around the circle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them to answer: What happens in the poem? What are your first impressions of the boy in the poem? Why do you think he was so violent?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object is used and what significance might it have?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5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Teacher then explains that when the boy gets older, he does something that makes a lot of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 want to know what happened in his childhood.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Introduces the theme: </a:t>
            </a:r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Childhood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5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Whole class discussion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do you think childhood </a:t>
            </a:r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like?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Brainstorm on the board.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40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students with a mixture of abilities to perform and use sentence starters and key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words (still image, thought-tracking, proxemics) to help them structure their feedback. Aim to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three or four groups perform.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Evaluate the narrative behind the depictions, questioning, what kind of childhood we think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boy had.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4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students time to Think/Pair/Share before directly asking for an answer. Challenge more able students to elaborate on their answers, giving reasons for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F8EF-0CB2-45A6-AD23-F230797A540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35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99F6BEB-9E08-448D-A3A6-58893E52C1C8}" type="datetimeFigureOut">
              <a:rPr lang="en-GB" smtClean="0"/>
              <a:t>30/08/2017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1C6EC2A-E343-4810-886A-C0D8D6D9149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your+country+needs+you&amp;source=images&amp;cd=&amp;cad=rja&amp;docid=sNGGxlVuY7sBwM&amp;tbnid=Ise12aOILpobDM:&amp;ved=0CAUQjRw&amp;url=http://weloveyouarsenal.wordpress.com/2012/01/24/your-team-needs-you/&amp;ei=7dcrUc_oC7GR0QWeqYGoCw&amp;bvm=bv.42768644,d.d2k&amp;psig=AFQjCNGAxGEcyPfItn5EzVbViN8l_IaX7A&amp;ust=1361914216616677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.uk/url?sa=i&amp;rct=j&amp;q=drama+freeze+frame&amp;source=images&amp;cd=&amp;cad=rja&amp;docid=T5WynFWmKgGDrM&amp;tbnid=SuFHlmokFpBwwM:&amp;ved=0CAUQjRw&amp;url=http://www.belfasthigh.co.uk/extra-curricular/jun-drama.html&amp;ei=utkrUaq0O-ON0wXU6YC4Dg&amp;bvm=bv.42768644,d.d2k&amp;psig=AFQjCNEU_VeyigrZThF-FZNwr_TwcoCJ5w&amp;ust=1361914675558584" TargetMode="External"/><Relationship Id="rId3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.uk/url?sa=i&amp;rct=j&amp;q=drama+freeze+frame&amp;source=images&amp;cd=&amp;cad=rja&amp;docid=q7yAWXTSwGSeUM&amp;tbnid=Y4V8CkwCqZ77EM:&amp;ved=0CAUQjRw&amp;url=http://dadp-at-sp.blogspot.com/2011/01/hong-kong-study-trip-2009.html&amp;ei=8dkrUcGcMcGc0AXbuYGoCw&amp;bvm=bv.42768644,d.d2k&amp;psig=AFQjCNEU_VeyigrZThF-FZNwr_TwcoCJ5w&amp;ust=1361914675558584" TargetMode="External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.uk/url?sa=i&amp;rct=j&amp;q=unhapppy+childhood&amp;source=images&amp;cd=&amp;cad=rja&amp;docid=rxtlK3lmCZO7xM&amp;tbnid=xkZ4yFNRlLh4ZM:&amp;ved=0CAUQjRw&amp;url=http://www.bbc.co.uk/news/health-12338540&amp;ei=sNorUavOHObB0QWVoIDoCw&amp;bvm=bv.42768644,d.d2k&amp;psig=AFQjCNHB8LCI92Ih6Bbvo9uxkozb4psuKw&amp;ust=1361914896289710" TargetMode="Externa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YOUTH CRIME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Year 9 Drama</a:t>
            </a:r>
          </a:p>
          <a:p>
            <a:r>
              <a:rPr lang="en-GB" dirty="0" smtClean="0"/>
              <a:t>Lesson 1 - A Case Of Murder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30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/>
              <a:t>WHOLE CLASS DISCUSSION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http://weloveyouarsenal.files.wordpress.com/2012/01/your_country_needs_you1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35292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Punched Tape 3"/>
          <p:cNvSpPr/>
          <p:nvPr/>
        </p:nvSpPr>
        <p:spPr>
          <a:xfrm>
            <a:off x="467544" y="5013176"/>
            <a:ext cx="8352928" cy="144016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What do you think childhood </a:t>
            </a:r>
            <a:r>
              <a:rPr lang="en-GB" sz="3200" b="1" i="1" dirty="0" smtClean="0"/>
              <a:t>should </a:t>
            </a:r>
            <a:r>
              <a:rPr lang="en-GB" sz="3200" b="1" dirty="0" smtClean="0"/>
              <a:t>be like?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15-35 Minutes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TASK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9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TASK – STILL IMAGE</a:t>
            </a:r>
            <a:endParaRPr lang="en-GB" sz="7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 your </a:t>
            </a:r>
            <a:r>
              <a:rPr lang="en-GB" sz="4000" dirty="0"/>
              <a:t>groups (4 - 5), create a </a:t>
            </a:r>
            <a:r>
              <a:rPr lang="en-GB" sz="4000" i="1" dirty="0"/>
              <a:t>still image </a:t>
            </a:r>
            <a:r>
              <a:rPr lang="en-GB" sz="4000" dirty="0"/>
              <a:t>of what you think childhood </a:t>
            </a:r>
            <a:r>
              <a:rPr lang="en-GB" sz="4000" i="1" dirty="0"/>
              <a:t>should </a:t>
            </a:r>
            <a:r>
              <a:rPr lang="en-GB" sz="4000" dirty="0"/>
              <a:t>be like</a:t>
            </a:r>
            <a:r>
              <a:rPr lang="en-GB" sz="4000" dirty="0" smtClean="0"/>
              <a:t>.</a:t>
            </a:r>
          </a:p>
          <a:p>
            <a:r>
              <a:rPr lang="en-GB" sz="4000" dirty="0" smtClean="0"/>
              <a:t>Think about </a:t>
            </a:r>
            <a:r>
              <a:rPr lang="en-GB" sz="4000" dirty="0"/>
              <a:t>the use of </a:t>
            </a:r>
            <a:r>
              <a:rPr lang="en-GB" sz="4000" i="1" dirty="0"/>
              <a:t>proxemics</a:t>
            </a:r>
            <a:r>
              <a:rPr lang="en-GB" sz="4000" dirty="0"/>
              <a:t>.</a:t>
            </a:r>
          </a:p>
        </p:txBody>
      </p:sp>
      <p:pic>
        <p:nvPicPr>
          <p:cNvPr id="4098" name="Picture 2" descr="http://www.belfasthigh.co.uk/extra-curricular/extra-curric-img/jnr-drama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21088"/>
            <a:ext cx="8522347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PERFORM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i="1" dirty="0" smtClean="0"/>
              <a:t>As a class w</a:t>
            </a:r>
            <a:r>
              <a:rPr lang="en-GB" sz="4000" dirty="0" smtClean="0"/>
              <a:t>e will look at </a:t>
            </a:r>
            <a:r>
              <a:rPr lang="en-GB" sz="4000" dirty="0"/>
              <a:t>2 or 3 still images and give feedback where appropriate.</a:t>
            </a:r>
          </a:p>
        </p:txBody>
      </p:sp>
      <p:pic>
        <p:nvPicPr>
          <p:cNvPr id="7170" name="Picture 2" descr="http://2.bp.blogspot.com/_z5OJsqbrHXY/TSGr4L-yXRI/AAAAAAAAARM/rK-3PPMbrV0/s400/Freeze%2Bframe%2B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12976"/>
            <a:ext cx="5521796" cy="33059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7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DEVELOPING THE TASK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Now</a:t>
            </a:r>
            <a:r>
              <a:rPr lang="en-GB" sz="4000" dirty="0"/>
              <a:t>, create a </a:t>
            </a:r>
            <a:r>
              <a:rPr lang="en-GB" sz="4000" i="1" dirty="0"/>
              <a:t>depiction </a:t>
            </a:r>
            <a:r>
              <a:rPr lang="en-GB" sz="4000" dirty="0"/>
              <a:t>of what sort of childhood you think the boy in the </a:t>
            </a:r>
            <a:r>
              <a:rPr lang="en-GB" sz="4000" dirty="0" smtClean="0"/>
              <a:t>poem </a:t>
            </a:r>
            <a:r>
              <a:rPr lang="en-GB" sz="4000" dirty="0"/>
              <a:t>is having</a:t>
            </a:r>
            <a:r>
              <a:rPr lang="en-GB" sz="4000" dirty="0" smtClean="0"/>
              <a:t>.</a:t>
            </a:r>
            <a:endParaRPr lang="en-GB" sz="4000" dirty="0"/>
          </a:p>
        </p:txBody>
      </p:sp>
      <p:pic>
        <p:nvPicPr>
          <p:cNvPr id="8194" name="Picture 2" descr="http://news.bbcimg.co.uk/media/images/51056000/jpg/_51056895_child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7416824" cy="23488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0032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Autofit/>
          </a:bodyPr>
          <a:lstStyle/>
          <a:p>
            <a:r>
              <a:rPr lang="en-GB" sz="4800" dirty="0" smtClean="0"/>
              <a:t>TASK – THOUGHT TRACKING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All groups now have two still images.</a:t>
            </a:r>
          </a:p>
          <a:p>
            <a:endParaRPr lang="en-GB" sz="3600" dirty="0" smtClean="0"/>
          </a:p>
          <a:p>
            <a:r>
              <a:rPr lang="en-GB" sz="3600" dirty="0" smtClean="0"/>
              <a:t>Develop by adding </a:t>
            </a:r>
            <a:r>
              <a:rPr lang="en-GB" sz="3600" dirty="0"/>
              <a:t>in </a:t>
            </a:r>
            <a:r>
              <a:rPr lang="en-GB" sz="3600" i="1" dirty="0"/>
              <a:t>thought-tracking </a:t>
            </a:r>
            <a:r>
              <a:rPr lang="en-GB" sz="3600" dirty="0"/>
              <a:t>to both </a:t>
            </a:r>
            <a:r>
              <a:rPr lang="en-GB" sz="3600" i="1" dirty="0"/>
              <a:t>still </a:t>
            </a:r>
            <a:r>
              <a:rPr lang="en-GB" sz="3600" i="1" dirty="0" smtClean="0"/>
              <a:t>images </a:t>
            </a:r>
            <a:r>
              <a:rPr lang="en-GB" sz="3600" dirty="0" smtClean="0"/>
              <a:t>and </a:t>
            </a:r>
            <a:r>
              <a:rPr lang="en-GB" sz="3600" i="1" dirty="0"/>
              <a:t>rehearse </a:t>
            </a:r>
            <a:r>
              <a:rPr lang="en-GB" sz="3600" dirty="0"/>
              <a:t>while considering their use of </a:t>
            </a:r>
            <a:r>
              <a:rPr lang="en-GB" sz="3600" dirty="0" smtClean="0"/>
              <a:t>space and levels </a:t>
            </a:r>
            <a:r>
              <a:rPr lang="en-GB" sz="3600" dirty="0"/>
              <a:t>(proxemics.)</a:t>
            </a:r>
          </a:p>
        </p:txBody>
      </p:sp>
    </p:spTree>
    <p:extLst>
      <p:ext uri="{BB962C8B-B14F-4D97-AF65-F5344CB8AC3E}">
        <p14:creationId xmlns:p14="http://schemas.microsoft.com/office/powerpoint/2010/main" val="35786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35 -50 Minutes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PEER FEEDBACK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9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 smtClean="0"/>
              <a:t>PERFORM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groups will perform</a:t>
            </a:r>
          </a:p>
          <a:p>
            <a:r>
              <a:rPr lang="en-GB" dirty="0" smtClean="0"/>
              <a:t>Students are to give peer feedback using P.E.E.E.E.E</a:t>
            </a:r>
          </a:p>
          <a:p>
            <a:endParaRPr lang="en-GB" dirty="0"/>
          </a:p>
          <a:p>
            <a:r>
              <a:rPr lang="en-GB" dirty="0" smtClean="0"/>
              <a:t>REMEMBER</a:t>
            </a:r>
          </a:p>
          <a:p>
            <a:r>
              <a:rPr lang="en-GB" dirty="0" smtClean="0"/>
              <a:t>Point (E)</a:t>
            </a:r>
          </a:p>
          <a:p>
            <a:r>
              <a:rPr lang="en-GB" dirty="0" smtClean="0"/>
              <a:t>Example (D)</a:t>
            </a:r>
          </a:p>
          <a:p>
            <a:r>
              <a:rPr lang="en-GB" dirty="0" smtClean="0"/>
              <a:t>Explain (C) </a:t>
            </a:r>
          </a:p>
          <a:p>
            <a:r>
              <a:rPr lang="en-GB" dirty="0" smtClean="0"/>
              <a:t>Explore (C/B)</a:t>
            </a:r>
          </a:p>
          <a:p>
            <a:r>
              <a:rPr lang="en-GB" dirty="0" smtClean="0"/>
              <a:t>Expand (B/A)</a:t>
            </a:r>
          </a:p>
          <a:p>
            <a:r>
              <a:rPr lang="en-GB" dirty="0" smtClean="0"/>
              <a:t>Evaluate (A)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2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50 -60 Minutes 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PLENARY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QUESTION TIME</a:t>
            </a:r>
            <a:endParaRPr lang="en-GB" sz="7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>
                <a:solidFill>
                  <a:schemeClr val="tx2">
                    <a:lumMod val="10000"/>
                  </a:schemeClr>
                </a:solidFill>
              </a:rPr>
              <a:t>ROUND ROBIN IN YOUR GROUPS</a:t>
            </a:r>
          </a:p>
          <a:p>
            <a:r>
              <a:rPr lang="en-GB" i="1" dirty="0" smtClean="0"/>
              <a:t>Question: </a:t>
            </a:r>
            <a:r>
              <a:rPr lang="en-GB" dirty="0" smtClean="0"/>
              <a:t>Sum </a:t>
            </a:r>
            <a:r>
              <a:rPr lang="en-GB" dirty="0"/>
              <a:t>up in one word what kind of childhood you think this boy </a:t>
            </a:r>
            <a:r>
              <a:rPr lang="en-GB" dirty="0" smtClean="0"/>
              <a:t>had.</a:t>
            </a:r>
          </a:p>
          <a:p>
            <a:endParaRPr lang="en-GB" i="1" dirty="0"/>
          </a:p>
          <a:p>
            <a:r>
              <a:rPr lang="en-GB" b="1" i="1" dirty="0" smtClean="0">
                <a:solidFill>
                  <a:schemeClr val="tx2">
                    <a:lumMod val="10000"/>
                  </a:schemeClr>
                </a:solidFill>
              </a:rPr>
              <a:t>THINK PAIR SHARE WITH SOMEONE YOU HAVEN’T WORKED WITH TODAY</a:t>
            </a:r>
            <a:endParaRPr lang="en-GB" b="1" i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GB" i="1" dirty="0"/>
              <a:t>Question</a:t>
            </a:r>
            <a:r>
              <a:rPr lang="en-GB" dirty="0"/>
              <a:t>: What do you think he might have done when he grew up?</a:t>
            </a:r>
          </a:p>
        </p:txBody>
      </p:sp>
    </p:spTree>
    <p:extLst>
      <p:ext uri="{BB962C8B-B14F-4D97-AF65-F5344CB8AC3E}">
        <p14:creationId xmlns:p14="http://schemas.microsoft.com/office/powerpoint/2010/main" val="10772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WALT: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/>
              <a:t>Students will explore the theme of childhood in connection with the </a:t>
            </a:r>
            <a:r>
              <a:rPr lang="en-GB" sz="3200" dirty="0" smtClean="0"/>
              <a:t>stimuli</a:t>
            </a:r>
          </a:p>
          <a:p>
            <a:endParaRPr lang="en-GB" sz="3200" dirty="0"/>
          </a:p>
          <a:p>
            <a:r>
              <a:rPr lang="en-GB" sz="3200" dirty="0" smtClean="0"/>
              <a:t>Students </a:t>
            </a:r>
            <a:r>
              <a:rPr lang="en-GB" sz="3200" dirty="0"/>
              <a:t>will use their knowledge of the strategies (still image and thought-tracking) </a:t>
            </a:r>
            <a:r>
              <a:rPr lang="en-GB" sz="3200" dirty="0" smtClean="0"/>
              <a:t>to explore </a:t>
            </a:r>
            <a:r>
              <a:rPr lang="en-GB" sz="3200" dirty="0"/>
              <a:t>the </a:t>
            </a:r>
            <a:r>
              <a:rPr lang="en-GB" sz="3200" dirty="0" smtClean="0"/>
              <a:t>theme</a:t>
            </a:r>
          </a:p>
          <a:p>
            <a:endParaRPr lang="en-GB" sz="3200" dirty="0"/>
          </a:p>
          <a:p>
            <a:r>
              <a:rPr lang="en-GB" sz="3200" dirty="0" smtClean="0"/>
              <a:t>Students </a:t>
            </a:r>
            <a:r>
              <a:rPr lang="en-GB" sz="3200" dirty="0"/>
              <a:t>will explore why a young boy might be violent.</a:t>
            </a:r>
          </a:p>
        </p:txBody>
      </p:sp>
    </p:spTree>
    <p:extLst>
      <p:ext uri="{BB962C8B-B14F-4D97-AF65-F5344CB8AC3E}">
        <p14:creationId xmlns:p14="http://schemas.microsoft.com/office/powerpoint/2010/main" val="27543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500" b="1" dirty="0" smtClean="0"/>
              <a:t>HOW DID YOU DO TODAY?</a:t>
            </a:r>
            <a:endParaRPr lang="en-GB" sz="11500" b="1" dirty="0"/>
          </a:p>
        </p:txBody>
      </p:sp>
    </p:spTree>
    <p:extLst>
      <p:ext uri="{BB962C8B-B14F-4D97-AF65-F5344CB8AC3E}">
        <p14:creationId xmlns:p14="http://schemas.microsoft.com/office/powerpoint/2010/main" val="39692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LESSON OUTCOMES</a:t>
            </a:r>
            <a:br>
              <a:rPr lang="en-GB" sz="4400" dirty="0" smtClean="0"/>
            </a:br>
            <a:r>
              <a:rPr lang="en-GB" sz="4400" dirty="0" smtClean="0">
                <a:solidFill>
                  <a:srgbClr val="FF0000"/>
                </a:solidFill>
              </a:rPr>
              <a:t>ADD LEVELS and DIFFERENTIATION 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I will stay in role during tasks/activities/performances. </a:t>
            </a:r>
          </a:p>
          <a:p>
            <a:endParaRPr lang="en-GB" sz="2800" b="1" dirty="0"/>
          </a:p>
          <a:p>
            <a:r>
              <a:rPr lang="en-GB" sz="2800" b="1" dirty="0" smtClean="0"/>
              <a:t>I will perform a character different to myself during </a:t>
            </a:r>
            <a:r>
              <a:rPr lang="en-GB" sz="2800" b="1" dirty="0"/>
              <a:t>tasks/activities/performances.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I will confidently use drama techniques (thought tracking/still image) during my exploration.</a:t>
            </a:r>
          </a:p>
          <a:p>
            <a:endParaRPr lang="en-GB" sz="2800" b="1" dirty="0"/>
          </a:p>
          <a:p>
            <a:r>
              <a:rPr lang="en-GB" sz="2800" b="1" dirty="0" smtClean="0"/>
              <a:t>I will use P.E.E.E.E.E. when evaluating my own work and the work of my peers.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10311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WILF: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I will stay in role during tasks/activities/performances. </a:t>
            </a:r>
          </a:p>
          <a:p>
            <a:endParaRPr lang="en-GB" sz="2800" b="1" dirty="0"/>
          </a:p>
          <a:p>
            <a:r>
              <a:rPr lang="en-GB" sz="2800" b="1" dirty="0" smtClean="0"/>
              <a:t>I will perform a character different to myself during </a:t>
            </a:r>
            <a:r>
              <a:rPr lang="en-GB" sz="2800" b="1" dirty="0"/>
              <a:t>tasks/activities/performances.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I will confidently use drama techniques (thought tracking/still image) during my exploration.</a:t>
            </a:r>
          </a:p>
          <a:p>
            <a:endParaRPr lang="en-GB" sz="2800" b="1" dirty="0"/>
          </a:p>
          <a:p>
            <a:r>
              <a:rPr lang="en-GB" sz="2800" b="1" dirty="0" smtClean="0"/>
              <a:t>I will use P.E.E.E.E.E. when evaluating my own work and the work of my peers.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4347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dirty="0" smtClean="0"/>
              <a:t>LESSON OUTCOMES</a:t>
            </a:r>
            <a:br>
              <a:rPr lang="en-GB" sz="4400" dirty="0" smtClean="0"/>
            </a:br>
            <a:r>
              <a:rPr lang="en-GB" sz="4400" dirty="0" smtClean="0">
                <a:solidFill>
                  <a:srgbClr val="FF0000"/>
                </a:solidFill>
              </a:rPr>
              <a:t>ADD LEVELS and DIFFERENTIATION 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sz="2800" b="1" dirty="0" smtClean="0"/>
              <a:t>I will stay in role during tasks/activities/performances. </a:t>
            </a:r>
          </a:p>
          <a:p>
            <a:endParaRPr lang="en-GB" sz="2800" b="1" dirty="0"/>
          </a:p>
          <a:p>
            <a:r>
              <a:rPr lang="en-GB" sz="2800" b="1" dirty="0" smtClean="0"/>
              <a:t>I will perform a character different to myself during </a:t>
            </a:r>
            <a:r>
              <a:rPr lang="en-GB" sz="2800" b="1" dirty="0"/>
              <a:t>tasks/activities/performances. </a:t>
            </a:r>
            <a:endParaRPr lang="en-GB" sz="2800" b="1" dirty="0" smtClean="0"/>
          </a:p>
          <a:p>
            <a:endParaRPr lang="en-GB" sz="2800" b="1" dirty="0"/>
          </a:p>
          <a:p>
            <a:r>
              <a:rPr lang="en-GB" sz="2800" b="1" dirty="0" smtClean="0"/>
              <a:t>I will confidently use drama techniques (thought tracking/still image) during my exploration.</a:t>
            </a:r>
          </a:p>
          <a:p>
            <a:endParaRPr lang="en-GB" sz="2800" b="1" dirty="0"/>
          </a:p>
          <a:p>
            <a:r>
              <a:rPr lang="en-GB" sz="2800" b="1" dirty="0" smtClean="0"/>
              <a:t>I will use P.E.E.E.E.E. when evaluating my own work and the work of my peers.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957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10 Minutes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Warm-up</a:t>
            </a:r>
            <a:endParaRPr lang="en-GB" sz="7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19" y="245007"/>
            <a:ext cx="3684251" cy="613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8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7</a:t>
            </a:r>
            <a:r>
              <a:rPr lang="en-GB" dirty="0" smtClean="0"/>
              <a:t> Minutes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8820472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7200" dirty="0" smtClean="0"/>
              <a:t>R</a:t>
            </a:r>
            <a:r>
              <a:rPr lang="en-GB" sz="7200" dirty="0" smtClean="0"/>
              <a:t>e-capping Key skills </a:t>
            </a:r>
            <a:endParaRPr lang="en-GB" sz="7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628800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is a still image? </a:t>
            </a:r>
          </a:p>
          <a:p>
            <a:r>
              <a:rPr lang="en-GB" dirty="0" smtClean="0"/>
              <a:t>Working in groups of approx. 5 you will have just 1 minute to create what you think a still image is. Your still image will need to be based on the theme of ‘Bullying’. A few groups will be asked to show their work so you will need to be prepared to show your work to the rest of the class. </a:t>
            </a:r>
          </a:p>
          <a:p>
            <a:endParaRPr lang="en-GB" dirty="0"/>
          </a:p>
          <a:p>
            <a:r>
              <a:rPr lang="en-GB" dirty="0" smtClean="0"/>
              <a:t>What is thought tracking?</a:t>
            </a:r>
          </a:p>
          <a:p>
            <a:r>
              <a:rPr lang="en-GB" dirty="0" smtClean="0"/>
              <a:t>Working in the same groups you have 3 minutes to add three ‘Thought Tracks’ to your ‘Still Image’ based on ‘Bullying’. Once again you will need to be prepared to show these.  </a:t>
            </a:r>
          </a:p>
          <a:p>
            <a:endParaRPr lang="en-GB" dirty="0"/>
          </a:p>
          <a:p>
            <a:r>
              <a:rPr lang="en-GB" dirty="0" smtClean="0"/>
              <a:t>What is mean by Proxemics? </a:t>
            </a:r>
          </a:p>
          <a:p>
            <a:r>
              <a:rPr lang="en-GB" dirty="0" smtClean="0"/>
              <a:t>You have one minute to discuss in your groups before being asked to share your ideas with the rets of the class.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6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 smtClean="0"/>
              <a:t>THE POEM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32859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They should not have left him there alone, </a:t>
            </a:r>
            <a:br>
              <a:rPr lang="en-GB" dirty="0"/>
            </a:br>
            <a:r>
              <a:rPr lang="en-GB" dirty="0"/>
              <a:t>Alone that is except for the cat. </a:t>
            </a:r>
            <a:br>
              <a:rPr lang="en-GB" dirty="0"/>
            </a:br>
            <a:r>
              <a:rPr lang="en-GB" dirty="0"/>
              <a:t>He was only nine, not old enough </a:t>
            </a:r>
            <a:br>
              <a:rPr lang="en-GB" dirty="0"/>
            </a:br>
            <a:r>
              <a:rPr lang="en-GB" dirty="0"/>
              <a:t>To be left alone in a basement flat, </a:t>
            </a:r>
            <a:br>
              <a:rPr lang="en-GB" dirty="0"/>
            </a:br>
            <a:r>
              <a:rPr lang="en-GB" dirty="0"/>
              <a:t>Alone, that is, except for the cat. </a:t>
            </a:r>
            <a:br>
              <a:rPr lang="en-GB" dirty="0"/>
            </a:br>
            <a:r>
              <a:rPr lang="en-GB" dirty="0"/>
              <a:t>A dog would have been a different thing, </a:t>
            </a:r>
            <a:br>
              <a:rPr lang="en-GB" dirty="0"/>
            </a:br>
            <a:r>
              <a:rPr lang="en-GB" dirty="0"/>
              <a:t>A big gruff dog with slashing jaws, </a:t>
            </a:r>
            <a:br>
              <a:rPr lang="en-GB" dirty="0"/>
            </a:br>
            <a:r>
              <a:rPr lang="en-GB" dirty="0"/>
              <a:t>But a cat with round eyes mad as gold, </a:t>
            </a:r>
            <a:br>
              <a:rPr lang="en-GB" dirty="0"/>
            </a:br>
            <a:r>
              <a:rPr lang="en-GB" dirty="0"/>
              <a:t>Plump as a cushion with tucked-in paws--- </a:t>
            </a:r>
            <a:br>
              <a:rPr lang="en-GB" dirty="0"/>
            </a:br>
            <a:r>
              <a:rPr lang="en-GB" dirty="0"/>
              <a:t>Better have left him with a fair-sized rat! </a:t>
            </a:r>
            <a:br>
              <a:rPr lang="en-GB" dirty="0"/>
            </a:br>
            <a:r>
              <a:rPr lang="en-GB" dirty="0"/>
              <a:t>But what they did was leave him with a cat. </a:t>
            </a:r>
            <a:br>
              <a:rPr lang="en-GB" dirty="0"/>
            </a:br>
            <a:r>
              <a:rPr lang="en-GB" dirty="0"/>
              <a:t>He hated that cat; he watched it sit, </a:t>
            </a:r>
            <a:br>
              <a:rPr lang="en-GB" dirty="0"/>
            </a:br>
            <a:r>
              <a:rPr lang="en-GB" dirty="0"/>
              <a:t>A buzzing machine of soft black stuff, </a:t>
            </a:r>
            <a:br>
              <a:rPr lang="en-GB" dirty="0"/>
            </a:br>
            <a:r>
              <a:rPr lang="en-GB" dirty="0"/>
              <a:t>He sat and watched and he hated it, </a:t>
            </a:r>
            <a:br>
              <a:rPr lang="en-GB" dirty="0"/>
            </a:br>
            <a:r>
              <a:rPr lang="en-GB" dirty="0"/>
              <a:t>Snug in its fur, hot blood in a muff, </a:t>
            </a:r>
            <a:br>
              <a:rPr lang="en-GB" dirty="0"/>
            </a:br>
            <a:r>
              <a:rPr lang="en-GB" dirty="0"/>
              <a:t>And its mad gold stare and the way it sat </a:t>
            </a:r>
            <a:br>
              <a:rPr lang="en-GB" dirty="0"/>
            </a:br>
            <a:r>
              <a:rPr lang="en-GB" dirty="0"/>
              <a:t>Crooning dark warmth: he loathed all that. </a:t>
            </a:r>
            <a:br>
              <a:rPr lang="en-GB" dirty="0"/>
            </a:br>
            <a:r>
              <a:rPr lang="en-GB" dirty="0"/>
              <a:t>So he took Daddy's stick and he hit the cat. </a:t>
            </a:r>
            <a:br>
              <a:rPr lang="en-GB" dirty="0"/>
            </a:br>
            <a:r>
              <a:rPr lang="en-GB" dirty="0"/>
              <a:t>Then quick as a sudden crack in glass </a:t>
            </a:r>
            <a:br>
              <a:rPr lang="en-GB" dirty="0"/>
            </a:br>
            <a:r>
              <a:rPr lang="en-GB" dirty="0"/>
              <a:t>It hissed, black flash, to a hiding place </a:t>
            </a:r>
            <a:br>
              <a:rPr lang="en-GB" dirty="0"/>
            </a:br>
            <a:r>
              <a:rPr lang="en-GB" dirty="0"/>
              <a:t>In the dust and dark beneath the couch, </a:t>
            </a:r>
            <a:br>
              <a:rPr lang="en-GB" dirty="0"/>
            </a:br>
            <a:r>
              <a:rPr lang="en-GB" dirty="0"/>
              <a:t>And he followed the grin on his new-made face, </a:t>
            </a:r>
            <a:br>
              <a:rPr lang="en-GB" dirty="0"/>
            </a:br>
            <a:r>
              <a:rPr lang="en-GB" dirty="0"/>
              <a:t>A wide-eyed, frightened snarl of a grin, </a:t>
            </a:r>
            <a:br>
              <a:rPr lang="en-GB" dirty="0"/>
            </a:br>
            <a:r>
              <a:rPr lang="en-GB" dirty="0"/>
              <a:t>And he took the stick and he thrust it in, </a:t>
            </a:r>
            <a:br>
              <a:rPr lang="en-GB" dirty="0"/>
            </a:br>
            <a:r>
              <a:rPr lang="en-GB" dirty="0"/>
              <a:t>Hard and quick in the furry dark. 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5328592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The black fur squealed and he felt his skin </a:t>
            </a:r>
            <a:br>
              <a:rPr lang="en-GB" dirty="0"/>
            </a:br>
            <a:r>
              <a:rPr lang="en-GB" dirty="0"/>
              <a:t>Prickle with sparks of dry delight. </a:t>
            </a:r>
            <a:br>
              <a:rPr lang="en-GB" dirty="0"/>
            </a:br>
            <a:r>
              <a:rPr lang="en-GB" dirty="0"/>
              <a:t>Then the cat again came into sight, </a:t>
            </a:r>
            <a:br>
              <a:rPr lang="en-GB" dirty="0"/>
            </a:br>
            <a:r>
              <a:rPr lang="en-GB" dirty="0"/>
              <a:t>Shot for the door that wasn't quite shut, </a:t>
            </a:r>
            <a:br>
              <a:rPr lang="en-GB" dirty="0"/>
            </a:br>
            <a:r>
              <a:rPr lang="en-GB" dirty="0"/>
              <a:t>But the boy, quick too, slammed fast the door: </a:t>
            </a:r>
            <a:br>
              <a:rPr lang="en-GB" dirty="0"/>
            </a:br>
            <a:r>
              <a:rPr lang="en-GB" dirty="0"/>
              <a:t>The cat, half-through, was cracked like a nut </a:t>
            </a:r>
            <a:br>
              <a:rPr lang="en-GB" dirty="0"/>
            </a:br>
            <a:r>
              <a:rPr lang="en-GB" dirty="0"/>
              <a:t>And the soft black thud was dumped on the floor. </a:t>
            </a:r>
            <a:br>
              <a:rPr lang="en-GB" dirty="0"/>
            </a:br>
            <a:r>
              <a:rPr lang="en-GB" dirty="0"/>
              <a:t>Then the boy was suddenly terrified </a:t>
            </a:r>
            <a:br>
              <a:rPr lang="en-GB" dirty="0"/>
            </a:br>
            <a:r>
              <a:rPr lang="en-GB" dirty="0"/>
              <a:t>And he bit his knuckles and cried and cried; </a:t>
            </a:r>
            <a:br>
              <a:rPr lang="en-GB" dirty="0"/>
            </a:br>
            <a:r>
              <a:rPr lang="en-GB" dirty="0"/>
              <a:t>But he had to do something with the dead thing there. </a:t>
            </a:r>
            <a:br>
              <a:rPr lang="en-GB" dirty="0"/>
            </a:br>
            <a:r>
              <a:rPr lang="en-GB" dirty="0"/>
              <a:t>His eyes squeezed beads of salty prayer </a:t>
            </a:r>
            <a:br>
              <a:rPr lang="en-GB" dirty="0"/>
            </a:br>
            <a:r>
              <a:rPr lang="en-GB" dirty="0"/>
              <a:t>But the wound of fear gaped wide and raw; </a:t>
            </a:r>
            <a:br>
              <a:rPr lang="en-GB" dirty="0"/>
            </a:br>
            <a:r>
              <a:rPr lang="en-GB" dirty="0"/>
              <a:t>He dared not touch the thing with his hands </a:t>
            </a:r>
            <a:br>
              <a:rPr lang="en-GB" dirty="0"/>
            </a:br>
            <a:r>
              <a:rPr lang="en-GB" dirty="0"/>
              <a:t>So he fetched a spade and shovelled it </a:t>
            </a:r>
            <a:br>
              <a:rPr lang="en-GB" dirty="0"/>
            </a:br>
            <a:r>
              <a:rPr lang="en-GB" dirty="0"/>
              <a:t>And dumped the load of heavy fur </a:t>
            </a:r>
            <a:br>
              <a:rPr lang="en-GB" dirty="0"/>
            </a:br>
            <a:r>
              <a:rPr lang="en-GB" dirty="0"/>
              <a:t>In the spidery cupboard under the stair </a:t>
            </a:r>
            <a:br>
              <a:rPr lang="en-GB" dirty="0"/>
            </a:br>
            <a:r>
              <a:rPr lang="en-GB" dirty="0"/>
              <a:t>Where it's been for years, and though it died </a:t>
            </a:r>
            <a:br>
              <a:rPr lang="en-GB" dirty="0"/>
            </a:br>
            <a:r>
              <a:rPr lang="en-GB" dirty="0"/>
              <a:t>It's grown in that cupboard and its hot low purr </a:t>
            </a:r>
            <a:br>
              <a:rPr lang="en-GB" dirty="0"/>
            </a:br>
            <a:r>
              <a:rPr lang="en-GB" dirty="0"/>
              <a:t>Grows slowly louder year by year: </a:t>
            </a:r>
            <a:br>
              <a:rPr lang="en-GB" dirty="0"/>
            </a:br>
            <a:r>
              <a:rPr lang="en-GB" dirty="0"/>
              <a:t>There'll not be a corner for the boy to hide </a:t>
            </a:r>
            <a:br>
              <a:rPr lang="en-GB" dirty="0"/>
            </a:br>
            <a:r>
              <a:rPr lang="en-GB" dirty="0"/>
              <a:t>When the cupboard swells and all sides split </a:t>
            </a:r>
            <a:br>
              <a:rPr lang="en-GB" dirty="0"/>
            </a:br>
            <a:r>
              <a:rPr lang="en-GB" dirty="0"/>
              <a:t>And the huge black cat pads out of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4 CIRCLES</a:t>
            </a:r>
            <a:endParaRPr lang="en-GB" sz="7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Students are placed into 4 groups.</a:t>
            </a:r>
          </a:p>
          <a:p>
            <a:endParaRPr lang="en-GB" sz="2800" dirty="0" smtClean="0"/>
          </a:p>
          <a:p>
            <a:r>
              <a:rPr lang="en-GB" sz="2800" dirty="0" smtClean="0"/>
              <a:t>Each group  stands in a circle around one of the four questions placed on the floor.</a:t>
            </a:r>
          </a:p>
          <a:p>
            <a:endParaRPr lang="en-GB" sz="2800" dirty="0" smtClean="0"/>
          </a:p>
          <a:p>
            <a:r>
              <a:rPr lang="en-GB" sz="2800" dirty="0" smtClean="0"/>
              <a:t>Students are given </a:t>
            </a:r>
            <a:r>
              <a:rPr lang="en-GB" sz="2800" dirty="0"/>
              <a:t>2</a:t>
            </a:r>
            <a:r>
              <a:rPr lang="en-GB" sz="2800" dirty="0" smtClean="0"/>
              <a:t> minute seconds to discuss the question and log ideas on the group answer sheet. </a:t>
            </a:r>
          </a:p>
          <a:p>
            <a:endParaRPr lang="en-GB" sz="2800" dirty="0" smtClean="0"/>
          </a:p>
          <a:p>
            <a:r>
              <a:rPr lang="en-GB" sz="2800" dirty="0" smtClean="0"/>
              <a:t>The 4 groups move on a carousel until they have read each question.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296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CHILDHOOD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T</a:t>
            </a:r>
            <a:r>
              <a:rPr lang="en-GB" dirty="0" smtClean="0"/>
              <a:t>heme</a:t>
            </a:r>
            <a:r>
              <a:rPr lang="en-GB" dirty="0"/>
              <a:t>: </a:t>
            </a:r>
            <a:r>
              <a:rPr lang="en-GB" i="1" dirty="0"/>
              <a:t>Childhood</a:t>
            </a:r>
            <a:r>
              <a:rPr lang="en-GB" dirty="0"/>
              <a:t>.</a:t>
            </a:r>
          </a:p>
        </p:txBody>
      </p:sp>
      <p:pic>
        <p:nvPicPr>
          <p:cNvPr id="2050" name="Picture 2" descr="http://mediamorgs.files.wordpress.com/2012/03/someone-ponderin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56792"/>
            <a:ext cx="5656312" cy="447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467544" y="1556792"/>
            <a:ext cx="4824536" cy="2232248"/>
          </a:xfrm>
          <a:prstGeom prst="wedgeRoundRectCallout">
            <a:avLst>
              <a:gd name="adj1" fmla="val 60244"/>
              <a:gd name="adj2" fmla="val 75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/>
              <a:t>“When the boy gets older, he does something that makes a lot of people want to know what happened in his childhood.”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2287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155</TotalTime>
  <Words>1068</Words>
  <Application>Microsoft Macintosh PowerPoint</Application>
  <PresentationFormat>On-screen Show (4:3)</PresentationFormat>
  <Paragraphs>142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Tw Cen MT</vt:lpstr>
      <vt:lpstr>Arial</vt:lpstr>
      <vt:lpstr>Thatch</vt:lpstr>
      <vt:lpstr>YOUTH CRIME</vt:lpstr>
      <vt:lpstr>WALT:</vt:lpstr>
      <vt:lpstr>WILF:</vt:lpstr>
      <vt:lpstr>LESSON OUTCOMES ADD LEVELS and DIFFERENTIATION </vt:lpstr>
      <vt:lpstr>Warm-up</vt:lpstr>
      <vt:lpstr>Re-capping Key skills </vt:lpstr>
      <vt:lpstr>THE POEM</vt:lpstr>
      <vt:lpstr>4 CIRCLES</vt:lpstr>
      <vt:lpstr>CHILDHOOD</vt:lpstr>
      <vt:lpstr>WHOLE CLASS DISCUSSION</vt:lpstr>
      <vt:lpstr>MAIN TASK</vt:lpstr>
      <vt:lpstr>TASK – STILL IMAGE</vt:lpstr>
      <vt:lpstr>PERFORM</vt:lpstr>
      <vt:lpstr>DEVELOPING THE TASK</vt:lpstr>
      <vt:lpstr>TASK – THOUGHT TRACKING</vt:lpstr>
      <vt:lpstr>PEER FEEDBACK</vt:lpstr>
      <vt:lpstr>PERFORM</vt:lpstr>
      <vt:lpstr>PLENARY</vt:lpstr>
      <vt:lpstr>QUESTION TIME</vt:lpstr>
      <vt:lpstr>PowerPoint Presentation</vt:lpstr>
      <vt:lpstr>LESSON OUTCOMES ADD LEVELS and DIFFERENTIATION </vt:lpstr>
    </vt:vector>
  </TitlesOfParts>
  <Company>Thamesview School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 CRIME</dc:title>
  <dc:creator>PFERGUSON217</dc:creator>
  <cp:lastModifiedBy>April Watts</cp:lastModifiedBy>
  <cp:revision>20</cp:revision>
  <dcterms:created xsi:type="dcterms:W3CDTF">2013-02-25T21:09:45Z</dcterms:created>
  <dcterms:modified xsi:type="dcterms:W3CDTF">2017-08-30T15:53:11Z</dcterms:modified>
</cp:coreProperties>
</file>