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90" r:id="rId5"/>
    <p:sldId id="261" r:id="rId6"/>
    <p:sldId id="260" r:id="rId7"/>
    <p:sldId id="284" r:id="rId8"/>
    <p:sldId id="286" r:id="rId9"/>
    <p:sldId id="285" r:id="rId10"/>
    <p:sldId id="264" r:id="rId11"/>
    <p:sldId id="265" r:id="rId12"/>
    <p:sldId id="267" r:id="rId13"/>
    <p:sldId id="287" r:id="rId14"/>
    <p:sldId id="270" r:id="rId15"/>
    <p:sldId id="279" r:id="rId16"/>
    <p:sldId id="275" r:id="rId17"/>
    <p:sldId id="288" r:id="rId18"/>
    <p:sldId id="277" r:id="rId19"/>
    <p:sldId id="269" r:id="rId20"/>
    <p:sldId id="271" r:id="rId21"/>
    <p:sldId id="272" r:id="rId22"/>
    <p:sldId id="273"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2"/>
    <p:restoredTop sz="89195" autoAdjust="0"/>
  </p:normalViewPr>
  <p:slideViewPr>
    <p:cSldViewPr>
      <p:cViewPr>
        <p:scale>
          <a:sx n="70" d="100"/>
          <a:sy n="70" d="100"/>
        </p:scale>
        <p:origin x="1880" y="3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2B527-B6EE-4BEB-B1B4-E1948C6974B4}" type="datetimeFigureOut">
              <a:rPr lang="en-GB" smtClean="0"/>
              <a:t>30/08/2017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2F8EF-0CB2-45A6-AD23-F230797A5409}" type="slidenum">
              <a:rPr lang="en-GB" smtClean="0"/>
              <a:t>‹#›</a:t>
            </a:fld>
            <a:endParaRPr lang="en-GB"/>
          </a:p>
        </p:txBody>
      </p:sp>
    </p:spTree>
    <p:extLst>
      <p:ext uri="{BB962C8B-B14F-4D97-AF65-F5344CB8AC3E}">
        <p14:creationId xmlns:p14="http://schemas.microsoft.com/office/powerpoint/2010/main" val="52575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This scheme of work consists of a series of six lessons based on the exploration of youth crime. It is hoped that through practical exploration, students will gain a greater understanding of youth crime, the types of crimes that young people commit, and most importantly why. By the end of this scheme students will understand more about the law and young offenders, and the reasons behind young offenders committing crimes. Throughout these lessons students will be developing drama skills such as scriptwriting and forum theatre. The terminology and skills used are in line with the Edexcel GCSE specification.</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2</a:t>
            </a:fld>
            <a:endParaRPr lang="en-GB"/>
          </a:p>
        </p:txBody>
      </p:sp>
    </p:spTree>
    <p:extLst>
      <p:ext uri="{BB962C8B-B14F-4D97-AF65-F5344CB8AC3E}">
        <p14:creationId xmlns:p14="http://schemas.microsoft.com/office/powerpoint/2010/main" val="1785425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Remind them how they used ‘pause’ to build tension in the Young Offender Institution ensemble.</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16</a:t>
            </a:fld>
            <a:endParaRPr lang="en-GB"/>
          </a:p>
        </p:txBody>
      </p:sp>
    </p:spTree>
    <p:extLst>
      <p:ext uri="{BB962C8B-B14F-4D97-AF65-F5344CB8AC3E}">
        <p14:creationId xmlns:p14="http://schemas.microsoft.com/office/powerpoint/2010/main" val="307409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If there is time, or if more than two pairs have completed all of this and rehearsed, they then swap scripts and try to perform each other’s without speaking to the writers. Students do not have to learn their lines off by heart.</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17</a:t>
            </a:fld>
            <a:endParaRPr lang="en-GB"/>
          </a:p>
        </p:txBody>
      </p:sp>
    </p:spTree>
    <p:extLst>
      <p:ext uri="{BB962C8B-B14F-4D97-AF65-F5344CB8AC3E}">
        <p14:creationId xmlns:p14="http://schemas.microsoft.com/office/powerpoint/2010/main" val="33004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Have the techniques listed above displayed in the classroom to encourage students to use key words in their evaluations. Weaker students may benefit from some sentence starters here too: ‘I liked the way the group used …because ….’ ‘To improve this group’s performance I would recommend … because ….’ Push students by asking them to justify their opinion of the performance.</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19</a:t>
            </a:fld>
            <a:endParaRPr lang="en-GB"/>
          </a:p>
        </p:txBody>
      </p:sp>
    </p:spTree>
    <p:extLst>
      <p:ext uri="{BB962C8B-B14F-4D97-AF65-F5344CB8AC3E}">
        <p14:creationId xmlns:p14="http://schemas.microsoft.com/office/powerpoint/2010/main" val="3477342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21</a:t>
            </a:fld>
            <a:endParaRPr lang="en-GB"/>
          </a:p>
        </p:txBody>
      </p:sp>
    </p:spTree>
    <p:extLst>
      <p:ext uri="{BB962C8B-B14F-4D97-AF65-F5344CB8AC3E}">
        <p14:creationId xmlns:p14="http://schemas.microsoft.com/office/powerpoint/2010/main" val="382535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smtClean="0"/>
              <a:t>As students enter two chairs are at the front of the room with ‘Victim’ and ‘Offender’ placards</a:t>
            </a:r>
            <a:r>
              <a:rPr lang="en-GB" sz="1200" baseline="0" dirty="0" smtClean="0"/>
              <a:t> </a:t>
            </a:r>
            <a:r>
              <a:rPr lang="en-GB" sz="1200" dirty="0" smtClean="0"/>
              <a:t>on them.</a:t>
            </a:r>
            <a:r>
              <a:rPr lang="en-GB" sz="1200" baseline="0" dirty="0" smtClean="0"/>
              <a:t> </a:t>
            </a:r>
            <a:r>
              <a:rPr lang="en-GB" sz="1200" dirty="0" smtClean="0"/>
              <a:t>The teacher asks the students to recall who the</a:t>
            </a:r>
            <a:r>
              <a:rPr lang="en-GB" sz="1200" baseline="0" dirty="0" smtClean="0"/>
              <a:t> </a:t>
            </a:r>
            <a:r>
              <a:rPr lang="en-GB" sz="1200" dirty="0" smtClean="0"/>
              <a:t>offender is (Marcus). After learning about</a:t>
            </a:r>
            <a:r>
              <a:rPr lang="en-GB" sz="1200" baseline="0" dirty="0" smtClean="0"/>
              <a:t> </a:t>
            </a:r>
            <a:r>
              <a:rPr lang="en-GB" sz="1200" dirty="0" smtClean="0"/>
              <a:t>Marcus over the past few weeks, it is now time for students to decide who his victim was and</a:t>
            </a:r>
            <a:r>
              <a:rPr lang="en-GB" sz="1200" baseline="0" dirty="0" smtClean="0"/>
              <a:t> </a:t>
            </a:r>
            <a:r>
              <a:rPr lang="en-GB" sz="1200" dirty="0" smtClean="0"/>
              <a:t>what crime he committed. Recap the following points:</a:t>
            </a:r>
            <a:r>
              <a:rPr lang="en-GB" sz="1200" baseline="0" dirty="0" smtClean="0"/>
              <a:t> </a:t>
            </a:r>
            <a:r>
              <a:rPr lang="en-GB" sz="1200" dirty="0" smtClean="0"/>
              <a:t>1)</a:t>
            </a:r>
            <a:r>
              <a:rPr lang="en-GB" sz="1200" baseline="0" dirty="0" smtClean="0"/>
              <a:t> </a:t>
            </a:r>
            <a:r>
              <a:rPr lang="en-GB" sz="1200" dirty="0" smtClean="0"/>
              <a:t>Marcus was very young when he hurt the cat</a:t>
            </a:r>
            <a:r>
              <a:rPr lang="en-GB" sz="1200" baseline="0" dirty="0" smtClean="0"/>
              <a:t> 2) </a:t>
            </a:r>
            <a:r>
              <a:rPr lang="en-GB" sz="1200" dirty="0" smtClean="0"/>
              <a:t>He used his Dad’s walking stick to hurt the cat</a:t>
            </a:r>
            <a:r>
              <a:rPr lang="en-GB" sz="1200" baseline="0" dirty="0" smtClean="0"/>
              <a:t> 3) </a:t>
            </a:r>
            <a:r>
              <a:rPr lang="en-GB" sz="1200" dirty="0" smtClean="0"/>
              <a:t>He was left on his own a lot</a:t>
            </a:r>
            <a:r>
              <a:rPr lang="en-GB" sz="1200" baseline="0" dirty="0" smtClean="0"/>
              <a:t> 4) </a:t>
            </a:r>
            <a:r>
              <a:rPr lang="en-GB" sz="1200" dirty="0" smtClean="0"/>
              <a:t>Tell the students that Marcus is not a murderer.</a:t>
            </a:r>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6</a:t>
            </a:fld>
            <a:endParaRPr lang="en-GB"/>
          </a:p>
        </p:txBody>
      </p:sp>
    </p:spTree>
    <p:extLst>
      <p:ext uri="{BB962C8B-B14F-4D97-AF65-F5344CB8AC3E}">
        <p14:creationId xmlns:p14="http://schemas.microsoft.com/office/powerpoint/2010/main" val="3972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There will undoubtedly be a difference of opinion within the class as to what crime Marcus committed, so it is a good idea to take it to a vote with the best suggestions. (A good conclusion to come to is that Marcus assaulted his father.)</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7</a:t>
            </a:fld>
            <a:endParaRPr lang="en-GB"/>
          </a:p>
        </p:txBody>
      </p:sp>
    </p:spTree>
    <p:extLst>
      <p:ext uri="{BB962C8B-B14F-4D97-AF65-F5344CB8AC3E}">
        <p14:creationId xmlns:p14="http://schemas.microsoft.com/office/powerpoint/2010/main" val="338513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Noting their ideas down will help with the student modelling exercise and main task later in the lesson.</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8</a:t>
            </a:fld>
            <a:endParaRPr lang="en-GB"/>
          </a:p>
        </p:txBody>
      </p:sp>
    </p:spTree>
    <p:extLst>
      <p:ext uri="{BB962C8B-B14F-4D97-AF65-F5344CB8AC3E}">
        <p14:creationId xmlns:p14="http://schemas.microsoft.com/office/powerpoint/2010/main" val="303665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9</a:t>
            </a:fld>
            <a:endParaRPr lang="en-GB"/>
          </a:p>
        </p:txBody>
      </p:sp>
    </p:spTree>
    <p:extLst>
      <p:ext uri="{BB962C8B-B14F-4D97-AF65-F5344CB8AC3E}">
        <p14:creationId xmlns:p14="http://schemas.microsoft.com/office/powerpoint/2010/main" val="109932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Remind students to think about how these two characters feel and how this would affect their </a:t>
            </a:r>
            <a:r>
              <a:rPr lang="en-GB" sz="1200" b="0" i="1" u="none" strike="noStrike" kern="1200" baseline="0" dirty="0" smtClean="0">
                <a:solidFill>
                  <a:schemeClr val="tx1"/>
                </a:solidFill>
                <a:latin typeface="+mn-lt"/>
                <a:ea typeface="+mn-ea"/>
                <a:cs typeface="+mn-cs"/>
              </a:rPr>
              <a:t>body language</a:t>
            </a:r>
            <a:r>
              <a:rPr lang="en-GB" sz="1200" b="0" i="0" u="none" strike="noStrike" kern="1200" baseline="0" dirty="0" smtClean="0">
                <a:solidFill>
                  <a:schemeClr val="tx1"/>
                </a:solidFill>
                <a:latin typeface="+mn-lt"/>
                <a:ea typeface="+mn-ea"/>
                <a:cs typeface="+mn-cs"/>
              </a:rPr>
              <a:t>. Draw students’ attention to the table on the board to help them. Only give the students a minute or two to create their still images, as it is important to move onto the next task quickly.</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11</a:t>
            </a:fld>
            <a:endParaRPr lang="en-GB"/>
          </a:p>
        </p:txBody>
      </p:sp>
    </p:spTree>
    <p:extLst>
      <p:ext uri="{BB962C8B-B14F-4D97-AF65-F5344CB8AC3E}">
        <p14:creationId xmlns:p14="http://schemas.microsoft.com/office/powerpoint/2010/main" val="130439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Have sentence starters displayed on the board to assist lower ability students. E.g. Marcus: ‘I want you to know that ….’; Victim: “Do you understand that</a:t>
            </a:r>
          </a:p>
          <a:p>
            <a:r>
              <a:rPr lang="en-GB" sz="1200" b="0" i="0" u="none" strike="noStrike" kern="1200" baseline="0" dirty="0" smtClean="0">
                <a:solidFill>
                  <a:schemeClr val="tx1"/>
                </a:solidFill>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12</a:t>
            </a:fld>
            <a:endParaRPr lang="en-GB"/>
          </a:p>
        </p:txBody>
      </p:sp>
    </p:spTree>
    <p:extLst>
      <p:ext uri="{BB962C8B-B14F-4D97-AF65-F5344CB8AC3E}">
        <p14:creationId xmlns:p14="http://schemas.microsoft.com/office/powerpoint/2010/main" val="238532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13</a:t>
            </a:fld>
            <a:endParaRPr lang="en-GB"/>
          </a:p>
        </p:txBody>
      </p:sp>
    </p:spTree>
    <p:extLst>
      <p:ext uri="{BB962C8B-B14F-4D97-AF65-F5344CB8AC3E}">
        <p14:creationId xmlns:p14="http://schemas.microsoft.com/office/powerpoint/2010/main" val="39153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Explain that the boxes are just a</a:t>
            </a:r>
            <a:r>
              <a:rPr lang="en-GB" sz="1200" baseline="0" dirty="0" smtClean="0"/>
              <a:t> </a:t>
            </a:r>
            <a:r>
              <a:rPr lang="en-GB" sz="1200" dirty="0" smtClean="0"/>
              <a:t>suggestion for how long each line should be and they can use the key words to help them.</a:t>
            </a:r>
            <a:r>
              <a:rPr lang="en-GB" sz="1200" b="0" i="0" u="none" strike="noStrike" kern="1200" baseline="0" dirty="0" smtClean="0">
                <a:solidFill>
                  <a:schemeClr val="tx1"/>
                </a:solidFill>
                <a:latin typeface="+mn-lt"/>
                <a:ea typeface="+mn-ea"/>
                <a:cs typeface="+mn-cs"/>
              </a:rPr>
              <a:t> During this exercise it is important to assist students with low literacy skills by providing them with sentence starters. It might be beneficial to have an example of a completed script template to model to them. Alternatively, it may be useful to pair up weaker students with more able students.</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15</a:t>
            </a:fld>
            <a:endParaRPr lang="en-GB"/>
          </a:p>
        </p:txBody>
      </p:sp>
    </p:spTree>
    <p:extLst>
      <p:ext uri="{BB962C8B-B14F-4D97-AF65-F5344CB8AC3E}">
        <p14:creationId xmlns:p14="http://schemas.microsoft.com/office/powerpoint/2010/main" val="77952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91" name="Footer Placeholder 90"/>
          <p:cNvSpPr>
            <a:spLocks noGrp="1"/>
          </p:cNvSpPr>
          <p:nvPr>
            <p:ph type="ftr" sz="quarter" idx="11"/>
          </p:nvPr>
        </p:nvSpPr>
        <p:spPr/>
        <p:txBody>
          <a:bodyPr/>
          <a:lstStyle/>
          <a:p>
            <a:endParaRPr lang="en-GB"/>
          </a:p>
        </p:txBody>
      </p:sp>
      <p:sp>
        <p:nvSpPr>
          <p:cNvPr id="92" name="Slide Number Placeholder 91"/>
          <p:cNvSpPr>
            <a:spLocks noGrp="1"/>
          </p:cNvSpPr>
          <p:nvPr>
            <p:ph type="sldNum" sz="quarter" idx="12"/>
          </p:nvPr>
        </p:nvSpPr>
        <p:spPr/>
        <p:txBody>
          <a:bodyPr/>
          <a:lstStyle/>
          <a:p>
            <a:fld id="{21C6EC2A-E343-4810-886A-C0D8D6D91498}"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9F6BEB-9E08-448D-A3A6-58893E52C1C8}" type="datetimeFigureOut">
              <a:rPr lang="en-GB" smtClean="0"/>
              <a:t>30/08/2017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9F6BEB-9E08-448D-A3A6-58893E52C1C8}" type="datetimeFigureOut">
              <a:rPr lang="en-GB" smtClean="0"/>
              <a:t>30/08/2017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99F6BEB-9E08-448D-A3A6-58893E52C1C8}" type="datetimeFigureOut">
              <a:rPr lang="en-GB" smtClean="0"/>
              <a:t>30/08/2017</a:t>
            </a:fld>
            <a:endParaRPr lang="en-GB"/>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1C6EC2A-E343-4810-886A-C0D8D6D91498}"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YOUTH CRIME</a:t>
            </a:r>
            <a:endParaRPr lang="en-GB" dirty="0"/>
          </a:p>
        </p:txBody>
      </p:sp>
      <p:sp>
        <p:nvSpPr>
          <p:cNvPr id="3" name="Subtitle 2"/>
          <p:cNvSpPr>
            <a:spLocks noGrp="1"/>
          </p:cNvSpPr>
          <p:nvPr>
            <p:ph type="subTitle" idx="1"/>
          </p:nvPr>
        </p:nvSpPr>
        <p:spPr/>
        <p:txBody>
          <a:bodyPr/>
          <a:lstStyle/>
          <a:p>
            <a:r>
              <a:rPr lang="en-GB" dirty="0" smtClean="0"/>
              <a:t>Year 9 Drama</a:t>
            </a:r>
          </a:p>
          <a:p>
            <a:r>
              <a:rPr lang="en-GB" dirty="0" smtClean="0"/>
              <a:t>Lesson 6 – Marcus meets his victim</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305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15-25 Minutes</a:t>
            </a:r>
            <a:endParaRPr lang="en-GB" dirty="0"/>
          </a:p>
        </p:txBody>
      </p:sp>
      <p:sp>
        <p:nvSpPr>
          <p:cNvPr id="4" name="Title 3"/>
          <p:cNvSpPr>
            <a:spLocks noGrp="1"/>
          </p:cNvSpPr>
          <p:nvPr>
            <p:ph type="title"/>
          </p:nvPr>
        </p:nvSpPr>
        <p:spPr/>
        <p:txBody>
          <a:bodyPr/>
          <a:lstStyle/>
          <a:p>
            <a:r>
              <a:rPr lang="en-GB" dirty="0" smtClean="0"/>
              <a:t>WARM UP</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964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24744"/>
          </a:xfrm>
        </p:spPr>
        <p:txBody>
          <a:bodyPr>
            <a:noAutofit/>
          </a:bodyPr>
          <a:lstStyle/>
          <a:p>
            <a:r>
              <a:rPr lang="en-GB" sz="5400" dirty="0" smtClean="0"/>
              <a:t>VICTIM/OFFENDER IMAGE</a:t>
            </a:r>
            <a:endParaRPr lang="en-GB" sz="5400" dirty="0"/>
          </a:p>
        </p:txBody>
      </p:sp>
      <p:sp>
        <p:nvSpPr>
          <p:cNvPr id="5" name="Content Placeholder 4"/>
          <p:cNvSpPr>
            <a:spLocks noGrp="1"/>
          </p:cNvSpPr>
          <p:nvPr>
            <p:ph idx="1"/>
          </p:nvPr>
        </p:nvSpPr>
        <p:spPr>
          <a:xfrm>
            <a:off x="251520" y="1196752"/>
            <a:ext cx="7499176" cy="4752528"/>
          </a:xfrm>
        </p:spPr>
        <p:txBody>
          <a:bodyPr>
            <a:normAutofit fontScale="85000" lnSpcReduction="10000"/>
          </a:bodyPr>
          <a:lstStyle/>
          <a:p>
            <a:r>
              <a:rPr lang="en-GB" sz="3200" dirty="0" smtClean="0"/>
              <a:t>Get into pairs and label yourselves </a:t>
            </a:r>
            <a:r>
              <a:rPr lang="en-GB" sz="3200" dirty="0"/>
              <a:t>‘Victim’ and ‘Offender</a:t>
            </a:r>
            <a:r>
              <a:rPr lang="en-GB" sz="3200" dirty="0" smtClean="0"/>
              <a:t>’.</a:t>
            </a:r>
          </a:p>
          <a:p>
            <a:r>
              <a:rPr lang="en-GB" sz="3200" dirty="0" smtClean="0"/>
              <a:t>As part </a:t>
            </a:r>
            <a:r>
              <a:rPr lang="en-GB" sz="3200" dirty="0"/>
              <a:t>of Marcus’ rehabilitation, he needs to meet his victim to think about what effects </a:t>
            </a:r>
            <a:r>
              <a:rPr lang="en-GB" sz="3200" dirty="0" smtClean="0"/>
              <a:t>his actions </a:t>
            </a:r>
            <a:r>
              <a:rPr lang="en-GB" sz="3200" dirty="0"/>
              <a:t>had.</a:t>
            </a:r>
          </a:p>
          <a:p>
            <a:r>
              <a:rPr lang="en-GB" sz="3200" dirty="0" smtClean="0"/>
              <a:t>In </a:t>
            </a:r>
            <a:r>
              <a:rPr lang="en-GB" sz="3200" dirty="0"/>
              <a:t>pairs, </a:t>
            </a:r>
            <a:r>
              <a:rPr lang="en-GB" sz="3200" dirty="0" smtClean="0"/>
              <a:t>you must </a:t>
            </a:r>
            <a:r>
              <a:rPr lang="en-GB" sz="3200" dirty="0"/>
              <a:t>create </a:t>
            </a:r>
            <a:r>
              <a:rPr lang="en-GB" sz="3200" dirty="0" smtClean="0"/>
              <a:t>your </a:t>
            </a:r>
            <a:r>
              <a:rPr lang="en-GB" sz="3200" dirty="0"/>
              <a:t>own still images of what the rehabilitation </a:t>
            </a:r>
            <a:r>
              <a:rPr lang="en-GB" sz="3200" dirty="0" smtClean="0"/>
              <a:t>meeting will </a:t>
            </a:r>
            <a:r>
              <a:rPr lang="en-GB" sz="3200" dirty="0"/>
              <a:t>look like. </a:t>
            </a:r>
            <a:endParaRPr lang="en-GB" sz="3200" dirty="0" smtClean="0"/>
          </a:p>
          <a:p>
            <a:r>
              <a:rPr lang="en-GB" sz="3200" dirty="0" smtClean="0"/>
              <a:t>It </a:t>
            </a:r>
            <a:r>
              <a:rPr lang="en-GB" sz="3200" dirty="0"/>
              <a:t>can be different to the one </a:t>
            </a:r>
            <a:r>
              <a:rPr lang="en-GB" sz="3200" dirty="0" smtClean="0"/>
              <a:t>just modelled.</a:t>
            </a:r>
            <a:endParaRPr lang="en-GB" sz="3200" dirty="0"/>
          </a:p>
          <a:p>
            <a:r>
              <a:rPr lang="en-GB" sz="3200" b="1" dirty="0"/>
              <a:t>Students should think about:</a:t>
            </a:r>
          </a:p>
          <a:p>
            <a:r>
              <a:rPr lang="en-GB" sz="3200" i="1" dirty="0"/>
              <a:t>Proxemics.</a:t>
            </a:r>
          </a:p>
          <a:p>
            <a:r>
              <a:rPr lang="en-GB" sz="3200" i="1" dirty="0"/>
              <a:t>Facial expressions</a:t>
            </a:r>
            <a:r>
              <a:rPr lang="en-GB" sz="3200" i="1" dirty="0" smtClean="0"/>
              <a:t>.</a:t>
            </a:r>
            <a:endParaRPr lang="en-GB" sz="3200" i="1" dirty="0"/>
          </a:p>
        </p:txBody>
      </p:sp>
      <p:pic>
        <p:nvPicPr>
          <p:cNvPr id="1026" name="Picture 2" descr="http://pap.georgia.gov/sites/pap.georgia.gov/files/IMG_96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869160"/>
            <a:ext cx="5904656" cy="1743894"/>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6754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8000" dirty="0" smtClean="0"/>
              <a:t>ADD IN SPEECH</a:t>
            </a:r>
            <a:endParaRPr lang="en-GB" sz="8000" dirty="0"/>
          </a:p>
        </p:txBody>
      </p:sp>
      <p:sp>
        <p:nvSpPr>
          <p:cNvPr id="3" name="Content Placeholder 2"/>
          <p:cNvSpPr>
            <a:spLocks noGrp="1"/>
          </p:cNvSpPr>
          <p:nvPr>
            <p:ph idx="1"/>
          </p:nvPr>
        </p:nvSpPr>
        <p:spPr>
          <a:xfrm>
            <a:off x="457200" y="1412776"/>
            <a:ext cx="8075240" cy="5112568"/>
          </a:xfrm>
        </p:spPr>
        <p:txBody>
          <a:bodyPr>
            <a:normAutofit/>
          </a:bodyPr>
          <a:lstStyle/>
          <a:p>
            <a:r>
              <a:rPr lang="en-GB" sz="4000" dirty="0"/>
              <a:t>A</a:t>
            </a:r>
            <a:r>
              <a:rPr lang="en-GB" sz="4000" dirty="0" smtClean="0"/>
              <a:t>dd </a:t>
            </a:r>
            <a:r>
              <a:rPr lang="en-GB" sz="4000" dirty="0"/>
              <a:t>in a line of </a:t>
            </a:r>
            <a:r>
              <a:rPr lang="en-GB" sz="4000" i="1" dirty="0"/>
              <a:t>dialogue </a:t>
            </a:r>
            <a:r>
              <a:rPr lang="en-GB" sz="4000" dirty="0" smtClean="0"/>
              <a:t>for Marcus </a:t>
            </a:r>
            <a:r>
              <a:rPr lang="en-GB" sz="4000" dirty="0"/>
              <a:t>and the victim to show how they feel about each other</a:t>
            </a:r>
            <a:r>
              <a:rPr lang="en-GB" sz="4000" dirty="0" smtClean="0"/>
              <a:t>.</a:t>
            </a:r>
            <a:endParaRPr lang="en-GB" sz="4000" dirty="0"/>
          </a:p>
          <a:p>
            <a:r>
              <a:rPr lang="en-GB" sz="4000" dirty="0" smtClean="0"/>
              <a:t>Some images will be spotlighted.</a:t>
            </a:r>
          </a:p>
          <a:p>
            <a:r>
              <a:rPr lang="en-GB" sz="4000" u="sng" dirty="0" smtClean="0"/>
              <a:t>Only 1 line each.</a:t>
            </a:r>
          </a:p>
          <a:p>
            <a:endParaRPr lang="en-GB" sz="4000" dirty="0"/>
          </a:p>
        </p:txBody>
      </p:sp>
      <p:pic>
        <p:nvPicPr>
          <p:cNvPr id="2050" name="Picture 2" descr="http://pap.georgia.gov/sites/pap.georgia.gov/files/IMG_96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941168"/>
            <a:ext cx="8712968" cy="165618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Oval Callout 4"/>
          <p:cNvSpPr/>
          <p:nvPr/>
        </p:nvSpPr>
        <p:spPr>
          <a:xfrm>
            <a:off x="5623002" y="4016300"/>
            <a:ext cx="3312368" cy="947644"/>
          </a:xfrm>
          <a:prstGeom prst="wedgeEllipseCallout">
            <a:avLst>
              <a:gd name="adj1" fmla="val 14190"/>
              <a:gd name="adj2" fmla="val 85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t>I wanted to say…</a:t>
            </a:r>
            <a:endParaRPr lang="en-GB" sz="2800" b="1" dirty="0"/>
          </a:p>
        </p:txBody>
      </p:sp>
    </p:spTree>
    <p:extLst>
      <p:ext uri="{BB962C8B-B14F-4D97-AF65-F5344CB8AC3E}">
        <p14:creationId xmlns:p14="http://schemas.microsoft.com/office/powerpoint/2010/main" val="4003298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8000" dirty="0" smtClean="0"/>
              <a:t>QUESTION</a:t>
            </a:r>
            <a:endParaRPr lang="en-GB" sz="8000" dirty="0"/>
          </a:p>
        </p:txBody>
      </p:sp>
      <p:sp>
        <p:nvSpPr>
          <p:cNvPr id="3" name="Content Placeholder 2"/>
          <p:cNvSpPr>
            <a:spLocks noGrp="1"/>
          </p:cNvSpPr>
          <p:nvPr>
            <p:ph idx="1"/>
          </p:nvPr>
        </p:nvSpPr>
        <p:spPr>
          <a:xfrm>
            <a:off x="457200" y="1124744"/>
            <a:ext cx="8229600" cy="5256584"/>
          </a:xfrm>
        </p:spPr>
        <p:txBody>
          <a:bodyPr>
            <a:normAutofit/>
          </a:bodyPr>
          <a:lstStyle/>
          <a:p>
            <a:endParaRPr lang="en-GB" dirty="0"/>
          </a:p>
          <a:p>
            <a:r>
              <a:rPr lang="en-GB" sz="3200" b="1" dirty="0"/>
              <a:t>Why is dialogue important in a scene? </a:t>
            </a:r>
          </a:p>
          <a:p>
            <a:pPr marL="0" indent="0">
              <a:buNone/>
            </a:pPr>
            <a:endParaRPr lang="en-GB" sz="3200" b="1" i="1" dirty="0" smtClean="0"/>
          </a:p>
          <a:p>
            <a:r>
              <a:rPr lang="en-GB" sz="3200" b="1" i="1" dirty="0" smtClean="0"/>
              <a:t>Dialogue </a:t>
            </a:r>
            <a:r>
              <a:rPr lang="en-GB" sz="3200" b="1" i="1" dirty="0"/>
              <a:t>can be used to show the relationship between two or more characters, and </a:t>
            </a:r>
            <a:r>
              <a:rPr lang="en-GB" sz="3200" b="1" i="1" dirty="0" smtClean="0"/>
              <a:t>help explain </a:t>
            </a:r>
            <a:r>
              <a:rPr lang="en-GB" sz="3200" b="1" i="1" dirty="0"/>
              <a:t>to the audience what is happening in the scene.</a:t>
            </a:r>
          </a:p>
          <a:p>
            <a:endParaRPr lang="en-GB" dirty="0"/>
          </a:p>
        </p:txBody>
      </p:sp>
      <p:sp>
        <p:nvSpPr>
          <p:cNvPr id="4" name="Rounded Rectangle 3"/>
          <p:cNvSpPr/>
          <p:nvPr/>
        </p:nvSpPr>
        <p:spPr>
          <a:xfrm>
            <a:off x="395536" y="5157192"/>
            <a:ext cx="835292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The sentences you have chosen will create the start of a script you will be writing between the two characters today</a:t>
            </a:r>
            <a:r>
              <a:rPr lang="en-GB" sz="2400" b="1" dirty="0" smtClean="0"/>
              <a:t>.</a:t>
            </a:r>
            <a:endParaRPr lang="en-GB" sz="2400" b="1" dirty="0"/>
          </a:p>
        </p:txBody>
      </p:sp>
    </p:spTree>
    <p:extLst>
      <p:ext uri="{BB962C8B-B14F-4D97-AF65-F5344CB8AC3E}">
        <p14:creationId xmlns:p14="http://schemas.microsoft.com/office/powerpoint/2010/main" val="101635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25 - 45 Minutes </a:t>
            </a:r>
            <a:endParaRPr lang="en-GB" dirty="0"/>
          </a:p>
        </p:txBody>
      </p:sp>
      <p:sp>
        <p:nvSpPr>
          <p:cNvPr id="4" name="Title 3"/>
          <p:cNvSpPr>
            <a:spLocks noGrp="1"/>
          </p:cNvSpPr>
          <p:nvPr>
            <p:ph type="title"/>
          </p:nvPr>
        </p:nvSpPr>
        <p:spPr/>
        <p:txBody>
          <a:bodyPr/>
          <a:lstStyle/>
          <a:p>
            <a:r>
              <a:rPr lang="en-GB" dirty="0" smtClean="0"/>
              <a:t>PAIRED WORK</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49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PAIR TASK</a:t>
            </a:r>
            <a:endParaRPr lang="en-GB" sz="7200" dirty="0"/>
          </a:p>
        </p:txBody>
      </p:sp>
      <p:sp>
        <p:nvSpPr>
          <p:cNvPr id="3" name="Content Placeholder 2"/>
          <p:cNvSpPr>
            <a:spLocks noGrp="1"/>
          </p:cNvSpPr>
          <p:nvPr>
            <p:ph idx="1"/>
          </p:nvPr>
        </p:nvSpPr>
        <p:spPr>
          <a:xfrm>
            <a:off x="457200" y="1268760"/>
            <a:ext cx="8219256" cy="4857403"/>
          </a:xfrm>
        </p:spPr>
        <p:txBody>
          <a:bodyPr>
            <a:normAutofit/>
          </a:bodyPr>
          <a:lstStyle/>
          <a:p>
            <a:r>
              <a:rPr lang="en-GB" sz="4000" dirty="0" smtClean="0"/>
              <a:t>You have been given a script </a:t>
            </a:r>
            <a:r>
              <a:rPr lang="en-GB" sz="4000" dirty="0"/>
              <a:t>writing </a:t>
            </a:r>
            <a:r>
              <a:rPr lang="en-GB" sz="4000" dirty="0" smtClean="0"/>
              <a:t>template. </a:t>
            </a:r>
            <a:endParaRPr lang="en-GB" sz="4000" dirty="0"/>
          </a:p>
          <a:p>
            <a:endParaRPr lang="en-GB" sz="4000" dirty="0"/>
          </a:p>
        </p:txBody>
      </p:sp>
      <p:sp>
        <p:nvSpPr>
          <p:cNvPr id="5" name="Rounded Rectangular Callout 4"/>
          <p:cNvSpPr/>
          <p:nvPr/>
        </p:nvSpPr>
        <p:spPr>
          <a:xfrm>
            <a:off x="229298" y="2514243"/>
            <a:ext cx="4104456" cy="1656184"/>
          </a:xfrm>
          <a:prstGeom prst="wedgeRoundRectCallout">
            <a:avLst>
              <a:gd name="adj1" fmla="val 39351"/>
              <a:gd name="adj2" fmla="val 863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t>Think about what the characters would want to say to each other. </a:t>
            </a:r>
          </a:p>
        </p:txBody>
      </p:sp>
      <p:sp>
        <p:nvSpPr>
          <p:cNvPr id="6" name="Cloud Callout 5"/>
          <p:cNvSpPr/>
          <p:nvPr/>
        </p:nvSpPr>
        <p:spPr>
          <a:xfrm>
            <a:off x="4823520" y="1916832"/>
            <a:ext cx="4320480" cy="3503634"/>
          </a:xfrm>
          <a:prstGeom prst="cloudCallout">
            <a:avLst>
              <a:gd name="adj1" fmla="val -74533"/>
              <a:gd name="adj2" fmla="val 36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b="1" dirty="0"/>
              <a:t>You can use the table from the start of the lesson to help.</a:t>
            </a:r>
          </a:p>
        </p:txBody>
      </p:sp>
      <p:pic>
        <p:nvPicPr>
          <p:cNvPr id="3074" name="Picture 2" descr="http://www.bishoptonprimary.ik.org/img/school_teacher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77084"/>
            <a:ext cx="7524328" cy="19812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3220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8229600" cy="1080120"/>
          </a:xfrm>
        </p:spPr>
        <p:txBody>
          <a:bodyPr>
            <a:noAutofit/>
          </a:bodyPr>
          <a:lstStyle/>
          <a:p>
            <a:r>
              <a:rPr lang="en-GB" sz="7200" dirty="0" smtClean="0"/>
              <a:t>ADD IN…</a:t>
            </a:r>
            <a:endParaRPr lang="en-GB" sz="7200" dirty="0"/>
          </a:p>
        </p:txBody>
      </p:sp>
      <p:sp>
        <p:nvSpPr>
          <p:cNvPr id="5" name="Content Placeholder 4"/>
          <p:cNvSpPr>
            <a:spLocks noGrp="1"/>
          </p:cNvSpPr>
          <p:nvPr>
            <p:ph idx="1"/>
          </p:nvPr>
        </p:nvSpPr>
        <p:spPr>
          <a:xfrm>
            <a:off x="457200" y="1628800"/>
            <a:ext cx="8229600" cy="4896544"/>
          </a:xfrm>
        </p:spPr>
        <p:txBody>
          <a:bodyPr>
            <a:noAutofit/>
          </a:bodyPr>
          <a:lstStyle/>
          <a:p>
            <a:r>
              <a:rPr lang="en-GB" sz="6600" dirty="0"/>
              <a:t>Two pauses</a:t>
            </a:r>
          </a:p>
          <a:p>
            <a:r>
              <a:rPr lang="en-GB" sz="6600" dirty="0" smtClean="0"/>
              <a:t>Stage </a:t>
            </a:r>
            <a:r>
              <a:rPr lang="en-GB" sz="6600" dirty="0"/>
              <a:t>directions</a:t>
            </a:r>
            <a:r>
              <a:rPr lang="en-GB" sz="6600" dirty="0" smtClean="0"/>
              <a:t>.</a:t>
            </a:r>
          </a:p>
          <a:p>
            <a:pPr marL="0" indent="0">
              <a:buNone/>
            </a:pPr>
            <a:endParaRPr lang="en-GB" sz="3200" dirty="0"/>
          </a:p>
          <a:p>
            <a:r>
              <a:rPr lang="en-GB" sz="3600" dirty="0" smtClean="0"/>
              <a:t>What </a:t>
            </a:r>
            <a:r>
              <a:rPr lang="en-GB" sz="3600" dirty="0"/>
              <a:t>effect do pauses have in a scene?</a:t>
            </a:r>
          </a:p>
          <a:p>
            <a:r>
              <a:rPr lang="en-GB" sz="3600" dirty="0" smtClean="0"/>
              <a:t>Why </a:t>
            </a:r>
            <a:r>
              <a:rPr lang="en-GB" sz="3600" dirty="0"/>
              <a:t>do we use stage directions in a scene?</a:t>
            </a:r>
          </a:p>
          <a:p>
            <a:pPr marL="0" indent="0">
              <a:buNone/>
            </a:pPr>
            <a:endParaRPr lang="en-GB" sz="3200" dirty="0"/>
          </a:p>
          <a:p>
            <a:endParaRPr lang="en-GB" sz="3200" b="1" dirty="0">
              <a:solidFill>
                <a:schemeClr val="bg1"/>
              </a:solidFill>
            </a:endParaRPr>
          </a:p>
        </p:txBody>
      </p:sp>
      <p:pic>
        <p:nvPicPr>
          <p:cNvPr id="4098" name="Picture 2" descr="http://static7.depositphotos.com/1007064/720/i/950/depositphotos_7203198-Movie-director-at-wo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203" y="404664"/>
            <a:ext cx="2389269" cy="42048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511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 calcmode="lin" valueType="num">
                                      <p:cBhvr>
                                        <p:cTn id="12"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13"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14"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15"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REHEARSAL</a:t>
            </a:r>
            <a:endParaRPr lang="en-GB" sz="7200" dirty="0"/>
          </a:p>
        </p:txBody>
      </p:sp>
      <p:sp>
        <p:nvSpPr>
          <p:cNvPr id="3" name="Content Placeholder 2"/>
          <p:cNvSpPr>
            <a:spLocks noGrp="1"/>
          </p:cNvSpPr>
          <p:nvPr>
            <p:ph idx="1"/>
          </p:nvPr>
        </p:nvSpPr>
        <p:spPr/>
        <p:txBody>
          <a:bodyPr>
            <a:normAutofit/>
          </a:bodyPr>
          <a:lstStyle/>
          <a:p>
            <a:pPr marL="0" indent="0">
              <a:buNone/>
            </a:pPr>
            <a:r>
              <a:rPr lang="en-GB" sz="3600" i="1" dirty="0" smtClean="0"/>
              <a:t>“Once </a:t>
            </a:r>
            <a:r>
              <a:rPr lang="en-GB" sz="3600" i="1" dirty="0"/>
              <a:t>scripts are completed students should practice their scene, and any movement on </a:t>
            </a:r>
            <a:r>
              <a:rPr lang="en-GB" sz="3600" i="1" dirty="0" smtClean="0"/>
              <a:t>stage needs </a:t>
            </a:r>
            <a:r>
              <a:rPr lang="en-GB" sz="3600" i="1" dirty="0"/>
              <a:t>to be written down in stage directions</a:t>
            </a:r>
            <a:r>
              <a:rPr lang="en-GB" sz="3600" i="1" dirty="0" smtClean="0"/>
              <a:t>.”</a:t>
            </a:r>
            <a:endParaRPr lang="en-GB" sz="3600" i="1" dirty="0"/>
          </a:p>
        </p:txBody>
      </p:sp>
      <p:pic>
        <p:nvPicPr>
          <p:cNvPr id="5122" name="Picture 2" descr="http://www.nh.gov/nhdoc/news/2007/images/pgm_fa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149080"/>
            <a:ext cx="6745932"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546478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45 - 55 Minutes </a:t>
            </a:r>
            <a:endParaRPr lang="en-GB" dirty="0"/>
          </a:p>
        </p:txBody>
      </p:sp>
      <p:sp>
        <p:nvSpPr>
          <p:cNvPr id="4" name="Title 3"/>
          <p:cNvSpPr>
            <a:spLocks noGrp="1"/>
          </p:cNvSpPr>
          <p:nvPr>
            <p:ph type="title"/>
          </p:nvPr>
        </p:nvSpPr>
        <p:spPr/>
        <p:txBody>
          <a:bodyPr/>
          <a:lstStyle/>
          <a:p>
            <a:r>
              <a:rPr lang="en-GB" dirty="0" smtClean="0"/>
              <a:t>PERFORM/EVALUATE</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747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600" dirty="0" smtClean="0"/>
              <a:t>PERFORM/FEEDBACK</a:t>
            </a:r>
            <a:endParaRPr lang="en-GB" sz="6600" dirty="0"/>
          </a:p>
        </p:txBody>
      </p:sp>
      <p:sp>
        <p:nvSpPr>
          <p:cNvPr id="3" name="Content Placeholder 2"/>
          <p:cNvSpPr>
            <a:spLocks noGrp="1"/>
          </p:cNvSpPr>
          <p:nvPr>
            <p:ph idx="1"/>
          </p:nvPr>
        </p:nvSpPr>
        <p:spPr>
          <a:xfrm>
            <a:off x="457200" y="1268760"/>
            <a:ext cx="8229600" cy="5184576"/>
          </a:xfrm>
        </p:spPr>
        <p:txBody>
          <a:bodyPr>
            <a:normAutofit fontScale="92500" lnSpcReduction="10000"/>
          </a:bodyPr>
          <a:lstStyle/>
          <a:p>
            <a:r>
              <a:rPr lang="en-GB" dirty="0" smtClean="0"/>
              <a:t>Some pairs will perform</a:t>
            </a:r>
          </a:p>
          <a:p>
            <a:r>
              <a:rPr lang="en-GB" dirty="0" smtClean="0"/>
              <a:t>Students are to give peer feedback using P.E.E.E.E.E</a:t>
            </a:r>
          </a:p>
          <a:p>
            <a:r>
              <a:rPr lang="en-GB" dirty="0"/>
              <a:t>C</a:t>
            </a:r>
            <a:r>
              <a:rPr lang="en-GB" dirty="0" smtClean="0"/>
              <a:t>onsider </a:t>
            </a:r>
            <a:r>
              <a:rPr lang="en-GB" dirty="0"/>
              <a:t>the use of the following techniques and how they benefited the </a:t>
            </a:r>
            <a:r>
              <a:rPr lang="en-GB" dirty="0" smtClean="0"/>
              <a:t>performance, or </a:t>
            </a:r>
            <a:r>
              <a:rPr lang="en-GB" dirty="0"/>
              <a:t>how they could have improved</a:t>
            </a:r>
            <a:r>
              <a:rPr lang="en-GB" dirty="0" smtClean="0"/>
              <a:t>:  </a:t>
            </a:r>
          </a:p>
          <a:p>
            <a:r>
              <a:rPr lang="en-GB" dirty="0" smtClean="0"/>
              <a:t>Dialogue, Pause, Stage directions, Body </a:t>
            </a:r>
            <a:r>
              <a:rPr lang="en-GB" dirty="0"/>
              <a:t>language.</a:t>
            </a:r>
          </a:p>
          <a:p>
            <a:endParaRPr lang="en-GB" dirty="0" smtClean="0"/>
          </a:p>
          <a:p>
            <a:r>
              <a:rPr lang="en-GB" dirty="0" smtClean="0"/>
              <a:t>REMEMBER</a:t>
            </a:r>
          </a:p>
          <a:p>
            <a:r>
              <a:rPr lang="en-GB" dirty="0" smtClean="0"/>
              <a:t>Point (E)</a:t>
            </a:r>
          </a:p>
          <a:p>
            <a:r>
              <a:rPr lang="en-GB" dirty="0" smtClean="0"/>
              <a:t>Example (D)</a:t>
            </a:r>
          </a:p>
          <a:p>
            <a:r>
              <a:rPr lang="en-GB" dirty="0" smtClean="0"/>
              <a:t>Explain (C) </a:t>
            </a:r>
          </a:p>
          <a:p>
            <a:r>
              <a:rPr lang="en-GB" dirty="0" smtClean="0"/>
              <a:t>Explore (C/B)</a:t>
            </a:r>
          </a:p>
          <a:p>
            <a:r>
              <a:rPr lang="en-GB" dirty="0" smtClean="0"/>
              <a:t>Expand (B/A)</a:t>
            </a:r>
          </a:p>
          <a:p>
            <a:r>
              <a:rPr lang="en-GB" dirty="0" smtClean="0"/>
              <a:t>Evaluate (A)</a:t>
            </a:r>
            <a:endParaRPr lang="en-GB" dirty="0"/>
          </a:p>
        </p:txBody>
      </p:sp>
      <p:pic>
        <p:nvPicPr>
          <p:cNvPr id="6146" name="Picture 2" descr="http://fatimacasas.files.wordpress.com/2012/06/blooms_taxonomy_poster.jpg?w=3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68961"/>
            <a:ext cx="6624736" cy="36758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80265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WALT:</a:t>
            </a:r>
            <a:endParaRPr lang="en-GB" sz="6600" dirty="0"/>
          </a:p>
        </p:txBody>
      </p:sp>
      <p:sp>
        <p:nvSpPr>
          <p:cNvPr id="3" name="Content Placeholder 2"/>
          <p:cNvSpPr>
            <a:spLocks noGrp="1"/>
          </p:cNvSpPr>
          <p:nvPr>
            <p:ph idx="1"/>
          </p:nvPr>
        </p:nvSpPr>
        <p:spPr/>
        <p:txBody>
          <a:bodyPr>
            <a:normAutofit fontScale="92500" lnSpcReduction="20000"/>
          </a:bodyPr>
          <a:lstStyle/>
          <a:p>
            <a:r>
              <a:rPr lang="en-GB" sz="4000" dirty="0"/>
              <a:t>To realise the dramatic potential of </a:t>
            </a:r>
            <a:r>
              <a:rPr lang="en-GB" sz="4000" i="1" dirty="0"/>
              <a:t>dialogue</a:t>
            </a:r>
          </a:p>
          <a:p>
            <a:r>
              <a:rPr lang="en-GB" sz="4000" dirty="0" smtClean="0"/>
              <a:t>To </a:t>
            </a:r>
            <a:r>
              <a:rPr lang="en-GB" sz="4000" dirty="0"/>
              <a:t>learn a basic structure of how to write a </a:t>
            </a:r>
            <a:r>
              <a:rPr lang="en-GB" sz="4000" i="1" dirty="0"/>
              <a:t>script </a:t>
            </a:r>
            <a:r>
              <a:rPr lang="en-GB" sz="4000" dirty="0"/>
              <a:t>including </a:t>
            </a:r>
            <a:r>
              <a:rPr lang="en-GB" sz="4000" i="1" dirty="0"/>
              <a:t>stage directions</a:t>
            </a:r>
          </a:p>
          <a:p>
            <a:r>
              <a:rPr lang="en-GB" sz="4000" dirty="0" smtClean="0"/>
              <a:t>To </a:t>
            </a:r>
            <a:r>
              <a:rPr lang="en-GB" sz="4000" dirty="0"/>
              <a:t>learn about the effect Marcus’s crime had on him and his </a:t>
            </a:r>
            <a:r>
              <a:rPr lang="en-GB" sz="4000" i="1" dirty="0"/>
              <a:t>victim</a:t>
            </a:r>
          </a:p>
          <a:p>
            <a:r>
              <a:rPr lang="en-GB" sz="4000" dirty="0" smtClean="0"/>
              <a:t>Some </a:t>
            </a:r>
            <a:r>
              <a:rPr lang="en-GB" sz="4000" dirty="0"/>
              <a:t>students will try performing a script, following the </a:t>
            </a:r>
            <a:r>
              <a:rPr lang="en-GB" sz="4000" i="1" dirty="0"/>
              <a:t>directions </a:t>
            </a:r>
            <a:r>
              <a:rPr lang="en-GB" sz="4000" dirty="0"/>
              <a:t>written in front of them.</a:t>
            </a:r>
          </a:p>
        </p:txBody>
      </p:sp>
    </p:spTree>
    <p:extLst>
      <p:ext uri="{BB962C8B-B14F-4D97-AF65-F5344CB8AC3E}">
        <p14:creationId xmlns:p14="http://schemas.microsoft.com/office/powerpoint/2010/main" val="2754373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55 -60 Minutes </a:t>
            </a:r>
            <a:endParaRPr lang="en-GB" dirty="0"/>
          </a:p>
        </p:txBody>
      </p:sp>
      <p:sp>
        <p:nvSpPr>
          <p:cNvPr id="4" name="Title 3"/>
          <p:cNvSpPr>
            <a:spLocks noGrp="1"/>
          </p:cNvSpPr>
          <p:nvPr>
            <p:ph type="title"/>
          </p:nvPr>
        </p:nvSpPr>
        <p:spPr/>
        <p:txBody>
          <a:bodyPr/>
          <a:lstStyle/>
          <a:p>
            <a:r>
              <a:rPr lang="en-GB" dirty="0" smtClean="0"/>
              <a:t>PLENARY</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33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7200" dirty="0" smtClean="0"/>
              <a:t>TIMED PAIR SHARE</a:t>
            </a:r>
            <a:endParaRPr lang="en-GB" sz="7200" dirty="0"/>
          </a:p>
        </p:txBody>
      </p:sp>
      <p:sp>
        <p:nvSpPr>
          <p:cNvPr id="5" name="Content Placeholder 4"/>
          <p:cNvSpPr>
            <a:spLocks noGrp="1"/>
          </p:cNvSpPr>
          <p:nvPr>
            <p:ph idx="1"/>
          </p:nvPr>
        </p:nvSpPr>
        <p:spPr>
          <a:xfrm>
            <a:off x="827584" y="1600200"/>
            <a:ext cx="7859216" cy="4525963"/>
          </a:xfrm>
        </p:spPr>
        <p:txBody>
          <a:bodyPr>
            <a:normAutofit/>
          </a:bodyPr>
          <a:lstStyle/>
          <a:p>
            <a:pPr marL="0" indent="0">
              <a:buNone/>
            </a:pPr>
            <a:r>
              <a:rPr lang="en-GB" sz="7200" b="1" i="1" dirty="0" smtClean="0">
                <a:solidFill>
                  <a:schemeClr val="tx2">
                    <a:lumMod val="10000"/>
                  </a:schemeClr>
                </a:solidFill>
              </a:rPr>
              <a:t>What did you learn about ‘dialogue’ today?</a:t>
            </a:r>
          </a:p>
          <a:p>
            <a:endParaRPr lang="en-GB" sz="3600" b="1" i="1" dirty="0">
              <a:solidFill>
                <a:schemeClr val="tx2">
                  <a:lumMod val="10000"/>
                </a:schemeClr>
              </a:solidFill>
            </a:endParaRPr>
          </a:p>
        </p:txBody>
      </p:sp>
      <p:pic>
        <p:nvPicPr>
          <p:cNvPr id="7170" name="Picture 2" descr="http://i3.ytimg.com/vi/BVECpIxrR_0/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204" y="3933056"/>
            <a:ext cx="5018755" cy="2644403"/>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77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620688"/>
            <a:ext cx="8229600" cy="5505475"/>
          </a:xfrm>
        </p:spPr>
        <p:txBody>
          <a:bodyPr>
            <a:noAutofit/>
          </a:bodyPr>
          <a:lstStyle/>
          <a:p>
            <a:pPr marL="0" indent="0">
              <a:buNone/>
            </a:pPr>
            <a:r>
              <a:rPr lang="en-GB" sz="11500" b="1" dirty="0" smtClean="0"/>
              <a:t>HOW DID YOU DO TODAY?</a:t>
            </a:r>
            <a:endParaRPr lang="en-GB" sz="11500" b="1" dirty="0"/>
          </a:p>
        </p:txBody>
      </p:sp>
    </p:spTree>
    <p:extLst>
      <p:ext uri="{BB962C8B-B14F-4D97-AF65-F5344CB8AC3E}">
        <p14:creationId xmlns:p14="http://schemas.microsoft.com/office/powerpoint/2010/main" val="3969289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143000"/>
          </a:xfrm>
        </p:spPr>
        <p:txBody>
          <a:bodyPr>
            <a:noAutofit/>
          </a:bodyPr>
          <a:lstStyle/>
          <a:p>
            <a:pPr algn="ctr"/>
            <a:r>
              <a:rPr lang="en-GB" sz="4400" dirty="0" smtClean="0"/>
              <a:t>LESSON OUTCOMES</a:t>
            </a:r>
            <a:br>
              <a:rPr lang="en-GB" sz="4400" dirty="0" smtClean="0"/>
            </a:br>
            <a:r>
              <a:rPr lang="en-GB" sz="4400" dirty="0" smtClean="0">
                <a:solidFill>
                  <a:srgbClr val="FF0000"/>
                </a:solidFill>
              </a:rPr>
              <a:t>ADD LEVELS and DIFFERENTIATION </a:t>
            </a:r>
            <a:endParaRPr lang="en-GB" sz="4400"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(thought tracking/still image)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smtClean="0"/>
              <a:t>WILF:</a:t>
            </a:r>
            <a:endParaRPr lang="en-GB" sz="7200" dirty="0"/>
          </a:p>
        </p:txBody>
      </p:sp>
      <p:sp>
        <p:nvSpPr>
          <p:cNvPr id="3" name="Content Placeholder 2"/>
          <p:cNvSpPr>
            <a:spLocks noGrp="1"/>
          </p:cNvSpPr>
          <p:nvPr>
            <p:ph idx="1"/>
          </p:nvPr>
        </p:nvSpPr>
        <p:spPr>
          <a:xfrm>
            <a:off x="457200" y="1600200"/>
            <a:ext cx="8229600" cy="5069160"/>
          </a:xfrm>
        </p:spPr>
        <p:txBody>
          <a:bodyPr>
            <a:normAutofit fontScale="92500"/>
          </a:bodyPr>
          <a:lstStyle/>
          <a:p>
            <a:r>
              <a:rPr lang="en-GB" sz="2800" b="1" dirty="0" smtClean="0"/>
              <a:t>I will stay in role during tasks/activities/performances. </a:t>
            </a:r>
          </a:p>
          <a:p>
            <a:endParaRPr lang="en-GB" sz="2800" b="1" dirty="0"/>
          </a:p>
          <a:p>
            <a:r>
              <a:rPr lang="en-GB" sz="2800" b="1" dirty="0" smtClean="0"/>
              <a:t>I will </a:t>
            </a:r>
            <a:r>
              <a:rPr lang="en-GB" sz="2800" b="1" dirty="0"/>
              <a:t>confidently perform </a:t>
            </a:r>
            <a:r>
              <a:rPr lang="en-GB" sz="2800" b="1" dirty="0" smtClean="0"/>
              <a:t>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techniques/mediums (Script/dialogue/use of Space)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1434767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143000"/>
          </a:xfrm>
        </p:spPr>
        <p:txBody>
          <a:bodyPr>
            <a:noAutofit/>
          </a:bodyPr>
          <a:lstStyle/>
          <a:p>
            <a:pPr algn="ctr"/>
            <a:r>
              <a:rPr lang="en-GB" sz="4400" dirty="0" smtClean="0"/>
              <a:t>LESSON OUTCOMES</a:t>
            </a:r>
            <a:br>
              <a:rPr lang="en-GB" sz="4400" dirty="0" smtClean="0"/>
            </a:br>
            <a:r>
              <a:rPr lang="en-GB" sz="4400" dirty="0" smtClean="0">
                <a:solidFill>
                  <a:srgbClr val="FF0000"/>
                </a:solidFill>
              </a:rPr>
              <a:t>ADD LEVELS and DIFFERENTIATION </a:t>
            </a:r>
            <a:endParaRPr lang="en-GB" sz="4400"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(thought tracking/still image)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a:t>3</a:t>
            </a:r>
            <a:r>
              <a:rPr lang="en-GB" dirty="0" smtClean="0"/>
              <a:t>-15 Minutes</a:t>
            </a:r>
            <a:endParaRPr lang="en-GB" dirty="0"/>
          </a:p>
        </p:txBody>
      </p:sp>
      <p:sp>
        <p:nvSpPr>
          <p:cNvPr id="4" name="Title 3"/>
          <p:cNvSpPr>
            <a:spLocks noGrp="1"/>
          </p:cNvSpPr>
          <p:nvPr>
            <p:ph type="title"/>
          </p:nvPr>
        </p:nvSpPr>
        <p:spPr/>
        <p:txBody>
          <a:bodyPr>
            <a:noAutofit/>
          </a:bodyPr>
          <a:lstStyle/>
          <a:p>
            <a:r>
              <a:rPr lang="en-GB" sz="7200" dirty="0" smtClean="0"/>
              <a:t>STARTER</a:t>
            </a:r>
            <a:endParaRPr lang="en-GB" sz="7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83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22114"/>
          </a:xfrm>
        </p:spPr>
        <p:txBody>
          <a:bodyPr>
            <a:noAutofit/>
          </a:bodyPr>
          <a:lstStyle/>
          <a:p>
            <a:r>
              <a:rPr lang="en-GB" sz="7200" dirty="0" smtClean="0"/>
              <a:t>THE CHAIRS…</a:t>
            </a:r>
            <a:endParaRPr lang="en-GB" sz="7200" dirty="0"/>
          </a:p>
        </p:txBody>
      </p:sp>
      <p:sp>
        <p:nvSpPr>
          <p:cNvPr id="6" name="Content Placeholder 5"/>
          <p:cNvSpPr>
            <a:spLocks noGrp="1"/>
          </p:cNvSpPr>
          <p:nvPr>
            <p:ph idx="1"/>
          </p:nvPr>
        </p:nvSpPr>
        <p:spPr>
          <a:xfrm>
            <a:off x="496838" y="1124744"/>
            <a:ext cx="8229600" cy="5328592"/>
          </a:xfrm>
        </p:spPr>
        <p:txBody>
          <a:bodyPr>
            <a:normAutofit lnSpcReduction="10000"/>
          </a:bodyPr>
          <a:lstStyle/>
          <a:p>
            <a:pPr marL="0" indent="0">
              <a:buNone/>
            </a:pPr>
            <a:r>
              <a:rPr lang="en-GB" sz="2800" dirty="0" smtClean="0"/>
              <a:t>After </a:t>
            </a:r>
            <a:r>
              <a:rPr lang="en-GB" sz="2800" dirty="0"/>
              <a:t>learning </a:t>
            </a:r>
            <a:r>
              <a:rPr lang="en-GB" sz="2800" dirty="0" smtClean="0"/>
              <a:t>about Marcus </a:t>
            </a:r>
            <a:r>
              <a:rPr lang="en-GB" sz="2800" dirty="0"/>
              <a:t>over the past few weeks, it is now time for </a:t>
            </a:r>
            <a:r>
              <a:rPr lang="en-GB" sz="2800" dirty="0" smtClean="0"/>
              <a:t>you </a:t>
            </a:r>
            <a:r>
              <a:rPr lang="en-GB" sz="2800" dirty="0"/>
              <a:t>to decide who his victim was </a:t>
            </a:r>
            <a:r>
              <a:rPr lang="en-GB" sz="2800" dirty="0" smtClean="0"/>
              <a:t>and what </a:t>
            </a:r>
            <a:r>
              <a:rPr lang="en-GB" sz="2800" dirty="0"/>
              <a:t>crime he committed</a:t>
            </a:r>
            <a:r>
              <a:rPr lang="en-GB" sz="2800" dirty="0" smtClean="0"/>
              <a:t>.</a:t>
            </a:r>
          </a:p>
          <a:p>
            <a:pPr marL="0" indent="0">
              <a:buNone/>
            </a:pPr>
            <a:endParaRPr lang="en-GB" sz="2800" dirty="0"/>
          </a:p>
          <a:p>
            <a:pPr marL="0" indent="0">
              <a:buNone/>
            </a:pPr>
            <a:r>
              <a:rPr lang="en-GB" sz="2800" dirty="0" smtClean="0"/>
              <a:t> Remember </a:t>
            </a:r>
            <a:r>
              <a:rPr lang="en-GB" sz="2800" dirty="0"/>
              <a:t>the following points:</a:t>
            </a:r>
          </a:p>
          <a:p>
            <a:r>
              <a:rPr lang="en-GB" sz="2800" dirty="0" smtClean="0"/>
              <a:t>Marcus </a:t>
            </a:r>
            <a:r>
              <a:rPr lang="en-GB" sz="2800" dirty="0"/>
              <a:t>was very young when he hurt the cat</a:t>
            </a:r>
          </a:p>
          <a:p>
            <a:r>
              <a:rPr lang="en-GB" sz="2800" dirty="0" smtClean="0"/>
              <a:t>He </a:t>
            </a:r>
            <a:r>
              <a:rPr lang="en-GB" sz="2800" dirty="0"/>
              <a:t>used his Dad’s walking stick to hurt the cat</a:t>
            </a:r>
          </a:p>
          <a:p>
            <a:r>
              <a:rPr lang="en-GB" sz="2800" dirty="0" smtClean="0"/>
              <a:t>He </a:t>
            </a:r>
            <a:r>
              <a:rPr lang="en-GB" sz="2800" dirty="0"/>
              <a:t>was left on his own a lot</a:t>
            </a:r>
          </a:p>
          <a:p>
            <a:r>
              <a:rPr lang="en-GB" sz="2800" dirty="0" smtClean="0"/>
              <a:t>Marcus </a:t>
            </a:r>
            <a:r>
              <a:rPr lang="en-GB" sz="2800" dirty="0"/>
              <a:t>is not a </a:t>
            </a:r>
            <a:r>
              <a:rPr lang="en-GB" sz="2800" dirty="0" smtClean="0"/>
              <a:t>murderer</a:t>
            </a:r>
          </a:p>
          <a:p>
            <a:endParaRPr lang="en-GB" sz="2800" dirty="0"/>
          </a:p>
          <a:p>
            <a:r>
              <a:rPr lang="en-GB" sz="2800" b="1" dirty="0" smtClean="0"/>
              <a:t>GET INTO PAIRS AND FIND A SPACE</a:t>
            </a:r>
          </a:p>
          <a:p>
            <a:endParaRPr lang="en-GB" sz="2800" dirty="0"/>
          </a:p>
          <a:p>
            <a:endParaRPr lang="en-GB" sz="2800" dirty="0" smtClean="0"/>
          </a:p>
        </p:txBody>
      </p:sp>
    </p:spTree>
    <p:extLst>
      <p:ext uri="{BB962C8B-B14F-4D97-AF65-F5344CB8AC3E}">
        <p14:creationId xmlns:p14="http://schemas.microsoft.com/office/powerpoint/2010/main" val="3729682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TIMED PAIR SHARE</a:t>
            </a:r>
            <a:endParaRPr lang="en-GB" sz="6600" dirty="0"/>
          </a:p>
        </p:txBody>
      </p:sp>
      <p:sp>
        <p:nvSpPr>
          <p:cNvPr id="3" name="Content Placeholder 2"/>
          <p:cNvSpPr>
            <a:spLocks noGrp="1"/>
          </p:cNvSpPr>
          <p:nvPr>
            <p:ph idx="1"/>
          </p:nvPr>
        </p:nvSpPr>
        <p:spPr/>
        <p:txBody>
          <a:bodyPr/>
          <a:lstStyle/>
          <a:p>
            <a:r>
              <a:rPr lang="en-GB" sz="3200" b="1" dirty="0" smtClean="0"/>
              <a:t>In pairs you have 3 minutes </a:t>
            </a:r>
            <a:r>
              <a:rPr lang="en-GB" sz="3200" b="1" dirty="0"/>
              <a:t>to discuss what crime </a:t>
            </a:r>
            <a:r>
              <a:rPr lang="en-GB" sz="3200" b="1" dirty="0" smtClean="0"/>
              <a:t>you </a:t>
            </a:r>
            <a:r>
              <a:rPr lang="en-GB" sz="3200" b="1" dirty="0"/>
              <a:t>think he committed, and then </a:t>
            </a:r>
            <a:r>
              <a:rPr lang="en-GB" sz="3200" b="1" dirty="0" smtClean="0"/>
              <a:t>you will feedback </a:t>
            </a:r>
            <a:r>
              <a:rPr lang="en-GB" sz="3200" b="1" dirty="0"/>
              <a:t>answers.</a:t>
            </a:r>
          </a:p>
          <a:p>
            <a:endParaRPr lang="en-GB" dirty="0" smtClean="0"/>
          </a:p>
          <a:p>
            <a:r>
              <a:rPr lang="en-GB" sz="3200" i="1" dirty="0" smtClean="0"/>
              <a:t>You must </a:t>
            </a:r>
            <a:r>
              <a:rPr lang="en-GB" sz="3200" i="1" dirty="0"/>
              <a:t>discuss the following questions:</a:t>
            </a:r>
          </a:p>
          <a:p>
            <a:r>
              <a:rPr lang="en-GB" sz="3200" dirty="0" smtClean="0"/>
              <a:t>How </a:t>
            </a:r>
            <a:r>
              <a:rPr lang="en-GB" sz="3200" dirty="0"/>
              <a:t>do you think the victim has been affected?</a:t>
            </a:r>
          </a:p>
          <a:p>
            <a:r>
              <a:rPr lang="en-GB" sz="3200" dirty="0" smtClean="0"/>
              <a:t>How </a:t>
            </a:r>
            <a:r>
              <a:rPr lang="en-GB" sz="3200" dirty="0"/>
              <a:t>do you think the offender has been affected?</a:t>
            </a:r>
          </a:p>
        </p:txBody>
      </p:sp>
    </p:spTree>
    <p:extLst>
      <p:ext uri="{BB962C8B-B14F-4D97-AF65-F5344CB8AC3E}">
        <p14:creationId xmlns:p14="http://schemas.microsoft.com/office/powerpoint/2010/main" val="103409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Autofit/>
          </a:bodyPr>
          <a:lstStyle/>
          <a:p>
            <a:r>
              <a:rPr lang="en-GB" sz="5400" dirty="0" smtClean="0"/>
              <a:t>How were they affected?</a:t>
            </a:r>
            <a:endParaRPr lang="en-GB"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0514998"/>
              </p:ext>
            </p:extLst>
          </p:nvPr>
        </p:nvGraphicFramePr>
        <p:xfrm>
          <a:off x="457200" y="1268760"/>
          <a:ext cx="8229600" cy="5113577"/>
        </p:xfrm>
        <a:graphic>
          <a:graphicData uri="http://schemas.openxmlformats.org/drawingml/2006/table">
            <a:tbl>
              <a:tblPr firstRow="1" bandRow="1">
                <a:tableStyleId>{5C22544A-7EE6-4342-B048-85BDC9FD1C3A}</a:tableStyleId>
              </a:tblPr>
              <a:tblGrid>
                <a:gridCol w="4114800"/>
                <a:gridCol w="4114800"/>
              </a:tblGrid>
              <a:tr h="639071">
                <a:tc>
                  <a:txBody>
                    <a:bodyPr/>
                    <a:lstStyle/>
                    <a:p>
                      <a:r>
                        <a:rPr lang="en-GB" sz="3600" b="1" dirty="0" smtClean="0"/>
                        <a:t>VICTIM</a:t>
                      </a:r>
                      <a:endParaRPr lang="en-GB" sz="3600" b="1" dirty="0"/>
                    </a:p>
                  </a:txBody>
                  <a:tcPr/>
                </a:tc>
                <a:tc>
                  <a:txBody>
                    <a:bodyPr/>
                    <a:lstStyle/>
                    <a:p>
                      <a:r>
                        <a:rPr lang="en-GB" sz="3600" b="1" dirty="0" smtClean="0"/>
                        <a:t>OFFENDER</a:t>
                      </a:r>
                      <a:endParaRPr lang="en-GB" sz="3600" b="1" dirty="0"/>
                    </a:p>
                  </a:txBody>
                  <a:tcPr/>
                </a:tc>
              </a:tr>
              <a:tr h="639071">
                <a:tc>
                  <a:txBody>
                    <a:bodyPr/>
                    <a:lstStyle/>
                    <a:p>
                      <a:endParaRPr lang="en-GB"/>
                    </a:p>
                  </a:txBody>
                  <a:tcPr/>
                </a:tc>
                <a:tc>
                  <a:txBody>
                    <a:bodyPr/>
                    <a:lstStyle/>
                    <a:p>
                      <a:endParaRPr lang="en-GB"/>
                    </a:p>
                  </a:txBody>
                  <a:tcPr/>
                </a:tc>
              </a:tr>
              <a:tr h="639071">
                <a:tc>
                  <a:txBody>
                    <a:bodyPr/>
                    <a:lstStyle/>
                    <a:p>
                      <a:endParaRPr lang="en-GB" dirty="0"/>
                    </a:p>
                  </a:txBody>
                  <a:tcPr/>
                </a:tc>
                <a:tc>
                  <a:txBody>
                    <a:bodyPr/>
                    <a:lstStyle/>
                    <a:p>
                      <a:endParaRPr lang="en-GB"/>
                    </a:p>
                  </a:txBody>
                  <a:tcPr/>
                </a:tc>
              </a:tr>
              <a:tr h="639071">
                <a:tc>
                  <a:txBody>
                    <a:bodyPr/>
                    <a:lstStyle/>
                    <a:p>
                      <a:endParaRPr lang="en-GB" dirty="0"/>
                    </a:p>
                  </a:txBody>
                  <a:tcPr/>
                </a:tc>
                <a:tc>
                  <a:txBody>
                    <a:bodyPr/>
                    <a:lstStyle/>
                    <a:p>
                      <a:endParaRPr lang="en-GB"/>
                    </a:p>
                  </a:txBody>
                  <a:tcPr/>
                </a:tc>
              </a:tr>
              <a:tr h="639071">
                <a:tc>
                  <a:txBody>
                    <a:bodyPr/>
                    <a:lstStyle/>
                    <a:p>
                      <a:endParaRPr lang="en-GB"/>
                    </a:p>
                  </a:txBody>
                  <a:tcPr/>
                </a:tc>
                <a:tc>
                  <a:txBody>
                    <a:bodyPr/>
                    <a:lstStyle/>
                    <a:p>
                      <a:endParaRPr lang="en-GB" dirty="0"/>
                    </a:p>
                  </a:txBody>
                  <a:tcPr/>
                </a:tc>
              </a:tr>
              <a:tr h="639071">
                <a:tc>
                  <a:txBody>
                    <a:bodyPr/>
                    <a:lstStyle/>
                    <a:p>
                      <a:endParaRPr lang="en-GB"/>
                    </a:p>
                  </a:txBody>
                  <a:tcPr/>
                </a:tc>
                <a:tc>
                  <a:txBody>
                    <a:bodyPr/>
                    <a:lstStyle/>
                    <a:p>
                      <a:endParaRPr lang="en-GB"/>
                    </a:p>
                  </a:txBody>
                  <a:tcPr/>
                </a:tc>
              </a:tr>
              <a:tr h="639071">
                <a:tc>
                  <a:txBody>
                    <a:bodyPr/>
                    <a:lstStyle/>
                    <a:p>
                      <a:endParaRPr lang="en-GB"/>
                    </a:p>
                  </a:txBody>
                  <a:tcPr/>
                </a:tc>
                <a:tc>
                  <a:txBody>
                    <a:bodyPr/>
                    <a:lstStyle/>
                    <a:p>
                      <a:endParaRPr lang="en-GB"/>
                    </a:p>
                  </a:txBody>
                  <a:tcPr/>
                </a:tc>
              </a:tr>
              <a:tr h="639071">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475313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THE MEETING BEGINS…</a:t>
            </a:r>
            <a:endParaRPr lang="en-GB" sz="6000" dirty="0"/>
          </a:p>
        </p:txBody>
      </p:sp>
      <p:sp>
        <p:nvSpPr>
          <p:cNvPr id="3" name="Content Placeholder 2"/>
          <p:cNvSpPr>
            <a:spLocks noGrp="1"/>
          </p:cNvSpPr>
          <p:nvPr>
            <p:ph idx="1"/>
          </p:nvPr>
        </p:nvSpPr>
        <p:spPr/>
        <p:txBody>
          <a:bodyPr>
            <a:normAutofit fontScale="92500" lnSpcReduction="20000"/>
          </a:bodyPr>
          <a:lstStyle/>
          <a:p>
            <a:r>
              <a:rPr lang="en-GB" dirty="0" smtClean="0"/>
              <a:t>Today you </a:t>
            </a:r>
            <a:r>
              <a:rPr lang="en-GB" dirty="0"/>
              <a:t>will be looking at Marcus’s </a:t>
            </a:r>
            <a:r>
              <a:rPr lang="en-GB" dirty="0" smtClean="0"/>
              <a:t>rehabilitation meeting </a:t>
            </a:r>
            <a:r>
              <a:rPr lang="en-GB" dirty="0"/>
              <a:t>where he confronts his victim for the first time after the crime. </a:t>
            </a:r>
            <a:endParaRPr lang="en-GB" dirty="0" smtClean="0"/>
          </a:p>
          <a:p>
            <a:endParaRPr lang="en-GB" dirty="0" smtClean="0"/>
          </a:p>
          <a:p>
            <a:r>
              <a:rPr lang="en-GB" dirty="0" smtClean="0"/>
              <a:t>We need 2 volunteers</a:t>
            </a:r>
            <a:r>
              <a:rPr lang="en-GB" dirty="0"/>
              <a:t> </a:t>
            </a:r>
            <a:r>
              <a:rPr lang="en-GB" dirty="0" smtClean="0"/>
              <a:t>to </a:t>
            </a:r>
            <a:r>
              <a:rPr lang="en-GB" dirty="0"/>
              <a:t>take the seats at the front of the class as Marcus and his victim. </a:t>
            </a:r>
            <a:endParaRPr lang="en-GB" dirty="0" smtClean="0"/>
          </a:p>
          <a:p>
            <a:endParaRPr lang="en-GB" dirty="0" smtClean="0"/>
          </a:p>
          <a:p>
            <a:r>
              <a:rPr lang="en-GB" dirty="0" smtClean="0"/>
              <a:t>The </a:t>
            </a:r>
            <a:r>
              <a:rPr lang="en-GB" dirty="0"/>
              <a:t>rest of the class </a:t>
            </a:r>
            <a:r>
              <a:rPr lang="en-GB" dirty="0" smtClean="0"/>
              <a:t>will be directing what the </a:t>
            </a:r>
            <a:r>
              <a:rPr lang="en-GB" dirty="0"/>
              <a:t>still image </a:t>
            </a:r>
            <a:r>
              <a:rPr lang="en-GB" dirty="0" smtClean="0"/>
              <a:t>of </a:t>
            </a:r>
            <a:r>
              <a:rPr lang="en-GB" dirty="0"/>
              <a:t>the rehabilitation meeting would look like</a:t>
            </a:r>
            <a:r>
              <a:rPr lang="en-GB" dirty="0" smtClean="0"/>
              <a:t>.</a:t>
            </a:r>
          </a:p>
          <a:p>
            <a:endParaRPr lang="en-GB" dirty="0" smtClean="0"/>
          </a:p>
          <a:p>
            <a:r>
              <a:rPr lang="en-GB" dirty="0" smtClean="0"/>
              <a:t>Remember </a:t>
            </a:r>
            <a:r>
              <a:rPr lang="en-GB" dirty="0"/>
              <a:t>to think about </a:t>
            </a:r>
            <a:r>
              <a:rPr lang="en-GB" dirty="0" smtClean="0"/>
              <a:t>how these </a:t>
            </a:r>
            <a:r>
              <a:rPr lang="en-GB" dirty="0"/>
              <a:t>two characters feel and </a:t>
            </a:r>
            <a:r>
              <a:rPr lang="en-GB" dirty="0" smtClean="0"/>
              <a:t>how this </a:t>
            </a:r>
            <a:r>
              <a:rPr lang="en-GB" dirty="0"/>
              <a:t>would affect their </a:t>
            </a:r>
            <a:r>
              <a:rPr lang="en-GB" i="1" dirty="0" smtClean="0"/>
              <a:t>body language</a:t>
            </a:r>
            <a:r>
              <a:rPr lang="en-GB" dirty="0"/>
              <a:t>. </a:t>
            </a:r>
            <a:endParaRPr lang="en-GB" dirty="0" smtClean="0"/>
          </a:p>
          <a:p>
            <a:endParaRPr lang="en-GB" dirty="0" smtClean="0"/>
          </a:p>
          <a:p>
            <a:r>
              <a:rPr lang="en-GB" dirty="0" smtClean="0"/>
              <a:t>Remember the list you just made.</a:t>
            </a:r>
            <a:endParaRPr lang="en-GB" dirty="0"/>
          </a:p>
        </p:txBody>
      </p:sp>
    </p:spTree>
    <p:extLst>
      <p:ext uri="{BB962C8B-B14F-4D97-AF65-F5344CB8AC3E}">
        <p14:creationId xmlns:p14="http://schemas.microsoft.com/office/powerpoint/2010/main" val="1746899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4799</TotalTime>
  <Words>1434</Words>
  <Application>Microsoft Macintosh PowerPoint</Application>
  <PresentationFormat>On-screen Show (4:3)</PresentationFormat>
  <Paragraphs>142</Paragraphs>
  <Slides>23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Tw Cen MT</vt:lpstr>
      <vt:lpstr>Arial</vt:lpstr>
      <vt:lpstr>Thatch</vt:lpstr>
      <vt:lpstr>YOUTH CRIME</vt:lpstr>
      <vt:lpstr>WALT:</vt:lpstr>
      <vt:lpstr>WILF:</vt:lpstr>
      <vt:lpstr>LESSON OUTCOMES ADD LEVELS and DIFFERENTIATION </vt:lpstr>
      <vt:lpstr>STARTER</vt:lpstr>
      <vt:lpstr>THE CHAIRS…</vt:lpstr>
      <vt:lpstr>TIMED PAIR SHARE</vt:lpstr>
      <vt:lpstr>How were they affected?</vt:lpstr>
      <vt:lpstr>THE MEETING BEGINS…</vt:lpstr>
      <vt:lpstr>WARM UP</vt:lpstr>
      <vt:lpstr>VICTIM/OFFENDER IMAGE</vt:lpstr>
      <vt:lpstr>ADD IN SPEECH</vt:lpstr>
      <vt:lpstr>QUESTION</vt:lpstr>
      <vt:lpstr>PAIRED WORK</vt:lpstr>
      <vt:lpstr>PAIR TASK</vt:lpstr>
      <vt:lpstr>ADD IN…</vt:lpstr>
      <vt:lpstr>REHEARSAL</vt:lpstr>
      <vt:lpstr>PERFORM/EVALUATE</vt:lpstr>
      <vt:lpstr>PERFORM/FEEDBACK</vt:lpstr>
      <vt:lpstr>PLENARY</vt:lpstr>
      <vt:lpstr>TIMED PAIR SHARE</vt:lpstr>
      <vt:lpstr>PowerPoint Presentation</vt:lpstr>
      <vt:lpstr>LESSON OUTCOMES ADD LEVELS and DIFFERENTIATION </vt:lpstr>
    </vt:vector>
  </TitlesOfParts>
  <Company>Thamesview School</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CRIME</dc:title>
  <dc:creator>PFERGUSON217</dc:creator>
  <cp:lastModifiedBy>April Watts</cp:lastModifiedBy>
  <cp:revision>47</cp:revision>
  <dcterms:created xsi:type="dcterms:W3CDTF">2013-02-25T21:09:45Z</dcterms:created>
  <dcterms:modified xsi:type="dcterms:W3CDTF">2017-08-30T15:55:03Z</dcterms:modified>
</cp:coreProperties>
</file>